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70" r:id="rId3"/>
    <p:sldId id="259" r:id="rId4"/>
    <p:sldId id="260" r:id="rId5"/>
    <p:sldId id="261" r:id="rId6"/>
    <p:sldId id="262" r:id="rId7"/>
    <p:sldId id="272" r:id="rId8"/>
    <p:sldId id="274" r:id="rId9"/>
    <p:sldId id="275" r:id="rId10"/>
    <p:sldId id="271" r:id="rId11"/>
    <p:sldId id="263" r:id="rId12"/>
    <p:sldId id="264" r:id="rId13"/>
    <p:sldId id="265" r:id="rId14"/>
    <p:sldId id="276" r:id="rId15"/>
    <p:sldId id="278" r:id="rId16"/>
    <p:sldId id="277" r:id="rId17"/>
    <p:sldId id="266" r:id="rId18"/>
    <p:sldId id="267" r:id="rId19"/>
    <p:sldId id="268" r:id="rId20"/>
    <p:sldId id="26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65" b="1" i="0">
                <a:solidFill>
                  <a:srgbClr val="F4F4D4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65" b="1" i="0">
                <a:solidFill>
                  <a:srgbClr val="999D9F"/>
                </a:solidFill>
                <a:latin typeface="Candara" panose="020E0502030303020204"/>
                <a:cs typeface="Candara" panose="020E0502030303020204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lang="ru-RU" spc="-17" smtClean="0"/>
              <a:t>‹#›</a:t>
            </a:fld>
            <a:endParaRPr lang="ru-RU" spc="-17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DF15A-A78C-42D7-9319-F056B492C59C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AEB-2BB9-4A9D-88C4-8532A387A4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825192" y="3695823"/>
            <a:ext cx="4186651" cy="213870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 smtClean="0"/>
              <a:t>Порватова</a:t>
            </a:r>
            <a:r>
              <a:rPr lang="ru-RU" sz="2500" b="1" dirty="0" smtClean="0"/>
              <a:t> Алина Ивановна</a:t>
            </a:r>
          </a:p>
          <a:p>
            <a:pPr algn="ctr"/>
            <a:r>
              <a:rPr lang="ru-RU" b="1" dirty="0" smtClean="0"/>
              <a:t>директор МБОУ </a:t>
            </a:r>
            <a:r>
              <a:rPr lang="ru-RU" b="1" dirty="0" err="1" smtClean="0"/>
              <a:t>Мокрушинская</a:t>
            </a:r>
            <a:r>
              <a:rPr lang="ru-RU" b="1" dirty="0" smtClean="0"/>
              <a:t> СОШ</a:t>
            </a:r>
            <a:endParaRPr lang="ru-RU" b="1" dirty="0"/>
          </a:p>
        </p:txBody>
      </p:sp>
      <p:sp>
        <p:nvSpPr>
          <p:cNvPr id="7" name="object 7"/>
          <p:cNvSpPr/>
          <p:nvPr/>
        </p:nvSpPr>
        <p:spPr>
          <a:xfrm>
            <a:off x="5689371" y="936731"/>
            <a:ext cx="6143626" cy="5003288"/>
          </a:xfrm>
          <a:custGeom>
            <a:avLst/>
            <a:gdLst/>
            <a:ahLst/>
            <a:cxnLst/>
            <a:rect l="l" t="t" r="r" b="b"/>
            <a:pathLst>
              <a:path w="10058400" h="10287000">
                <a:moveTo>
                  <a:pt x="100583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0058399" y="0"/>
                </a:lnTo>
                <a:lnTo>
                  <a:pt x="10058399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 txBox="1"/>
          <p:nvPr/>
        </p:nvSpPr>
        <p:spPr>
          <a:xfrm>
            <a:off x="5920918" y="2402549"/>
            <a:ext cx="5680531" cy="7809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5000" b="1" spc="-8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Самоопределение</a:t>
            </a:r>
            <a:endParaRPr sz="5000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49433" y="3532007"/>
            <a:ext cx="5153660" cy="2112737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 marR="3175">
              <a:lnSpc>
                <a:spcPct val="133000"/>
              </a:lnSpc>
              <a:spcBef>
                <a:spcPts val="65"/>
              </a:spcBef>
            </a:pPr>
            <a:r>
              <a:rPr lang="ru-RU" sz="3500" b="1" spc="67" dirty="0" smtClean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как </a:t>
            </a:r>
            <a:r>
              <a:rPr lang="ru-RU" sz="3500" b="1" spc="57" dirty="0" smtClean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основная </a:t>
            </a:r>
            <a:r>
              <a:rPr lang="ru-RU" sz="3500" b="1" spc="37" dirty="0" smtClean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задача </a:t>
            </a:r>
            <a:r>
              <a:rPr lang="ru-RU" sz="3500" b="1" spc="60" dirty="0" smtClean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обучения </a:t>
            </a:r>
            <a:r>
              <a:rPr sz="3500" b="1" dirty="0" smtClean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lang="ru-RU" sz="3500" b="1" spc="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воспитания</a:t>
            </a:r>
            <a:r>
              <a:rPr lang="ru-RU" sz="3500" b="1" spc="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endParaRPr sz="3500" b="1" dirty="0">
              <a:solidFill>
                <a:schemeClr val="bg1"/>
              </a:solidFill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69720" y="6262862"/>
            <a:ext cx="2135505" cy="380788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255" algn="ctr">
              <a:spcBef>
                <a:spcPts val="75"/>
              </a:spcBef>
            </a:pPr>
            <a:r>
              <a:rPr lang="ru-RU" sz="1165" spc="-53" dirty="0" smtClean="0">
                <a:latin typeface="Lucida Sans Unicode" panose="020B0602030504020204"/>
                <a:cs typeface="Lucida Sans Unicode" panose="020B0602030504020204"/>
              </a:rPr>
              <a:t>с. Казачинское </a:t>
            </a:r>
          </a:p>
          <a:p>
            <a:pPr marL="8255" algn="ctr">
              <a:spcBef>
                <a:spcPts val="75"/>
              </a:spcBef>
            </a:pPr>
            <a:r>
              <a:rPr sz="1165" spc="-53" dirty="0" smtClean="0">
                <a:latin typeface="Lucida Sans Unicode" panose="020B0602030504020204"/>
                <a:cs typeface="Lucida Sans Unicode" panose="020B0602030504020204"/>
              </a:rPr>
              <a:t>2</a:t>
            </a:r>
            <a:r>
              <a:rPr lang="ru-RU" sz="1165" spc="-53" dirty="0">
                <a:latin typeface="Lucida Sans Unicode" panose="020B0602030504020204"/>
                <a:cs typeface="Lucida Sans Unicode" panose="020B0602030504020204"/>
              </a:rPr>
              <a:t>7</a:t>
            </a:r>
            <a:r>
              <a:rPr sz="1165" spc="-8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67" dirty="0">
                <a:latin typeface="Lucida Sans Unicode" panose="020B0602030504020204"/>
                <a:cs typeface="Lucida Sans Unicode" panose="020B0602030504020204"/>
              </a:rPr>
              <a:t>августа</a:t>
            </a:r>
            <a:r>
              <a:rPr sz="1065" spc="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65" spc="-47" dirty="0">
                <a:latin typeface="Lucida Sans Unicode" panose="020B0602030504020204"/>
                <a:cs typeface="Lucida Sans Unicode" panose="020B0602030504020204"/>
              </a:rPr>
              <a:t>2026</a:t>
            </a:r>
            <a:r>
              <a:rPr sz="1165" spc="-8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-30" dirty="0">
                <a:latin typeface="Lucida Sans Unicode" panose="020B0602030504020204"/>
                <a:cs typeface="Lucida Sans Unicode" panose="020B0602030504020204"/>
              </a:rPr>
              <a:t>г</a:t>
            </a:r>
            <a:r>
              <a:rPr sz="1165" spc="-30" dirty="0">
                <a:latin typeface="Lucida Sans Unicode" panose="020B0602030504020204"/>
                <a:cs typeface="Lucida Sans Unicode" panose="020B0602030504020204"/>
              </a:rPr>
              <a:t>.</a:t>
            </a:r>
            <a:endParaRPr sz="1165" dirty="0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" y="290486"/>
            <a:ext cx="2482216" cy="8403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79" y="290486"/>
            <a:ext cx="1452589" cy="145258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689372" y="3438375"/>
            <a:ext cx="6143625" cy="70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FD1B4BCF-AEDF-7340-138B-EC55F3B2190F}"/>
              </a:ext>
            </a:extLst>
          </p:cNvPr>
          <p:cNvGrpSpPr/>
          <p:nvPr/>
        </p:nvGrpSpPr>
        <p:grpSpPr>
          <a:xfrm>
            <a:off x="6288016" y="3688682"/>
            <a:ext cx="4393483" cy="2800895"/>
            <a:chOff x="8445290" y="4119498"/>
            <a:chExt cx="3378534" cy="2075163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8445290" y="4119498"/>
              <a:ext cx="3378534" cy="207516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636001" y="4158419"/>
              <a:ext cx="2982084" cy="1861346"/>
            </a:xfrm>
            <a:custGeom>
              <a:avLst/>
              <a:gdLst/>
              <a:ahLst/>
              <a:cxnLst/>
              <a:rect l="l" t="t" r="r" b="b"/>
              <a:pathLst>
                <a:path w="4657725" h="3267075">
                  <a:moveTo>
                    <a:pt x="4550931" y="3267074"/>
                  </a:moveTo>
                  <a:lnTo>
                    <a:pt x="106795" y="3267074"/>
                  </a:lnTo>
                  <a:lnTo>
                    <a:pt x="99362" y="3266341"/>
                  </a:lnTo>
                  <a:lnTo>
                    <a:pt x="57039" y="3251979"/>
                  </a:lnTo>
                  <a:lnTo>
                    <a:pt x="23432" y="3222515"/>
                  </a:lnTo>
                  <a:lnTo>
                    <a:pt x="3660" y="3182432"/>
                  </a:lnTo>
                  <a:lnTo>
                    <a:pt x="0" y="3160279"/>
                  </a:lnTo>
                  <a:lnTo>
                    <a:pt x="1" y="3152774"/>
                  </a:lnTo>
                  <a:lnTo>
                    <a:pt x="0" y="106794"/>
                  </a:lnTo>
                  <a:lnTo>
                    <a:pt x="11572" y="63624"/>
                  </a:lnTo>
                  <a:lnTo>
                    <a:pt x="38785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4550931" y="0"/>
                  </a:lnTo>
                  <a:lnTo>
                    <a:pt x="4594097" y="11571"/>
                  </a:lnTo>
                  <a:lnTo>
                    <a:pt x="4629552" y="38784"/>
                  </a:lnTo>
                  <a:lnTo>
                    <a:pt x="4651895" y="77492"/>
                  </a:lnTo>
                  <a:lnTo>
                    <a:pt x="4657724" y="106794"/>
                  </a:lnTo>
                  <a:lnTo>
                    <a:pt x="4657724" y="3160279"/>
                  </a:lnTo>
                  <a:lnTo>
                    <a:pt x="4646150" y="3203447"/>
                  </a:lnTo>
                  <a:lnTo>
                    <a:pt x="4618939" y="3238902"/>
                  </a:lnTo>
                  <a:lnTo>
                    <a:pt x="4580230" y="3261244"/>
                  </a:lnTo>
                  <a:lnTo>
                    <a:pt x="4558362" y="3266341"/>
                  </a:lnTo>
                  <a:lnTo>
                    <a:pt x="4550931" y="3267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8702463" y="4212575"/>
              <a:ext cx="2497667" cy="189074"/>
            </a:xfrm>
            <a:prstGeom prst="rect">
              <a:avLst/>
            </a:prstGeom>
          </p:spPr>
          <p:txBody>
            <a:bodyPr vert="horz" wrap="square" lIns="0" tIns="8890" rIns="0" bIns="0" rtlCol="0">
              <a:spAutoFit/>
            </a:bodyPr>
            <a:lstStyle/>
            <a:p>
              <a:pPr marL="8255">
                <a:spcBef>
                  <a:spcPts val="70"/>
                </a:spcBef>
              </a:pPr>
              <a:r>
                <a:rPr sz="1600" b="1" spc="53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Профессиональные</a:t>
              </a:r>
              <a:r>
                <a:rPr sz="1600" b="1" spc="3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 </a:t>
              </a:r>
              <a:r>
                <a:rPr sz="1600" b="1" spc="47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пробы</a:t>
              </a:r>
              <a:endParaRPr sz="16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8702463" y="4444565"/>
              <a:ext cx="2578100" cy="658609"/>
            </a:xfrm>
            <a:prstGeom prst="rect">
              <a:avLst/>
            </a:prstGeom>
          </p:spPr>
          <p:txBody>
            <a:bodyPr vert="horz" wrap="square" lIns="0" tIns="8043" rIns="0" bIns="0" rtlCol="0">
              <a:spAutoFit/>
            </a:bodyPr>
            <a:lstStyle/>
            <a:p>
              <a:pPr marL="8255" marR="3175">
                <a:lnSpc>
                  <a:spcPct val="121000"/>
                </a:lnSpc>
                <a:spcBef>
                  <a:spcPts val="65"/>
                </a:spcBef>
              </a:pPr>
              <a:r>
                <a:rPr sz="1600" spc="5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Рождественская</a:t>
              </a:r>
              <a:r>
                <a:rPr sz="1600" spc="4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школа:</a:t>
              </a:r>
              <a:r>
                <a:rPr sz="1600" spc="13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lang="ru-RU" sz="1600" spc="2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Фестиваль профессиональных  проб «Выбираю сам»</a:t>
              </a:r>
              <a:endParaRPr sz="1600" b="1" dirty="0">
                <a:solidFill>
                  <a:srgbClr val="FF0000"/>
                </a:solidFill>
                <a:latin typeface="Lucida Sans Unicode" panose="020B0602030504020204"/>
                <a:cs typeface="Lucida Sans Unicode" panose="020B0602030504020204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0891A2B5-20B0-27E9-728E-73D9809969F8}"/>
              </a:ext>
            </a:extLst>
          </p:cNvPr>
          <p:cNvGrpSpPr/>
          <p:nvPr/>
        </p:nvGrpSpPr>
        <p:grpSpPr>
          <a:xfrm>
            <a:off x="534395" y="445516"/>
            <a:ext cx="4454271" cy="3109007"/>
            <a:chOff x="5099306" y="1724264"/>
            <a:chExt cx="3453148" cy="2356752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099306" y="1724264"/>
              <a:ext cx="3257091" cy="225836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197420" y="1822858"/>
              <a:ext cx="2995933" cy="2020588"/>
            </a:xfrm>
            <a:custGeom>
              <a:avLst/>
              <a:gdLst/>
              <a:ahLst/>
              <a:cxnLst/>
              <a:rect l="l" t="t" r="r" b="b"/>
              <a:pathLst>
                <a:path w="4657725" h="3276600">
                  <a:moveTo>
                    <a:pt x="4550930" y="3276599"/>
                  </a:moveTo>
                  <a:lnTo>
                    <a:pt x="106795" y="3276599"/>
                  </a:lnTo>
                  <a:lnTo>
                    <a:pt x="99361" y="3275867"/>
                  </a:lnTo>
                  <a:lnTo>
                    <a:pt x="57038" y="3261505"/>
                  </a:lnTo>
                  <a:lnTo>
                    <a:pt x="23432" y="3232041"/>
                  </a:lnTo>
                  <a:lnTo>
                    <a:pt x="3660" y="3191958"/>
                  </a:lnTo>
                  <a:lnTo>
                    <a:pt x="0" y="3169804"/>
                  </a:lnTo>
                  <a:lnTo>
                    <a:pt x="0" y="3162299"/>
                  </a:lnTo>
                  <a:lnTo>
                    <a:pt x="0" y="106794"/>
                  </a:lnTo>
                  <a:lnTo>
                    <a:pt x="11571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4550930" y="0"/>
                  </a:lnTo>
                  <a:lnTo>
                    <a:pt x="4594097" y="11572"/>
                  </a:lnTo>
                  <a:lnTo>
                    <a:pt x="4629553" y="38784"/>
                  </a:lnTo>
                  <a:lnTo>
                    <a:pt x="4651896" y="77492"/>
                  </a:lnTo>
                  <a:lnTo>
                    <a:pt x="4657725" y="106794"/>
                  </a:lnTo>
                  <a:lnTo>
                    <a:pt x="4657725" y="3169804"/>
                  </a:lnTo>
                  <a:lnTo>
                    <a:pt x="4646151" y="3212973"/>
                  </a:lnTo>
                  <a:lnTo>
                    <a:pt x="4618940" y="3248428"/>
                  </a:lnTo>
                  <a:lnTo>
                    <a:pt x="4580231" y="3270770"/>
                  </a:lnTo>
                  <a:lnTo>
                    <a:pt x="4558363" y="3275867"/>
                  </a:lnTo>
                  <a:lnTo>
                    <a:pt x="4550930" y="3276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5219699" y="1845256"/>
              <a:ext cx="1572260" cy="193450"/>
            </a:xfrm>
            <a:prstGeom prst="rect">
              <a:avLst/>
            </a:prstGeom>
          </p:spPr>
          <p:txBody>
            <a:bodyPr vert="horz" wrap="square" lIns="0" tIns="8890" rIns="0" bIns="0" rtlCol="0">
              <a:spAutoFit/>
            </a:bodyPr>
            <a:lstStyle/>
            <a:p>
              <a:pPr marL="8255">
                <a:spcBef>
                  <a:spcPts val="70"/>
                </a:spcBef>
              </a:pPr>
              <a:r>
                <a:rPr sz="1600" b="1" spc="67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Билет</a:t>
              </a:r>
              <a:r>
                <a:rPr sz="1600" b="1" spc="-50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 </a:t>
              </a:r>
              <a:r>
                <a:rPr sz="1600" b="1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в</a:t>
              </a:r>
              <a:r>
                <a:rPr sz="1600" b="1" spc="-3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 </a:t>
              </a:r>
              <a:r>
                <a:rPr sz="1600" b="1" spc="70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будущее</a:t>
              </a:r>
              <a:endParaRPr sz="16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5328708" y="2057902"/>
              <a:ext cx="2335530" cy="684157"/>
            </a:xfrm>
            <a:prstGeom prst="rect">
              <a:avLst/>
            </a:prstGeom>
          </p:spPr>
          <p:txBody>
            <a:bodyPr vert="horz" wrap="square" lIns="0" tIns="8043" rIns="0" bIns="0" rtlCol="0">
              <a:spAutoFit/>
            </a:bodyPr>
            <a:lstStyle/>
            <a:p>
              <a:pPr marL="8255" marR="3175">
                <a:lnSpc>
                  <a:spcPct val="123000"/>
                </a:lnSpc>
                <a:spcBef>
                  <a:spcPts val="65"/>
                </a:spcBef>
              </a:pPr>
              <a:r>
                <a:rPr sz="1600" spc="-3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100%</a:t>
              </a:r>
              <a:r>
                <a:rPr sz="1600" spc="-83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охват</a:t>
              </a:r>
              <a:r>
                <a:rPr sz="1600" spc="-8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spc="3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проектом</a:t>
              </a:r>
              <a:r>
                <a:rPr sz="1600" spc="1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spc="4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по</a:t>
              </a:r>
              <a:r>
                <a:rPr sz="1600" spc="-3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spc="4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ранней профессиональной</a:t>
              </a:r>
              <a:r>
                <a:rPr sz="1600" spc="3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ориентации </a:t>
              </a:r>
              <a:r>
                <a:rPr sz="1600" spc="23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школьников.</a:t>
              </a:r>
              <a:endParaRPr sz="1600" dirty="0">
                <a:latin typeface="Lucida Sans Unicode" panose="020B0602030504020204"/>
                <a:cs typeface="Lucida Sans Unicode" panose="020B0602030504020204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4" t="25758" r="18182" b="10606"/>
            <a:stretch>
              <a:fillRect/>
            </a:stretch>
          </p:blipFill>
          <p:spPr>
            <a:xfrm>
              <a:off x="6627971" y="2718742"/>
              <a:ext cx="1924483" cy="1362274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AC5DDC35-CAD4-A48A-0A59-6BC6F6043F37}"/>
              </a:ext>
            </a:extLst>
          </p:cNvPr>
          <p:cNvGrpSpPr/>
          <p:nvPr/>
        </p:nvGrpSpPr>
        <p:grpSpPr>
          <a:xfrm>
            <a:off x="6083462" y="447140"/>
            <a:ext cx="4932341" cy="3232561"/>
            <a:chOff x="6673543" y="418647"/>
            <a:chExt cx="3719481" cy="2701261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xmlns="" id="{7059A03E-A473-2DA8-0751-1EEAAFE63819}"/>
                </a:ext>
              </a:extLst>
            </p:cNvPr>
            <p:cNvGrpSpPr/>
            <p:nvPr/>
          </p:nvGrpSpPr>
          <p:grpSpPr>
            <a:xfrm>
              <a:off x="6673543" y="418647"/>
              <a:ext cx="3365707" cy="2274764"/>
              <a:chOff x="8445290" y="1707860"/>
              <a:chExt cx="3365707" cy="2274764"/>
            </a:xfrm>
          </p:grpSpPr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8445290" y="1707860"/>
                <a:ext cx="3365707" cy="2274764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8636000" y="1807209"/>
                <a:ext cx="2982084" cy="2051886"/>
              </a:xfrm>
              <a:custGeom>
                <a:avLst/>
                <a:gdLst/>
                <a:ahLst/>
                <a:cxnLst/>
                <a:rect l="l" t="t" r="r" b="b"/>
                <a:pathLst>
                  <a:path w="4657725" h="3276600">
                    <a:moveTo>
                      <a:pt x="4550931" y="3276599"/>
                    </a:moveTo>
                    <a:lnTo>
                      <a:pt x="106795" y="3276599"/>
                    </a:lnTo>
                    <a:lnTo>
                      <a:pt x="99362" y="3275867"/>
                    </a:lnTo>
                    <a:lnTo>
                      <a:pt x="57039" y="3261505"/>
                    </a:lnTo>
                    <a:lnTo>
                      <a:pt x="23432" y="3232041"/>
                    </a:lnTo>
                    <a:lnTo>
                      <a:pt x="3660" y="3191958"/>
                    </a:lnTo>
                    <a:lnTo>
                      <a:pt x="0" y="3169804"/>
                    </a:lnTo>
                    <a:lnTo>
                      <a:pt x="1" y="3162299"/>
                    </a:lnTo>
                    <a:lnTo>
                      <a:pt x="0" y="106794"/>
                    </a:lnTo>
                    <a:lnTo>
                      <a:pt x="11572" y="63625"/>
                    </a:lnTo>
                    <a:lnTo>
                      <a:pt x="38785" y="28170"/>
                    </a:lnTo>
                    <a:lnTo>
                      <a:pt x="77492" y="5828"/>
                    </a:lnTo>
                    <a:lnTo>
                      <a:pt x="106795" y="0"/>
                    </a:lnTo>
                    <a:lnTo>
                      <a:pt x="4550931" y="0"/>
                    </a:lnTo>
                    <a:lnTo>
                      <a:pt x="4594097" y="11572"/>
                    </a:lnTo>
                    <a:lnTo>
                      <a:pt x="4629552" y="38784"/>
                    </a:lnTo>
                    <a:lnTo>
                      <a:pt x="4651895" y="77492"/>
                    </a:lnTo>
                    <a:lnTo>
                      <a:pt x="4657724" y="106794"/>
                    </a:lnTo>
                    <a:lnTo>
                      <a:pt x="4657724" y="3169804"/>
                    </a:lnTo>
                    <a:lnTo>
                      <a:pt x="4646150" y="3212973"/>
                    </a:lnTo>
                    <a:lnTo>
                      <a:pt x="4618939" y="3248428"/>
                    </a:lnTo>
                    <a:lnTo>
                      <a:pt x="4580230" y="3270770"/>
                    </a:lnTo>
                    <a:lnTo>
                      <a:pt x="4558362" y="3275867"/>
                    </a:lnTo>
                    <a:lnTo>
                      <a:pt x="4550931" y="327659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sp>
            <p:nvSpPr>
              <p:cNvPr id="16" name="object 16"/>
              <p:cNvSpPr txBox="1"/>
              <p:nvPr/>
            </p:nvSpPr>
            <p:spPr>
              <a:xfrm>
                <a:off x="8636000" y="1807209"/>
                <a:ext cx="1978660" cy="214098"/>
              </a:xfrm>
              <a:prstGeom prst="rect">
                <a:avLst/>
              </a:prstGeom>
            </p:spPr>
            <p:txBody>
              <a:bodyPr vert="horz" wrap="square" lIns="0" tIns="8890" rIns="0" bIns="0" rtlCol="0">
                <a:spAutoFit/>
              </a:bodyPr>
              <a:lstStyle/>
              <a:p>
                <a:pPr marL="8255">
                  <a:spcBef>
                    <a:spcPts val="70"/>
                  </a:spcBef>
                </a:pPr>
                <a:r>
                  <a:rPr sz="1600" b="1" spc="93" dirty="0">
                    <a:solidFill>
                      <a:srgbClr val="2A336E"/>
                    </a:solidFill>
                    <a:latin typeface="Arial" panose="020B0604020202020204"/>
                    <a:cs typeface="Arial" panose="020B0604020202020204"/>
                  </a:rPr>
                  <a:t>Полицейские</a:t>
                </a:r>
                <a:r>
                  <a:rPr sz="1600" b="1" dirty="0">
                    <a:solidFill>
                      <a:srgbClr val="2A336E"/>
                    </a:solidFill>
                    <a:latin typeface="Arial" panose="020B0604020202020204"/>
                    <a:cs typeface="Arial" panose="020B0604020202020204"/>
                  </a:rPr>
                  <a:t> </a:t>
                </a:r>
                <a:r>
                  <a:rPr sz="1600" b="1" spc="40" dirty="0">
                    <a:solidFill>
                      <a:srgbClr val="2A336E"/>
                    </a:solidFill>
                    <a:latin typeface="Arial" panose="020B0604020202020204"/>
                    <a:cs typeface="Arial" panose="020B0604020202020204"/>
                  </a:rPr>
                  <a:t>классы</a:t>
                </a:r>
                <a:endParaRPr sz="1600" dirty="0">
                  <a:latin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17" name="object 17"/>
              <p:cNvSpPr txBox="1"/>
              <p:nvPr/>
            </p:nvSpPr>
            <p:spPr>
              <a:xfrm>
                <a:off x="8701310" y="2057347"/>
                <a:ext cx="2564130" cy="1016510"/>
              </a:xfrm>
              <a:prstGeom prst="rect">
                <a:avLst/>
              </a:prstGeom>
            </p:spPr>
            <p:txBody>
              <a:bodyPr vert="horz" wrap="square" lIns="0" tIns="9736" rIns="0" bIns="0" rtlCol="0">
                <a:spAutoFit/>
              </a:bodyPr>
              <a:lstStyle/>
              <a:p>
                <a:pPr marL="8255" marR="3175">
                  <a:lnSpc>
                    <a:spcPct val="124000"/>
                  </a:lnSpc>
                  <a:spcBef>
                    <a:spcPts val="75"/>
                  </a:spcBef>
                </a:pPr>
                <a:r>
                  <a:rPr sz="1600" spc="5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Специализированная</a:t>
                </a:r>
                <a:r>
                  <a:rPr sz="1600" spc="67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 </a:t>
                </a:r>
                <a:r>
                  <a:rPr sz="160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подготовка</a:t>
                </a:r>
                <a:r>
                  <a:rPr sz="1600" spc="53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 </a:t>
                </a:r>
                <a:r>
                  <a:rPr sz="1600" spc="-33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и </a:t>
                </a:r>
                <a:r>
                  <a:rPr sz="1600" spc="4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патриотическое</a:t>
                </a:r>
                <a:r>
                  <a:rPr sz="1600" spc="-3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 </a:t>
                </a:r>
                <a:r>
                  <a:rPr sz="1600" spc="47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воспитание</a:t>
                </a:r>
                <a:r>
                  <a:rPr sz="1600" spc="-3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 </a:t>
                </a:r>
                <a:r>
                  <a:rPr sz="1600" spc="30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в </a:t>
                </a:r>
                <a:r>
                  <a:rPr sz="1600" spc="47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Казачинской</a:t>
                </a:r>
                <a:r>
                  <a:rPr sz="1600" spc="33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 </a:t>
                </a:r>
                <a:r>
                  <a:rPr sz="1600" spc="-7" dirty="0">
                    <a:solidFill>
                      <a:srgbClr val="343C40"/>
                    </a:solidFill>
                    <a:latin typeface="Lucida Sans Unicode" panose="020B0602030504020204"/>
                    <a:cs typeface="Lucida Sans Unicode" panose="020B0602030504020204"/>
                  </a:rPr>
                  <a:t>школе.</a:t>
                </a:r>
                <a:endParaRPr sz="1600" dirty="0">
                  <a:latin typeface="Lucida Sans Unicode" panose="020B0602030504020204"/>
                  <a:cs typeface="Lucida Sans Unicode" panose="020B0602030504020204"/>
                </a:endParaRPr>
              </a:p>
            </p:txBody>
          </p:sp>
        </p:grpSp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34" t="26894" b="10985"/>
            <a:stretch>
              <a:fillRect/>
            </a:stretch>
          </p:blipFill>
          <p:spPr>
            <a:xfrm>
              <a:off x="8647423" y="1557474"/>
              <a:ext cx="1745601" cy="1562434"/>
            </a:xfrm>
            <a:prstGeom prst="rect">
              <a:avLst/>
            </a:prstGeom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8B61C9D0-9765-0C32-AB9C-9D09E3B7F9FB}"/>
              </a:ext>
            </a:extLst>
          </p:cNvPr>
          <p:cNvGrpSpPr/>
          <p:nvPr/>
        </p:nvGrpSpPr>
        <p:grpSpPr>
          <a:xfrm>
            <a:off x="838022" y="3708816"/>
            <a:ext cx="10780063" cy="2935055"/>
            <a:chOff x="5143728" y="4050143"/>
            <a:chExt cx="7685357" cy="2263511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5143728" y="4050143"/>
              <a:ext cx="3212669" cy="2144519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350297" y="4205417"/>
              <a:ext cx="2856244" cy="1887734"/>
            </a:xfrm>
            <a:custGeom>
              <a:avLst/>
              <a:gdLst/>
              <a:ahLst/>
              <a:cxnLst/>
              <a:rect l="l" t="t" r="r" b="b"/>
              <a:pathLst>
                <a:path w="4657725" h="3267075">
                  <a:moveTo>
                    <a:pt x="4550930" y="3267074"/>
                  </a:moveTo>
                  <a:lnTo>
                    <a:pt x="106795" y="3267074"/>
                  </a:lnTo>
                  <a:lnTo>
                    <a:pt x="99361" y="3266341"/>
                  </a:lnTo>
                  <a:lnTo>
                    <a:pt x="57038" y="3251979"/>
                  </a:lnTo>
                  <a:lnTo>
                    <a:pt x="23432" y="3222515"/>
                  </a:lnTo>
                  <a:lnTo>
                    <a:pt x="3660" y="3182432"/>
                  </a:lnTo>
                  <a:lnTo>
                    <a:pt x="0" y="3160279"/>
                  </a:lnTo>
                  <a:lnTo>
                    <a:pt x="0" y="3152774"/>
                  </a:lnTo>
                  <a:lnTo>
                    <a:pt x="0" y="106794"/>
                  </a:lnTo>
                  <a:lnTo>
                    <a:pt x="11571" y="63624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4550930" y="0"/>
                  </a:lnTo>
                  <a:lnTo>
                    <a:pt x="4594097" y="11571"/>
                  </a:lnTo>
                  <a:lnTo>
                    <a:pt x="4629553" y="38784"/>
                  </a:lnTo>
                  <a:lnTo>
                    <a:pt x="4651896" y="77492"/>
                  </a:lnTo>
                  <a:lnTo>
                    <a:pt x="4657725" y="106794"/>
                  </a:lnTo>
                  <a:lnTo>
                    <a:pt x="4657725" y="3160279"/>
                  </a:lnTo>
                  <a:lnTo>
                    <a:pt x="4646151" y="3203447"/>
                  </a:lnTo>
                  <a:lnTo>
                    <a:pt x="4618940" y="3238902"/>
                  </a:lnTo>
                  <a:lnTo>
                    <a:pt x="4580231" y="3261244"/>
                  </a:lnTo>
                  <a:lnTo>
                    <a:pt x="4558363" y="3266341"/>
                  </a:lnTo>
                  <a:lnTo>
                    <a:pt x="4550930" y="3267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5456449" y="4281939"/>
              <a:ext cx="2232236" cy="196808"/>
            </a:xfrm>
            <a:prstGeom prst="rect">
              <a:avLst/>
            </a:prstGeom>
          </p:spPr>
          <p:txBody>
            <a:bodyPr vert="horz" wrap="square" lIns="0" tIns="8890" rIns="0" bIns="0" rtlCol="0">
              <a:spAutoFit/>
            </a:bodyPr>
            <a:lstStyle/>
            <a:p>
              <a:pPr marL="8255">
                <a:spcBef>
                  <a:spcPts val="70"/>
                </a:spcBef>
              </a:pPr>
              <a:r>
                <a:rPr sz="1600" b="1" spc="90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Педагогические</a:t>
              </a:r>
              <a:r>
                <a:rPr sz="1600" b="1" spc="13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 </a:t>
              </a:r>
              <a:r>
                <a:rPr sz="1600" b="1" spc="40" dirty="0">
                  <a:solidFill>
                    <a:srgbClr val="2A336E"/>
                  </a:solidFill>
                  <a:latin typeface="Arial" panose="020B0604020202020204"/>
                  <a:cs typeface="Arial" panose="020B0604020202020204"/>
                </a:rPr>
                <a:t>классы</a:t>
              </a:r>
              <a:endParaRPr sz="1600" dirty="0"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5449357" y="4511452"/>
              <a:ext cx="2594082" cy="704158"/>
            </a:xfrm>
            <a:prstGeom prst="rect">
              <a:avLst/>
            </a:prstGeom>
          </p:spPr>
          <p:txBody>
            <a:bodyPr vert="horz" wrap="square" lIns="0" tIns="5080" rIns="0" bIns="0" rtlCol="0">
              <a:spAutoFit/>
            </a:bodyPr>
            <a:lstStyle/>
            <a:p>
              <a:pPr marL="8255" marR="3175">
                <a:lnSpc>
                  <a:spcPct val="125000"/>
                </a:lnSpc>
                <a:spcBef>
                  <a:spcPts val="40"/>
                </a:spcBef>
              </a:pPr>
              <a:r>
                <a:rPr sz="1600" spc="-7" dirty="0" err="1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Психолого-</a:t>
              </a:r>
              <a:r>
                <a:rPr sz="1600" spc="27" dirty="0" err="1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педагогически</a:t>
              </a:r>
              <a:r>
                <a:rPr lang="ru-RU" sz="1600" spc="2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е</a:t>
              </a:r>
              <a:r>
                <a:rPr sz="1600" spc="2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lang="ru-RU" sz="1600" spc="43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классы в </a:t>
              </a:r>
              <a:r>
                <a:rPr sz="1600" spc="47" dirty="0" err="1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Казачинской</a:t>
              </a:r>
              <a:r>
                <a:rPr sz="1600" spc="1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spc="-33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и </a:t>
              </a:r>
              <a:r>
                <a:rPr sz="1600" spc="50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Пировской</a:t>
              </a:r>
              <a:r>
                <a:rPr sz="1600" spc="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 </a:t>
              </a:r>
              <a:r>
                <a:rPr sz="1600" spc="-7" dirty="0">
                  <a:solidFill>
                    <a:srgbClr val="343C40"/>
                  </a:solidFill>
                  <a:latin typeface="Lucida Sans Unicode" panose="020B0602030504020204"/>
                  <a:cs typeface="Lucida Sans Unicode" panose="020B0602030504020204"/>
                </a:rPr>
                <a:t>школах.</a:t>
              </a:r>
              <a:endParaRPr sz="1600" dirty="0">
                <a:latin typeface="Lucida Sans Unicode" panose="020B0602030504020204"/>
                <a:cs typeface="Lucida Sans Unicode" panose="020B0602030504020204"/>
              </a:endParaRP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68"/>
            <a:stretch/>
          </p:blipFill>
          <p:spPr>
            <a:xfrm>
              <a:off x="6982079" y="5137801"/>
              <a:ext cx="1785006" cy="1175853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34" t="18980"/>
            <a:stretch/>
          </p:blipFill>
          <p:spPr>
            <a:xfrm>
              <a:off x="11062283" y="5054948"/>
              <a:ext cx="1766802" cy="1180227"/>
            </a:xfrm>
            <a:prstGeom prst="rect">
              <a:avLst/>
            </a:prstGeom>
          </p:spPr>
        </p:pic>
      </p:grpSp>
      <p:sp>
        <p:nvSpPr>
          <p:cNvPr id="45" name="Месяц 44">
            <a:extLst>
              <a:ext uri="{FF2B5EF4-FFF2-40B4-BE49-F238E27FC236}">
                <a16:creationId xmlns:a16="http://schemas.microsoft.com/office/drawing/2014/main" xmlns="" id="{E9ADA7DF-0DDF-9C84-DE82-844173323E40}"/>
              </a:ext>
            </a:extLst>
          </p:cNvPr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Месяц 46">
            <a:extLst>
              <a:ext uri="{FF2B5EF4-FFF2-40B4-BE49-F238E27FC236}">
                <a16:creationId xmlns:a16="http://schemas.microsoft.com/office/drawing/2014/main" xmlns="" id="{C13957EE-516D-3624-5161-E0E20415C4F7}"/>
              </a:ext>
            </a:extLst>
          </p:cNvPr>
          <p:cNvSpPr/>
          <p:nvPr/>
        </p:nvSpPr>
        <p:spPr>
          <a:xfrm rot="18559856">
            <a:off x="11142961" y="-307648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7988" y="0"/>
                  </a:moveTo>
                  <a:lnTo>
                    <a:pt x="18278463" y="0"/>
                  </a:lnTo>
                  <a:lnTo>
                    <a:pt x="18278463" y="10160"/>
                  </a:lnTo>
                  <a:lnTo>
                    <a:pt x="18278463" y="10276840"/>
                  </a:lnTo>
                  <a:lnTo>
                    <a:pt x="9512" y="10276840"/>
                  </a:lnTo>
                  <a:lnTo>
                    <a:pt x="9512" y="10160"/>
                  </a:lnTo>
                  <a:lnTo>
                    <a:pt x="18278463" y="10160"/>
                  </a:lnTo>
                  <a:lnTo>
                    <a:pt x="1827846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10276840"/>
                  </a:lnTo>
                  <a:lnTo>
                    <a:pt x="0" y="10287000"/>
                  </a:lnTo>
                  <a:lnTo>
                    <a:pt x="18287988" y="10287000"/>
                  </a:lnTo>
                  <a:lnTo>
                    <a:pt x="18287988" y="10277475"/>
                  </a:lnTo>
                  <a:lnTo>
                    <a:pt x="18287988" y="10276840"/>
                  </a:lnTo>
                  <a:lnTo>
                    <a:pt x="18287988" y="10160"/>
                  </a:lnTo>
                  <a:lnTo>
                    <a:pt x="18287988" y="9537"/>
                  </a:lnTo>
                  <a:lnTo>
                    <a:pt x="18287988" y="0"/>
                  </a:lnTo>
                  <a:close/>
                </a:path>
              </a:pathLst>
            </a:custGeom>
            <a:solidFill>
              <a:srgbClr val="000000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" name="object 4"/>
            <p:cNvSpPr/>
            <p:nvPr/>
          </p:nvSpPr>
          <p:spPr>
            <a:xfrm>
              <a:off x="857249" y="857249"/>
              <a:ext cx="3781425" cy="381000"/>
            </a:xfrm>
            <a:custGeom>
              <a:avLst/>
              <a:gdLst/>
              <a:ahLst/>
              <a:cxnLst/>
              <a:rect l="l" t="t" r="r" b="b"/>
              <a:pathLst>
                <a:path w="3781425" h="381000">
                  <a:moveTo>
                    <a:pt x="3728027" y="380999"/>
                  </a:moveTo>
                  <a:lnTo>
                    <a:pt x="53397" y="380999"/>
                  </a:lnTo>
                  <a:lnTo>
                    <a:pt x="49680" y="380633"/>
                  </a:lnTo>
                  <a:lnTo>
                    <a:pt x="14085" y="361607"/>
                  </a:lnTo>
                  <a:lnTo>
                    <a:pt x="0" y="327602"/>
                  </a:lnTo>
                  <a:lnTo>
                    <a:pt x="0" y="323849"/>
                  </a:lnTo>
                  <a:lnTo>
                    <a:pt x="0" y="53397"/>
                  </a:lnTo>
                  <a:lnTo>
                    <a:pt x="19392" y="14085"/>
                  </a:lnTo>
                  <a:lnTo>
                    <a:pt x="53397" y="0"/>
                  </a:lnTo>
                  <a:lnTo>
                    <a:pt x="3728027" y="0"/>
                  </a:lnTo>
                  <a:lnTo>
                    <a:pt x="3767338" y="19392"/>
                  </a:lnTo>
                  <a:lnTo>
                    <a:pt x="3781424" y="53397"/>
                  </a:lnTo>
                  <a:lnTo>
                    <a:pt x="3781424" y="327602"/>
                  </a:lnTo>
                  <a:lnTo>
                    <a:pt x="3762031" y="366914"/>
                  </a:lnTo>
                  <a:lnTo>
                    <a:pt x="3731743" y="380633"/>
                  </a:lnTo>
                  <a:lnTo>
                    <a:pt x="3728027" y="380999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6384" y="618202"/>
            <a:ext cx="2266950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4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ГОРДОСТЬ</a:t>
            </a:r>
            <a:r>
              <a:rPr sz="865" b="1" spc="20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7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МУН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865" b="1" spc="-1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5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ЦИ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</a:t>
            </a:r>
            <a:r>
              <a:rPr sz="865" b="1" spc="-1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67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АЛИ</a:t>
            </a:r>
            <a:r>
              <a:rPr sz="865" b="1" spc="123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ТЕТА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215005" y="464270"/>
            <a:ext cx="7010400" cy="442002"/>
          </a:xfrm>
          <a:prstGeom prst="rect">
            <a:avLst/>
          </a:prstGeom>
        </p:spPr>
        <p:txBody>
          <a:bodyPr vert="horz" wrap="square" lIns="0" tIns="11007" rIns="0" bIns="0" rtlCol="0" anchor="ctr">
            <a:spAutoFit/>
          </a:bodyPr>
          <a:lstStyle/>
          <a:p>
            <a:pPr marL="8255" algn="ctr">
              <a:lnSpc>
                <a:spcPct val="100000"/>
              </a:lnSpc>
              <a:spcBef>
                <a:spcPts val="85"/>
              </a:spcBef>
            </a:pPr>
            <a:r>
              <a:rPr sz="2800" b="1" dirty="0">
                <a:solidFill>
                  <a:srgbClr val="343C40"/>
                </a:solidFill>
              </a:rPr>
              <a:t>Уникальные</a:t>
            </a:r>
            <a:r>
              <a:rPr sz="2800" b="1" spc="-107" dirty="0">
                <a:solidFill>
                  <a:srgbClr val="343C40"/>
                </a:solidFill>
              </a:rPr>
              <a:t> </a:t>
            </a:r>
            <a:r>
              <a:rPr sz="2800" b="1" spc="110" dirty="0">
                <a:solidFill>
                  <a:srgbClr val="343C40"/>
                </a:solidFill>
              </a:rPr>
              <a:t>практики</a:t>
            </a:r>
            <a:r>
              <a:rPr sz="2800" b="1" spc="-200" dirty="0">
                <a:solidFill>
                  <a:srgbClr val="343C40"/>
                </a:solidFill>
              </a:rPr>
              <a:t> </a:t>
            </a:r>
            <a:r>
              <a:rPr sz="2800" b="1" spc="-20" dirty="0">
                <a:solidFill>
                  <a:srgbClr val="343C40"/>
                </a:solidFill>
              </a:rPr>
              <a:t>сельских</a:t>
            </a:r>
            <a:r>
              <a:rPr sz="2800" b="1" spc="-250" dirty="0">
                <a:solidFill>
                  <a:srgbClr val="343C40"/>
                </a:solidFill>
              </a:rPr>
              <a:t> </a:t>
            </a:r>
            <a:r>
              <a:rPr sz="2800" b="1" spc="80" dirty="0">
                <a:solidFill>
                  <a:srgbClr val="343C40"/>
                </a:solidFill>
              </a:rPr>
              <a:t>школ</a:t>
            </a:r>
            <a:endParaRPr sz="2800" b="1" dirty="0"/>
          </a:p>
        </p:txBody>
      </p:sp>
      <p:grpSp>
        <p:nvGrpSpPr>
          <p:cNvPr id="7" name="object 7"/>
          <p:cNvGrpSpPr/>
          <p:nvPr/>
        </p:nvGrpSpPr>
        <p:grpSpPr>
          <a:xfrm>
            <a:off x="481290" y="942788"/>
            <a:ext cx="7980514" cy="2293273"/>
            <a:chOff x="8362947" y="3219449"/>
            <a:chExt cx="10659995" cy="1724025"/>
          </a:xfrm>
          <a:solidFill>
            <a:srgbClr val="00B0F0"/>
          </a:solidFill>
        </p:grpSpPr>
        <p:sp>
          <p:nvSpPr>
            <p:cNvPr id="8" name="object 8"/>
            <p:cNvSpPr/>
            <p:nvPr/>
          </p:nvSpPr>
          <p:spPr>
            <a:xfrm>
              <a:off x="8362947" y="3219449"/>
              <a:ext cx="10659995" cy="1724025"/>
            </a:xfrm>
            <a:custGeom>
              <a:avLst/>
              <a:gdLst/>
              <a:ahLst/>
              <a:cxnLst/>
              <a:rect l="l" t="t" r="r" b="b"/>
              <a:pathLst>
                <a:path w="9067800" h="1724025">
                  <a:moveTo>
                    <a:pt x="8961005" y="1724024"/>
                  </a:moveTo>
                  <a:lnTo>
                    <a:pt x="106794" y="1724024"/>
                  </a:lnTo>
                  <a:lnTo>
                    <a:pt x="99361" y="1723292"/>
                  </a:lnTo>
                  <a:lnTo>
                    <a:pt x="57037" y="1708930"/>
                  </a:lnTo>
                  <a:lnTo>
                    <a:pt x="23432" y="1679465"/>
                  </a:lnTo>
                  <a:lnTo>
                    <a:pt x="3660" y="1639383"/>
                  </a:lnTo>
                  <a:lnTo>
                    <a:pt x="0" y="1617229"/>
                  </a:lnTo>
                  <a:lnTo>
                    <a:pt x="0" y="1609724"/>
                  </a:lnTo>
                  <a:lnTo>
                    <a:pt x="0" y="106794"/>
                  </a:lnTo>
                  <a:lnTo>
                    <a:pt x="11572" y="63624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4" y="0"/>
                  </a:lnTo>
                  <a:lnTo>
                    <a:pt x="8961005" y="0"/>
                  </a:lnTo>
                  <a:lnTo>
                    <a:pt x="9004171" y="11572"/>
                  </a:lnTo>
                  <a:lnTo>
                    <a:pt x="9039626" y="38783"/>
                  </a:lnTo>
                  <a:lnTo>
                    <a:pt x="9061969" y="77492"/>
                  </a:lnTo>
                  <a:lnTo>
                    <a:pt x="9067798" y="106794"/>
                  </a:lnTo>
                  <a:lnTo>
                    <a:pt x="9067798" y="1617229"/>
                  </a:lnTo>
                  <a:lnTo>
                    <a:pt x="9056225" y="1660399"/>
                  </a:lnTo>
                  <a:lnTo>
                    <a:pt x="9029014" y="1695853"/>
                  </a:lnTo>
                  <a:lnTo>
                    <a:pt x="8990304" y="1718195"/>
                  </a:lnTo>
                  <a:lnTo>
                    <a:pt x="8968436" y="1723292"/>
                  </a:lnTo>
                  <a:lnTo>
                    <a:pt x="8961005" y="17240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9" name="object 9"/>
            <p:cNvSpPr/>
            <p:nvPr/>
          </p:nvSpPr>
          <p:spPr>
            <a:xfrm>
              <a:off x="8724898" y="3581399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87" y="714374"/>
                  </a:moveTo>
                  <a:lnTo>
                    <a:pt x="313461" y="711688"/>
                  </a:lnTo>
                  <a:lnTo>
                    <a:pt x="270397" y="703670"/>
                  </a:lnTo>
                  <a:lnTo>
                    <a:pt x="228638" y="690441"/>
                  </a:lnTo>
                  <a:lnTo>
                    <a:pt x="188809" y="672198"/>
                  </a:lnTo>
                  <a:lnTo>
                    <a:pt x="151512" y="649216"/>
                  </a:lnTo>
                  <a:lnTo>
                    <a:pt x="117313" y="621845"/>
                  </a:lnTo>
                  <a:lnTo>
                    <a:pt x="86723" y="590494"/>
                  </a:lnTo>
                  <a:lnTo>
                    <a:pt x="60195" y="555629"/>
                  </a:lnTo>
                  <a:lnTo>
                    <a:pt x="38137" y="517780"/>
                  </a:lnTo>
                  <a:lnTo>
                    <a:pt x="20878" y="477520"/>
                  </a:lnTo>
                  <a:lnTo>
                    <a:pt x="8678" y="435450"/>
                  </a:lnTo>
                  <a:lnTo>
                    <a:pt x="1719" y="392197"/>
                  </a:lnTo>
                  <a:lnTo>
                    <a:pt x="0" y="357187"/>
                  </a:lnTo>
                  <a:lnTo>
                    <a:pt x="107" y="348419"/>
                  </a:lnTo>
                  <a:lnTo>
                    <a:pt x="3865" y="304777"/>
                  </a:lnTo>
                  <a:lnTo>
                    <a:pt x="12937" y="261923"/>
                  </a:lnTo>
                  <a:lnTo>
                    <a:pt x="27187" y="220497"/>
                  </a:lnTo>
                  <a:lnTo>
                    <a:pt x="46403" y="181127"/>
                  </a:lnTo>
                  <a:lnTo>
                    <a:pt x="70290" y="144410"/>
                  </a:lnTo>
                  <a:lnTo>
                    <a:pt x="98492" y="110893"/>
                  </a:lnTo>
                  <a:lnTo>
                    <a:pt x="130589" y="81077"/>
                  </a:lnTo>
                  <a:lnTo>
                    <a:pt x="166093" y="55414"/>
                  </a:lnTo>
                  <a:lnTo>
                    <a:pt x="204468" y="34293"/>
                  </a:lnTo>
                  <a:lnTo>
                    <a:pt x="245140" y="18028"/>
                  </a:lnTo>
                  <a:lnTo>
                    <a:pt x="287502" y="6863"/>
                  </a:lnTo>
                  <a:lnTo>
                    <a:pt x="330913" y="967"/>
                  </a:lnTo>
                  <a:lnTo>
                    <a:pt x="357187" y="0"/>
                  </a:lnTo>
                  <a:lnTo>
                    <a:pt x="365956" y="107"/>
                  </a:lnTo>
                  <a:lnTo>
                    <a:pt x="409598" y="3865"/>
                  </a:lnTo>
                  <a:lnTo>
                    <a:pt x="452451" y="12937"/>
                  </a:lnTo>
                  <a:lnTo>
                    <a:pt x="493876" y="27189"/>
                  </a:lnTo>
                  <a:lnTo>
                    <a:pt x="533246" y="46404"/>
                  </a:lnTo>
                  <a:lnTo>
                    <a:pt x="569963" y="70291"/>
                  </a:lnTo>
                  <a:lnTo>
                    <a:pt x="603480" y="98493"/>
                  </a:lnTo>
                  <a:lnTo>
                    <a:pt x="633296" y="130589"/>
                  </a:lnTo>
                  <a:lnTo>
                    <a:pt x="658958" y="166094"/>
                  </a:lnTo>
                  <a:lnTo>
                    <a:pt x="680080" y="204469"/>
                  </a:lnTo>
                  <a:lnTo>
                    <a:pt x="696345" y="245141"/>
                  </a:lnTo>
                  <a:lnTo>
                    <a:pt x="707510" y="287503"/>
                  </a:lnTo>
                  <a:lnTo>
                    <a:pt x="713407" y="330913"/>
                  </a:lnTo>
                  <a:lnTo>
                    <a:pt x="714374" y="357187"/>
                  </a:lnTo>
                  <a:lnTo>
                    <a:pt x="714267" y="365955"/>
                  </a:lnTo>
                  <a:lnTo>
                    <a:pt x="710508" y="409597"/>
                  </a:lnTo>
                  <a:lnTo>
                    <a:pt x="701436" y="452451"/>
                  </a:lnTo>
                  <a:lnTo>
                    <a:pt x="687184" y="493876"/>
                  </a:lnTo>
                  <a:lnTo>
                    <a:pt x="667969" y="533246"/>
                  </a:lnTo>
                  <a:lnTo>
                    <a:pt x="644082" y="569963"/>
                  </a:lnTo>
                  <a:lnTo>
                    <a:pt x="615880" y="603480"/>
                  </a:lnTo>
                  <a:lnTo>
                    <a:pt x="583784" y="633297"/>
                  </a:lnTo>
                  <a:lnTo>
                    <a:pt x="548279" y="658959"/>
                  </a:lnTo>
                  <a:lnTo>
                    <a:pt x="509904" y="680081"/>
                  </a:lnTo>
                  <a:lnTo>
                    <a:pt x="469232" y="696345"/>
                  </a:lnTo>
                  <a:lnTo>
                    <a:pt x="426871" y="707511"/>
                  </a:lnTo>
                  <a:lnTo>
                    <a:pt x="383461" y="713407"/>
                  </a:lnTo>
                  <a:lnTo>
                    <a:pt x="357187" y="71437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63024" y="3790949"/>
              <a:ext cx="228600" cy="285750"/>
            </a:xfrm>
            <a:custGeom>
              <a:avLst/>
              <a:gdLst/>
              <a:ahLst/>
              <a:cxnLst/>
              <a:rect l="l" t="t" r="r" b="b"/>
              <a:pathLst>
                <a:path w="228600" h="285750">
                  <a:moveTo>
                    <a:pt x="142875" y="0"/>
                  </a:moveTo>
                  <a:lnTo>
                    <a:pt x="28575" y="0"/>
                  </a:lnTo>
                  <a:lnTo>
                    <a:pt x="24785" y="0"/>
                  </a:lnTo>
                  <a:lnTo>
                    <a:pt x="21140" y="725"/>
                  </a:lnTo>
                  <a:lnTo>
                    <a:pt x="17639" y="2175"/>
                  </a:lnTo>
                  <a:lnTo>
                    <a:pt x="14138" y="3625"/>
                  </a:lnTo>
                  <a:lnTo>
                    <a:pt x="11048" y="5689"/>
                  </a:lnTo>
                  <a:lnTo>
                    <a:pt x="0" y="24785"/>
                  </a:lnTo>
                  <a:lnTo>
                    <a:pt x="0" y="28575"/>
                  </a:lnTo>
                  <a:lnTo>
                    <a:pt x="0" y="257175"/>
                  </a:lnTo>
                  <a:lnTo>
                    <a:pt x="8369" y="277380"/>
                  </a:lnTo>
                  <a:lnTo>
                    <a:pt x="11048" y="280059"/>
                  </a:lnTo>
                  <a:lnTo>
                    <a:pt x="14138" y="282124"/>
                  </a:lnTo>
                  <a:lnTo>
                    <a:pt x="17639" y="283574"/>
                  </a:lnTo>
                  <a:lnTo>
                    <a:pt x="21140" y="285024"/>
                  </a:lnTo>
                  <a:lnTo>
                    <a:pt x="24785" y="285749"/>
                  </a:lnTo>
                  <a:lnTo>
                    <a:pt x="28575" y="285750"/>
                  </a:lnTo>
                  <a:lnTo>
                    <a:pt x="200025" y="285750"/>
                  </a:lnTo>
                  <a:lnTo>
                    <a:pt x="203814" y="285749"/>
                  </a:lnTo>
                  <a:lnTo>
                    <a:pt x="207459" y="285024"/>
                  </a:lnTo>
                  <a:lnTo>
                    <a:pt x="210960" y="283574"/>
                  </a:lnTo>
                  <a:lnTo>
                    <a:pt x="214460" y="282124"/>
                  </a:lnTo>
                  <a:lnTo>
                    <a:pt x="228600" y="257175"/>
                  </a:lnTo>
                  <a:lnTo>
                    <a:pt x="228600" y="85725"/>
                  </a:lnTo>
                  <a:lnTo>
                    <a:pt x="142875" y="0"/>
                  </a:lnTo>
                  <a:close/>
                </a:path>
                <a:path w="228600" h="285750">
                  <a:moveTo>
                    <a:pt x="142875" y="0"/>
                  </a:moveTo>
                  <a:lnTo>
                    <a:pt x="142875" y="85725"/>
                  </a:lnTo>
                  <a:lnTo>
                    <a:pt x="228600" y="85725"/>
                  </a:lnTo>
                </a:path>
                <a:path w="228600" h="285750">
                  <a:moveTo>
                    <a:pt x="171450" y="157162"/>
                  </a:moveTo>
                  <a:lnTo>
                    <a:pt x="57150" y="157162"/>
                  </a:lnTo>
                </a:path>
                <a:path w="228600" h="285750">
                  <a:moveTo>
                    <a:pt x="171450" y="214312"/>
                  </a:moveTo>
                  <a:lnTo>
                    <a:pt x="57150" y="214312"/>
                  </a:lnTo>
                </a:path>
                <a:path w="228600" h="285750">
                  <a:moveTo>
                    <a:pt x="85725" y="100012"/>
                  </a:moveTo>
                  <a:lnTo>
                    <a:pt x="71437" y="100012"/>
                  </a:lnTo>
                  <a:lnTo>
                    <a:pt x="57150" y="100012"/>
                  </a:lnTo>
                </a:path>
              </a:pathLst>
            </a:custGeom>
            <a:grpFill/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00541" y="1594282"/>
            <a:ext cx="6339836" cy="1423253"/>
          </a:xfrm>
          <a:prstGeom prst="rect">
            <a:avLst/>
          </a:prstGeom>
        </p:spPr>
        <p:txBody>
          <a:bodyPr vert="horz" wrap="square" lIns="0" tIns="98213" rIns="0" bIns="0" rtlCol="0">
            <a:spAutoFit/>
          </a:bodyPr>
          <a:lstStyle/>
          <a:p>
            <a:pPr marL="8255">
              <a:spcBef>
                <a:spcPts val="775"/>
              </a:spcBef>
            </a:pPr>
            <a:r>
              <a:rPr b="1" spc="12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Кириковская</a:t>
            </a:r>
            <a:r>
              <a:rPr b="1" spc="5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8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школа:</a:t>
            </a:r>
            <a:r>
              <a:rPr b="1" spc="3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9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Права</a:t>
            </a:r>
            <a:r>
              <a:rPr b="1" spc="4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11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b="1" spc="4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10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трактор</a:t>
            </a:r>
            <a:endParaRPr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  <a:p>
            <a:pPr marL="8255" marR="3175">
              <a:lnSpc>
                <a:spcPct val="125000"/>
              </a:lnSpc>
              <a:spcBef>
                <a:spcPts val="235"/>
              </a:spcBef>
            </a:pPr>
            <a:r>
              <a:rPr spc="4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Уникальное</a:t>
            </a:r>
            <a:r>
              <a:rPr spc="-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лицензированное</a:t>
            </a:r>
            <a:r>
              <a:rPr spc="-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обучение.</a:t>
            </a:r>
            <a:r>
              <a:rPr spc="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Ребята</a:t>
            </a:r>
            <a:r>
              <a:rPr spc="2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получают </a:t>
            </a:r>
            <a:r>
              <a:rPr spc="4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официальные</a:t>
            </a:r>
            <a:r>
              <a:rPr spc="-4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тракторные</a:t>
            </a:r>
            <a:r>
              <a:rPr spc="-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права</a:t>
            </a:r>
            <a:r>
              <a:rPr spc="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прямо</a:t>
            </a:r>
            <a:r>
              <a:rPr spc="-5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7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pc="-2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школе.</a:t>
            </a:r>
            <a:endParaRPr dirty="0">
              <a:solidFill>
                <a:schemeClr val="bg1"/>
              </a:solidFill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1290" y="2600323"/>
            <a:ext cx="7980513" cy="2305943"/>
            <a:chOff x="8362948" y="5229224"/>
            <a:chExt cx="10659993" cy="1733550"/>
          </a:xfrm>
          <a:solidFill>
            <a:srgbClr val="00B0F0"/>
          </a:solidFill>
        </p:grpSpPr>
        <p:sp>
          <p:nvSpPr>
            <p:cNvPr id="13" name="object 13"/>
            <p:cNvSpPr/>
            <p:nvPr/>
          </p:nvSpPr>
          <p:spPr>
            <a:xfrm>
              <a:off x="8362948" y="5229224"/>
              <a:ext cx="10659993" cy="1733550"/>
            </a:xfrm>
            <a:custGeom>
              <a:avLst/>
              <a:gdLst/>
              <a:ahLst/>
              <a:cxnLst/>
              <a:rect l="l" t="t" r="r" b="b"/>
              <a:pathLst>
                <a:path w="9067800" h="1733550">
                  <a:moveTo>
                    <a:pt x="8961005" y="1733549"/>
                  </a:moveTo>
                  <a:lnTo>
                    <a:pt x="106794" y="1733549"/>
                  </a:lnTo>
                  <a:lnTo>
                    <a:pt x="99361" y="1732817"/>
                  </a:lnTo>
                  <a:lnTo>
                    <a:pt x="57037" y="1718455"/>
                  </a:lnTo>
                  <a:lnTo>
                    <a:pt x="23432" y="1688990"/>
                  </a:lnTo>
                  <a:lnTo>
                    <a:pt x="3660" y="1648909"/>
                  </a:lnTo>
                  <a:lnTo>
                    <a:pt x="0" y="1626754"/>
                  </a:lnTo>
                  <a:lnTo>
                    <a:pt x="0" y="1619249"/>
                  </a:lnTo>
                  <a:lnTo>
                    <a:pt x="0" y="106794"/>
                  </a:lnTo>
                  <a:lnTo>
                    <a:pt x="11572" y="63624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4" y="0"/>
                  </a:lnTo>
                  <a:lnTo>
                    <a:pt x="8961005" y="0"/>
                  </a:lnTo>
                  <a:lnTo>
                    <a:pt x="9004171" y="11571"/>
                  </a:lnTo>
                  <a:lnTo>
                    <a:pt x="9039626" y="38784"/>
                  </a:lnTo>
                  <a:lnTo>
                    <a:pt x="9061969" y="77492"/>
                  </a:lnTo>
                  <a:lnTo>
                    <a:pt x="9067798" y="106794"/>
                  </a:lnTo>
                  <a:lnTo>
                    <a:pt x="9067798" y="1626754"/>
                  </a:lnTo>
                  <a:lnTo>
                    <a:pt x="9056225" y="1669924"/>
                  </a:lnTo>
                  <a:lnTo>
                    <a:pt x="9029014" y="1705378"/>
                  </a:lnTo>
                  <a:lnTo>
                    <a:pt x="8990304" y="1727720"/>
                  </a:lnTo>
                  <a:lnTo>
                    <a:pt x="8968436" y="1732817"/>
                  </a:lnTo>
                  <a:lnTo>
                    <a:pt x="8961005" y="173354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8724898" y="5591174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87" y="714374"/>
                  </a:moveTo>
                  <a:lnTo>
                    <a:pt x="313461" y="711688"/>
                  </a:lnTo>
                  <a:lnTo>
                    <a:pt x="270397" y="703670"/>
                  </a:lnTo>
                  <a:lnTo>
                    <a:pt x="228638" y="690441"/>
                  </a:lnTo>
                  <a:lnTo>
                    <a:pt x="188809" y="672198"/>
                  </a:lnTo>
                  <a:lnTo>
                    <a:pt x="151512" y="649216"/>
                  </a:lnTo>
                  <a:lnTo>
                    <a:pt x="117313" y="621846"/>
                  </a:lnTo>
                  <a:lnTo>
                    <a:pt x="86723" y="590495"/>
                  </a:lnTo>
                  <a:lnTo>
                    <a:pt x="60195" y="555629"/>
                  </a:lnTo>
                  <a:lnTo>
                    <a:pt x="38137" y="517780"/>
                  </a:lnTo>
                  <a:lnTo>
                    <a:pt x="20878" y="477520"/>
                  </a:lnTo>
                  <a:lnTo>
                    <a:pt x="8678" y="435450"/>
                  </a:lnTo>
                  <a:lnTo>
                    <a:pt x="1719" y="392198"/>
                  </a:lnTo>
                  <a:lnTo>
                    <a:pt x="0" y="357187"/>
                  </a:lnTo>
                  <a:lnTo>
                    <a:pt x="107" y="348418"/>
                  </a:lnTo>
                  <a:lnTo>
                    <a:pt x="3865" y="304776"/>
                  </a:lnTo>
                  <a:lnTo>
                    <a:pt x="12937" y="261922"/>
                  </a:lnTo>
                  <a:lnTo>
                    <a:pt x="27187" y="220496"/>
                  </a:lnTo>
                  <a:lnTo>
                    <a:pt x="46403" y="181127"/>
                  </a:lnTo>
                  <a:lnTo>
                    <a:pt x="70290" y="144410"/>
                  </a:lnTo>
                  <a:lnTo>
                    <a:pt x="98492" y="110893"/>
                  </a:lnTo>
                  <a:lnTo>
                    <a:pt x="130589" y="81077"/>
                  </a:lnTo>
                  <a:lnTo>
                    <a:pt x="166093" y="55414"/>
                  </a:lnTo>
                  <a:lnTo>
                    <a:pt x="204468" y="34293"/>
                  </a:lnTo>
                  <a:lnTo>
                    <a:pt x="245140" y="18029"/>
                  </a:lnTo>
                  <a:lnTo>
                    <a:pt x="287502" y="6862"/>
                  </a:lnTo>
                  <a:lnTo>
                    <a:pt x="330913" y="967"/>
                  </a:lnTo>
                  <a:lnTo>
                    <a:pt x="357187" y="0"/>
                  </a:lnTo>
                  <a:lnTo>
                    <a:pt x="365956" y="107"/>
                  </a:lnTo>
                  <a:lnTo>
                    <a:pt x="409598" y="3865"/>
                  </a:lnTo>
                  <a:lnTo>
                    <a:pt x="452451" y="12938"/>
                  </a:lnTo>
                  <a:lnTo>
                    <a:pt x="493876" y="27189"/>
                  </a:lnTo>
                  <a:lnTo>
                    <a:pt x="533246" y="46405"/>
                  </a:lnTo>
                  <a:lnTo>
                    <a:pt x="569963" y="70291"/>
                  </a:lnTo>
                  <a:lnTo>
                    <a:pt x="603480" y="98493"/>
                  </a:lnTo>
                  <a:lnTo>
                    <a:pt x="633296" y="130590"/>
                  </a:lnTo>
                  <a:lnTo>
                    <a:pt x="658958" y="166094"/>
                  </a:lnTo>
                  <a:lnTo>
                    <a:pt x="680080" y="204469"/>
                  </a:lnTo>
                  <a:lnTo>
                    <a:pt x="696345" y="245141"/>
                  </a:lnTo>
                  <a:lnTo>
                    <a:pt x="707510" y="287502"/>
                  </a:lnTo>
                  <a:lnTo>
                    <a:pt x="713407" y="330913"/>
                  </a:lnTo>
                  <a:lnTo>
                    <a:pt x="714374" y="357187"/>
                  </a:lnTo>
                  <a:lnTo>
                    <a:pt x="714267" y="365956"/>
                  </a:lnTo>
                  <a:lnTo>
                    <a:pt x="710508" y="409598"/>
                  </a:lnTo>
                  <a:lnTo>
                    <a:pt x="701436" y="452451"/>
                  </a:lnTo>
                  <a:lnTo>
                    <a:pt x="687184" y="493876"/>
                  </a:lnTo>
                  <a:lnTo>
                    <a:pt x="667969" y="533246"/>
                  </a:lnTo>
                  <a:lnTo>
                    <a:pt x="644082" y="569963"/>
                  </a:lnTo>
                  <a:lnTo>
                    <a:pt x="615880" y="603480"/>
                  </a:lnTo>
                  <a:lnTo>
                    <a:pt x="583784" y="633297"/>
                  </a:lnTo>
                  <a:lnTo>
                    <a:pt x="548279" y="658959"/>
                  </a:lnTo>
                  <a:lnTo>
                    <a:pt x="509904" y="680080"/>
                  </a:lnTo>
                  <a:lnTo>
                    <a:pt x="469232" y="696345"/>
                  </a:lnTo>
                  <a:lnTo>
                    <a:pt x="426871" y="707511"/>
                  </a:lnTo>
                  <a:lnTo>
                    <a:pt x="383461" y="713407"/>
                  </a:lnTo>
                  <a:lnTo>
                    <a:pt x="357187" y="71437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8905874" y="5479489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875" y="0"/>
                  </a:moveTo>
                  <a:lnTo>
                    <a:pt x="0" y="71437"/>
                  </a:lnTo>
                  <a:lnTo>
                    <a:pt x="142875" y="142875"/>
                  </a:lnTo>
                  <a:lnTo>
                    <a:pt x="285750" y="71437"/>
                  </a:lnTo>
                  <a:lnTo>
                    <a:pt x="142875" y="0"/>
                  </a:lnTo>
                  <a:close/>
                </a:path>
                <a:path w="285750" h="285750">
                  <a:moveTo>
                    <a:pt x="0" y="214312"/>
                  </a:moveTo>
                  <a:lnTo>
                    <a:pt x="142875" y="285750"/>
                  </a:lnTo>
                  <a:lnTo>
                    <a:pt x="285750" y="214312"/>
                  </a:lnTo>
                </a:path>
                <a:path w="285750" h="285750">
                  <a:moveTo>
                    <a:pt x="0" y="142875"/>
                  </a:moveTo>
                  <a:lnTo>
                    <a:pt x="142875" y="214312"/>
                  </a:lnTo>
                  <a:lnTo>
                    <a:pt x="285750" y="142875"/>
                  </a:lnTo>
                </a:path>
              </a:pathLst>
            </a:custGeom>
            <a:grpFill/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00541" y="2737370"/>
            <a:ext cx="7215471" cy="1116502"/>
          </a:xfrm>
          <a:prstGeom prst="rect">
            <a:avLst/>
          </a:prstGeom>
        </p:spPr>
        <p:txBody>
          <a:bodyPr vert="horz" wrap="square" lIns="0" tIns="98213" rIns="0" bIns="0" rtlCol="0">
            <a:spAutoFit/>
          </a:bodyPr>
          <a:lstStyle/>
          <a:p>
            <a:pPr marL="8255">
              <a:spcBef>
                <a:spcPts val="775"/>
              </a:spcBef>
            </a:pPr>
            <a:r>
              <a:rPr lang="ru-RU" b="1" spc="87" dirty="0" smtClean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Пчеловодство </a:t>
            </a:r>
            <a:r>
              <a:rPr lang="ru-RU" b="1" spc="50" dirty="0" smtClean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и </a:t>
            </a:r>
            <a:r>
              <a:rPr b="1" spc="70" dirty="0" smtClean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ОВЗ</a:t>
            </a:r>
            <a:endParaRPr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  <a:p>
            <a:pPr marL="8255" marR="3175">
              <a:lnSpc>
                <a:spcPct val="129000"/>
              </a:lnSpc>
              <a:spcBef>
                <a:spcPts val="185"/>
              </a:spcBef>
            </a:pPr>
            <a:r>
              <a:rPr spc="6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Курс</a:t>
            </a:r>
            <a:r>
              <a:rPr spc="-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пчеловодства</a:t>
            </a:r>
            <a:r>
              <a:rPr spc="1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pc="-5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выдачей</a:t>
            </a:r>
            <a:r>
              <a:rPr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свидетельств</a:t>
            </a:r>
            <a:r>
              <a:rPr spc="-1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об</a:t>
            </a:r>
            <a:r>
              <a:rPr spc="-4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обучении</a:t>
            </a:r>
            <a:r>
              <a:rPr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детей </a:t>
            </a:r>
            <a:r>
              <a:rPr spc="6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pc="-5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ограниченными</a:t>
            </a:r>
            <a:r>
              <a:rPr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возможностями</a:t>
            </a:r>
            <a:r>
              <a:rPr spc="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здоровья.</a:t>
            </a:r>
            <a:endParaRPr dirty="0">
              <a:solidFill>
                <a:schemeClr val="bg1"/>
              </a:solidFill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87212" y="4320713"/>
            <a:ext cx="7980513" cy="1965788"/>
            <a:chOff x="8362948" y="7206332"/>
            <a:chExt cx="10659993" cy="1766217"/>
          </a:xfrm>
          <a:solidFill>
            <a:srgbClr val="00B0F0"/>
          </a:solidFill>
        </p:grpSpPr>
        <p:sp>
          <p:nvSpPr>
            <p:cNvPr id="18" name="object 18"/>
            <p:cNvSpPr/>
            <p:nvPr/>
          </p:nvSpPr>
          <p:spPr>
            <a:xfrm>
              <a:off x="8362948" y="7248524"/>
              <a:ext cx="10659993" cy="1724025"/>
            </a:xfrm>
            <a:custGeom>
              <a:avLst/>
              <a:gdLst/>
              <a:ahLst/>
              <a:cxnLst/>
              <a:rect l="l" t="t" r="r" b="b"/>
              <a:pathLst>
                <a:path w="9067800" h="1724025">
                  <a:moveTo>
                    <a:pt x="8961005" y="1724024"/>
                  </a:moveTo>
                  <a:lnTo>
                    <a:pt x="106794" y="1724024"/>
                  </a:lnTo>
                  <a:lnTo>
                    <a:pt x="99361" y="1723292"/>
                  </a:lnTo>
                  <a:lnTo>
                    <a:pt x="57037" y="1708930"/>
                  </a:lnTo>
                  <a:lnTo>
                    <a:pt x="23432" y="1679465"/>
                  </a:lnTo>
                  <a:lnTo>
                    <a:pt x="3660" y="1639383"/>
                  </a:lnTo>
                  <a:lnTo>
                    <a:pt x="0" y="1617229"/>
                  </a:lnTo>
                  <a:lnTo>
                    <a:pt x="0" y="1609724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4" y="0"/>
                  </a:lnTo>
                  <a:lnTo>
                    <a:pt x="8961005" y="0"/>
                  </a:lnTo>
                  <a:lnTo>
                    <a:pt x="9004171" y="11571"/>
                  </a:lnTo>
                  <a:lnTo>
                    <a:pt x="9039626" y="38784"/>
                  </a:lnTo>
                  <a:lnTo>
                    <a:pt x="9061969" y="77492"/>
                  </a:lnTo>
                  <a:lnTo>
                    <a:pt x="9067798" y="106794"/>
                  </a:lnTo>
                  <a:lnTo>
                    <a:pt x="9067798" y="1617229"/>
                  </a:lnTo>
                  <a:lnTo>
                    <a:pt x="9056225" y="1660398"/>
                  </a:lnTo>
                  <a:lnTo>
                    <a:pt x="9029014" y="1695853"/>
                  </a:lnTo>
                  <a:lnTo>
                    <a:pt x="8990304" y="1718194"/>
                  </a:lnTo>
                  <a:lnTo>
                    <a:pt x="8968436" y="1723292"/>
                  </a:lnTo>
                  <a:lnTo>
                    <a:pt x="8961005" y="17240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724898" y="7600949"/>
              <a:ext cx="714375" cy="714375"/>
            </a:xfrm>
            <a:custGeom>
              <a:avLst/>
              <a:gdLst/>
              <a:ahLst/>
              <a:cxnLst/>
              <a:rect l="l" t="t" r="r" b="b"/>
              <a:pathLst>
                <a:path w="714375" h="714375">
                  <a:moveTo>
                    <a:pt x="357187" y="714374"/>
                  </a:moveTo>
                  <a:lnTo>
                    <a:pt x="313461" y="711689"/>
                  </a:lnTo>
                  <a:lnTo>
                    <a:pt x="270397" y="703670"/>
                  </a:lnTo>
                  <a:lnTo>
                    <a:pt x="228638" y="690441"/>
                  </a:lnTo>
                  <a:lnTo>
                    <a:pt x="188809" y="672197"/>
                  </a:lnTo>
                  <a:lnTo>
                    <a:pt x="151512" y="649215"/>
                  </a:lnTo>
                  <a:lnTo>
                    <a:pt x="117313" y="621845"/>
                  </a:lnTo>
                  <a:lnTo>
                    <a:pt x="86723" y="590494"/>
                  </a:lnTo>
                  <a:lnTo>
                    <a:pt x="60195" y="555629"/>
                  </a:lnTo>
                  <a:lnTo>
                    <a:pt x="38137" y="517780"/>
                  </a:lnTo>
                  <a:lnTo>
                    <a:pt x="20878" y="477519"/>
                  </a:lnTo>
                  <a:lnTo>
                    <a:pt x="8678" y="435449"/>
                  </a:lnTo>
                  <a:lnTo>
                    <a:pt x="1719" y="392198"/>
                  </a:lnTo>
                  <a:lnTo>
                    <a:pt x="0" y="357187"/>
                  </a:lnTo>
                  <a:lnTo>
                    <a:pt x="107" y="348419"/>
                  </a:lnTo>
                  <a:lnTo>
                    <a:pt x="3865" y="304777"/>
                  </a:lnTo>
                  <a:lnTo>
                    <a:pt x="12937" y="261923"/>
                  </a:lnTo>
                  <a:lnTo>
                    <a:pt x="27187" y="220496"/>
                  </a:lnTo>
                  <a:lnTo>
                    <a:pt x="46403" y="181127"/>
                  </a:lnTo>
                  <a:lnTo>
                    <a:pt x="70290" y="144410"/>
                  </a:lnTo>
                  <a:lnTo>
                    <a:pt x="98492" y="110893"/>
                  </a:lnTo>
                  <a:lnTo>
                    <a:pt x="130589" y="81077"/>
                  </a:lnTo>
                  <a:lnTo>
                    <a:pt x="166093" y="55414"/>
                  </a:lnTo>
                  <a:lnTo>
                    <a:pt x="204468" y="34293"/>
                  </a:lnTo>
                  <a:lnTo>
                    <a:pt x="245140" y="18029"/>
                  </a:lnTo>
                  <a:lnTo>
                    <a:pt x="287502" y="6863"/>
                  </a:lnTo>
                  <a:lnTo>
                    <a:pt x="330913" y="968"/>
                  </a:lnTo>
                  <a:lnTo>
                    <a:pt x="357187" y="0"/>
                  </a:lnTo>
                  <a:lnTo>
                    <a:pt x="365956" y="107"/>
                  </a:lnTo>
                  <a:lnTo>
                    <a:pt x="409598" y="3866"/>
                  </a:lnTo>
                  <a:lnTo>
                    <a:pt x="452451" y="12938"/>
                  </a:lnTo>
                  <a:lnTo>
                    <a:pt x="493876" y="27188"/>
                  </a:lnTo>
                  <a:lnTo>
                    <a:pt x="533246" y="46403"/>
                  </a:lnTo>
                  <a:lnTo>
                    <a:pt x="569963" y="70291"/>
                  </a:lnTo>
                  <a:lnTo>
                    <a:pt x="603480" y="98493"/>
                  </a:lnTo>
                  <a:lnTo>
                    <a:pt x="633296" y="130589"/>
                  </a:lnTo>
                  <a:lnTo>
                    <a:pt x="658958" y="166094"/>
                  </a:lnTo>
                  <a:lnTo>
                    <a:pt x="680080" y="204469"/>
                  </a:lnTo>
                  <a:lnTo>
                    <a:pt x="696345" y="245141"/>
                  </a:lnTo>
                  <a:lnTo>
                    <a:pt x="707510" y="287503"/>
                  </a:lnTo>
                  <a:lnTo>
                    <a:pt x="713407" y="330914"/>
                  </a:lnTo>
                  <a:lnTo>
                    <a:pt x="714374" y="357187"/>
                  </a:lnTo>
                  <a:lnTo>
                    <a:pt x="714267" y="365956"/>
                  </a:lnTo>
                  <a:lnTo>
                    <a:pt x="710508" y="409598"/>
                  </a:lnTo>
                  <a:lnTo>
                    <a:pt x="701436" y="452450"/>
                  </a:lnTo>
                  <a:lnTo>
                    <a:pt x="687184" y="493876"/>
                  </a:lnTo>
                  <a:lnTo>
                    <a:pt x="667969" y="533246"/>
                  </a:lnTo>
                  <a:lnTo>
                    <a:pt x="644082" y="569963"/>
                  </a:lnTo>
                  <a:lnTo>
                    <a:pt x="615880" y="603480"/>
                  </a:lnTo>
                  <a:lnTo>
                    <a:pt x="583784" y="633296"/>
                  </a:lnTo>
                  <a:lnTo>
                    <a:pt x="548279" y="658959"/>
                  </a:lnTo>
                  <a:lnTo>
                    <a:pt x="509904" y="680080"/>
                  </a:lnTo>
                  <a:lnTo>
                    <a:pt x="469232" y="696345"/>
                  </a:lnTo>
                  <a:lnTo>
                    <a:pt x="426871" y="707511"/>
                  </a:lnTo>
                  <a:lnTo>
                    <a:pt x="383461" y="713407"/>
                  </a:lnTo>
                  <a:lnTo>
                    <a:pt x="357187" y="71437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885335" y="7206332"/>
              <a:ext cx="251310" cy="223182"/>
            </a:xfrm>
            <a:custGeom>
              <a:avLst/>
              <a:gdLst/>
              <a:ahLst/>
              <a:cxnLst/>
              <a:rect l="l" t="t" r="r" b="b"/>
              <a:pathLst>
                <a:path w="286384" h="286384">
                  <a:moveTo>
                    <a:pt x="285838" y="129850"/>
                  </a:moveTo>
                  <a:lnTo>
                    <a:pt x="285838" y="142994"/>
                  </a:lnTo>
                  <a:lnTo>
                    <a:pt x="285835" y="148090"/>
                  </a:lnTo>
                  <a:lnTo>
                    <a:pt x="285561" y="153171"/>
                  </a:lnTo>
                  <a:lnTo>
                    <a:pt x="285014" y="158237"/>
                  </a:lnTo>
                  <a:lnTo>
                    <a:pt x="284467" y="163304"/>
                  </a:lnTo>
                  <a:lnTo>
                    <a:pt x="272941" y="202233"/>
                  </a:lnTo>
                  <a:lnTo>
                    <a:pt x="265871" y="215762"/>
                  </a:lnTo>
                  <a:lnTo>
                    <a:pt x="263272" y="220146"/>
                  </a:lnTo>
                  <a:lnTo>
                    <a:pt x="260448" y="224378"/>
                  </a:lnTo>
                  <a:lnTo>
                    <a:pt x="257397" y="228459"/>
                  </a:lnTo>
                  <a:lnTo>
                    <a:pt x="254345" y="232541"/>
                  </a:lnTo>
                  <a:lnTo>
                    <a:pt x="224597" y="260170"/>
                  </a:lnTo>
                  <a:lnTo>
                    <a:pt x="211620" y="268210"/>
                  </a:lnTo>
                  <a:lnTo>
                    <a:pt x="207151" y="270659"/>
                  </a:lnTo>
                  <a:lnTo>
                    <a:pt x="202565" y="272862"/>
                  </a:lnTo>
                  <a:lnTo>
                    <a:pt x="197860" y="274820"/>
                  </a:lnTo>
                  <a:lnTo>
                    <a:pt x="193156" y="276778"/>
                  </a:lnTo>
                  <a:lnTo>
                    <a:pt x="188360" y="278479"/>
                  </a:lnTo>
                  <a:lnTo>
                    <a:pt x="183473" y="279924"/>
                  </a:lnTo>
                  <a:lnTo>
                    <a:pt x="178587" y="281369"/>
                  </a:lnTo>
                  <a:lnTo>
                    <a:pt x="143312" y="285878"/>
                  </a:lnTo>
                  <a:lnTo>
                    <a:pt x="138220" y="285709"/>
                  </a:lnTo>
                  <a:lnTo>
                    <a:pt x="133127" y="285539"/>
                  </a:lnTo>
                  <a:lnTo>
                    <a:pt x="128057" y="285099"/>
                  </a:lnTo>
                  <a:lnTo>
                    <a:pt x="123011" y="284387"/>
                  </a:lnTo>
                  <a:lnTo>
                    <a:pt x="117966" y="283676"/>
                  </a:lnTo>
                  <a:lnTo>
                    <a:pt x="112972" y="282697"/>
                  </a:lnTo>
                  <a:lnTo>
                    <a:pt x="108031" y="281451"/>
                  </a:lnTo>
                  <a:lnTo>
                    <a:pt x="103090" y="280205"/>
                  </a:lnTo>
                  <a:lnTo>
                    <a:pt x="66142" y="263377"/>
                  </a:lnTo>
                  <a:lnTo>
                    <a:pt x="42332" y="244336"/>
                  </a:lnTo>
                  <a:lnTo>
                    <a:pt x="38715" y="240747"/>
                  </a:lnTo>
                  <a:lnTo>
                    <a:pt x="35299" y="236975"/>
                  </a:lnTo>
                  <a:lnTo>
                    <a:pt x="32086" y="233020"/>
                  </a:lnTo>
                  <a:lnTo>
                    <a:pt x="28872" y="229066"/>
                  </a:lnTo>
                  <a:lnTo>
                    <a:pt x="15492" y="207444"/>
                  </a:lnTo>
                  <a:lnTo>
                    <a:pt x="13191" y="202898"/>
                  </a:lnTo>
                  <a:lnTo>
                    <a:pt x="11138" y="198242"/>
                  </a:lnTo>
                  <a:lnTo>
                    <a:pt x="9335" y="193476"/>
                  </a:lnTo>
                  <a:lnTo>
                    <a:pt x="7531" y="188710"/>
                  </a:lnTo>
                  <a:lnTo>
                    <a:pt x="5987" y="183861"/>
                  </a:lnTo>
                  <a:lnTo>
                    <a:pt x="4703" y="178930"/>
                  </a:lnTo>
                  <a:lnTo>
                    <a:pt x="3418" y="173999"/>
                  </a:lnTo>
                  <a:lnTo>
                    <a:pt x="2400" y="169013"/>
                  </a:lnTo>
                  <a:lnTo>
                    <a:pt x="1649" y="163973"/>
                  </a:lnTo>
                  <a:lnTo>
                    <a:pt x="898" y="158933"/>
                  </a:lnTo>
                  <a:lnTo>
                    <a:pt x="418" y="153867"/>
                  </a:lnTo>
                  <a:lnTo>
                    <a:pt x="209" y="148776"/>
                  </a:lnTo>
                  <a:lnTo>
                    <a:pt x="0" y="143684"/>
                  </a:lnTo>
                  <a:lnTo>
                    <a:pt x="63" y="138596"/>
                  </a:lnTo>
                  <a:lnTo>
                    <a:pt x="398" y="133512"/>
                  </a:lnTo>
                  <a:lnTo>
                    <a:pt x="733" y="128427"/>
                  </a:lnTo>
                  <a:lnTo>
                    <a:pt x="5638" y="103478"/>
                  </a:lnTo>
                  <a:lnTo>
                    <a:pt x="7045" y="98580"/>
                  </a:lnTo>
                  <a:lnTo>
                    <a:pt x="25069" y="62201"/>
                  </a:lnTo>
                  <a:lnTo>
                    <a:pt x="27948" y="57996"/>
                  </a:lnTo>
                  <a:lnTo>
                    <a:pt x="31043" y="53957"/>
                  </a:lnTo>
                  <a:lnTo>
                    <a:pt x="34354" y="50083"/>
                  </a:lnTo>
                  <a:lnTo>
                    <a:pt x="37664" y="46210"/>
                  </a:lnTo>
                  <a:lnTo>
                    <a:pt x="41172" y="42524"/>
                  </a:lnTo>
                  <a:lnTo>
                    <a:pt x="44878" y="39026"/>
                  </a:lnTo>
                  <a:lnTo>
                    <a:pt x="48583" y="35527"/>
                  </a:lnTo>
                  <a:lnTo>
                    <a:pt x="52464" y="32237"/>
                  </a:lnTo>
                  <a:lnTo>
                    <a:pt x="56521" y="29154"/>
                  </a:lnTo>
                  <a:lnTo>
                    <a:pt x="60579" y="26070"/>
                  </a:lnTo>
                  <a:lnTo>
                    <a:pt x="64789" y="23213"/>
                  </a:lnTo>
                  <a:lnTo>
                    <a:pt x="69152" y="20580"/>
                  </a:lnTo>
                  <a:lnTo>
                    <a:pt x="73515" y="17948"/>
                  </a:lnTo>
                  <a:lnTo>
                    <a:pt x="96787" y="7705"/>
                  </a:lnTo>
                  <a:lnTo>
                    <a:pt x="101609" y="6058"/>
                  </a:lnTo>
                  <a:lnTo>
                    <a:pt x="106506" y="4673"/>
                  </a:lnTo>
                  <a:lnTo>
                    <a:pt x="111476" y="3550"/>
                  </a:lnTo>
                  <a:lnTo>
                    <a:pt x="116447" y="2427"/>
                  </a:lnTo>
                  <a:lnTo>
                    <a:pt x="121463" y="1572"/>
                  </a:lnTo>
                  <a:lnTo>
                    <a:pt x="126525" y="986"/>
                  </a:lnTo>
                  <a:lnTo>
                    <a:pt x="131587" y="400"/>
                  </a:lnTo>
                  <a:lnTo>
                    <a:pt x="136665" y="85"/>
                  </a:lnTo>
                  <a:lnTo>
                    <a:pt x="141761" y="42"/>
                  </a:lnTo>
                  <a:lnTo>
                    <a:pt x="146857" y="0"/>
                  </a:lnTo>
                  <a:lnTo>
                    <a:pt x="186857" y="6947"/>
                  </a:lnTo>
                  <a:lnTo>
                    <a:pt x="196459" y="10332"/>
                  </a:lnTo>
                  <a:lnTo>
                    <a:pt x="201113" y="12406"/>
                  </a:lnTo>
                </a:path>
                <a:path w="286384" h="286384">
                  <a:moveTo>
                    <a:pt x="285838" y="28694"/>
                  </a:moveTo>
                  <a:lnTo>
                    <a:pt x="142963" y="171712"/>
                  </a:lnTo>
                  <a:lnTo>
                    <a:pt x="100101" y="128849"/>
                  </a:lnTo>
                </a:path>
              </a:pathLst>
            </a:custGeom>
            <a:grpFill/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700541" y="4075453"/>
            <a:ext cx="6969080" cy="1444199"/>
          </a:xfrm>
          <a:prstGeom prst="rect">
            <a:avLst/>
          </a:prstGeom>
        </p:spPr>
        <p:txBody>
          <a:bodyPr vert="horz" wrap="square" lIns="0" tIns="106257" rIns="0" bIns="0" rtlCol="0">
            <a:spAutoFit/>
          </a:bodyPr>
          <a:lstStyle/>
          <a:p>
            <a:pPr marL="8255">
              <a:spcBef>
                <a:spcPts val="835"/>
              </a:spcBef>
            </a:pPr>
            <a:r>
              <a:rPr b="1" spc="136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Мокрушинская</a:t>
            </a:r>
            <a:r>
              <a:rPr b="1" spc="6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8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школа:</a:t>
            </a:r>
            <a:r>
              <a:rPr b="1" spc="3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10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Лесничество</a:t>
            </a:r>
            <a:endParaRPr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  <a:p>
            <a:pPr marL="8255" marR="3175">
              <a:lnSpc>
                <a:spcPct val="125000"/>
              </a:lnSpc>
              <a:spcBef>
                <a:spcPts val="285"/>
              </a:spcBef>
            </a:pPr>
            <a:r>
              <a:rPr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Практико-</a:t>
            </a:r>
            <a:r>
              <a:rPr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ориентированное</a:t>
            </a:r>
            <a:r>
              <a:rPr spc="2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сотрудничество</a:t>
            </a:r>
            <a:r>
              <a:rPr spc="1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pc="-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местным </a:t>
            </a:r>
            <a:r>
              <a:rPr spc="5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лесничеством</a:t>
            </a:r>
            <a:r>
              <a:rPr spc="6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через</a:t>
            </a:r>
            <a:r>
              <a:rPr spc="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программы</a:t>
            </a:r>
            <a:r>
              <a:rPr spc="6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1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дополнительного</a:t>
            </a:r>
            <a:r>
              <a:rPr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образования.</a:t>
            </a:r>
            <a:endParaRPr dirty="0">
              <a:solidFill>
                <a:schemeClr val="bg1"/>
              </a:solidFill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5"/>
          <a:stretch>
            <a:fillRect/>
          </a:stretch>
        </p:blipFill>
        <p:spPr>
          <a:xfrm>
            <a:off x="8537344" y="1103835"/>
            <a:ext cx="3245094" cy="18293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946" y="3174061"/>
            <a:ext cx="3440138" cy="25801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540808" y="196797"/>
            <a:ext cx="1543050" cy="254000"/>
          </a:xfrm>
          <a:custGeom>
            <a:avLst/>
            <a:gdLst/>
            <a:ahLst/>
            <a:cxnLst/>
            <a:rect l="l" t="t" r="r" b="b"/>
            <a:pathLst>
              <a:path w="2314575" h="381000">
                <a:moveTo>
                  <a:pt x="2261177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2261177" y="0"/>
                </a:lnTo>
                <a:lnTo>
                  <a:pt x="2300488" y="19392"/>
                </a:lnTo>
                <a:lnTo>
                  <a:pt x="2314574" y="53397"/>
                </a:lnTo>
                <a:lnTo>
                  <a:pt x="2314574" y="327602"/>
                </a:lnTo>
                <a:lnTo>
                  <a:pt x="2295182" y="366914"/>
                </a:lnTo>
                <a:lnTo>
                  <a:pt x="2264893" y="380633"/>
                </a:lnTo>
                <a:lnTo>
                  <a:pt x="2261177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/>
          <p:nvPr/>
        </p:nvSpPr>
        <p:spPr>
          <a:xfrm>
            <a:off x="645313" y="265738"/>
            <a:ext cx="1288626" cy="139291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835" b="1" spc="177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РЕАЛЬН</a:t>
            </a:r>
            <a:r>
              <a:rPr sz="835" b="1" spc="130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ЫЕ</a:t>
            </a:r>
            <a:r>
              <a:rPr sz="835" b="1" spc="237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35" b="1" spc="19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ДЕЛА</a:t>
            </a:r>
            <a:endParaRPr sz="8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10842" y="701891"/>
            <a:ext cx="7010400" cy="963511"/>
          </a:xfrm>
          <a:prstGeom prst="rect">
            <a:avLst/>
          </a:prstGeom>
        </p:spPr>
        <p:txBody>
          <a:bodyPr vert="horz" wrap="square" lIns="0" tIns="9313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75"/>
              </a:spcBef>
            </a:pPr>
            <a:r>
              <a:rPr sz="3100" dirty="0">
                <a:solidFill>
                  <a:schemeClr val="tx1"/>
                </a:solidFill>
              </a:rPr>
              <a:t>Школьное</a:t>
            </a:r>
            <a:r>
              <a:rPr sz="3100" spc="-73" dirty="0">
                <a:solidFill>
                  <a:schemeClr val="tx1"/>
                </a:solidFill>
              </a:rPr>
              <a:t> </a:t>
            </a:r>
            <a:r>
              <a:rPr sz="3100" dirty="0">
                <a:solidFill>
                  <a:schemeClr val="tx1"/>
                </a:solidFill>
              </a:rPr>
              <a:t>инициативное</a:t>
            </a:r>
            <a:r>
              <a:rPr sz="3100" spc="-73" dirty="0">
                <a:solidFill>
                  <a:schemeClr val="tx1"/>
                </a:solidFill>
              </a:rPr>
              <a:t> </a:t>
            </a:r>
            <a:r>
              <a:rPr sz="3100" spc="-17" dirty="0">
                <a:solidFill>
                  <a:schemeClr val="tx1"/>
                </a:solidFill>
              </a:rPr>
              <a:t>бюджетирование</a:t>
            </a:r>
            <a:endParaRPr sz="3100" dirty="0">
              <a:solidFill>
                <a:schemeClr val="tx1"/>
              </a:solidFill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02801" y="1785455"/>
            <a:ext cx="5384800" cy="4464050"/>
            <a:chOff x="857249" y="2733674"/>
            <a:chExt cx="8077200" cy="6696075"/>
          </a:xfrm>
          <a:solidFill>
            <a:srgbClr val="00B0F0"/>
          </a:solidFill>
        </p:grpSpPr>
        <p:sp>
          <p:nvSpPr>
            <p:cNvPr id="7" name="object 7"/>
            <p:cNvSpPr/>
            <p:nvPr/>
          </p:nvSpPr>
          <p:spPr>
            <a:xfrm>
              <a:off x="857249" y="2733674"/>
              <a:ext cx="8077200" cy="6696075"/>
            </a:xfrm>
            <a:custGeom>
              <a:avLst/>
              <a:gdLst/>
              <a:ahLst/>
              <a:cxnLst/>
              <a:rect l="l" t="t" r="r" b="b"/>
              <a:pathLst>
                <a:path w="8077200" h="6696075">
                  <a:moveTo>
                    <a:pt x="7962899" y="6696074"/>
                  </a:moveTo>
                  <a:lnTo>
                    <a:pt x="114299" y="6696074"/>
                  </a:lnTo>
                  <a:lnTo>
                    <a:pt x="103042" y="6695530"/>
                  </a:lnTo>
                  <a:lnTo>
                    <a:pt x="60365" y="6682561"/>
                  </a:lnTo>
                  <a:lnTo>
                    <a:pt x="25900" y="6654249"/>
                  </a:lnTo>
                  <a:lnTo>
                    <a:pt x="4893" y="6614903"/>
                  </a:lnTo>
                  <a:lnTo>
                    <a:pt x="0" y="6581774"/>
                  </a:lnTo>
                  <a:lnTo>
                    <a:pt x="0" y="114299"/>
                  </a:lnTo>
                  <a:lnTo>
                    <a:pt x="8700" y="70558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7962899" y="0"/>
                  </a:lnTo>
                  <a:lnTo>
                    <a:pt x="8006640" y="8700"/>
                  </a:lnTo>
                  <a:lnTo>
                    <a:pt x="8043722" y="33477"/>
                  </a:lnTo>
                  <a:lnTo>
                    <a:pt x="8068498" y="70558"/>
                  </a:lnTo>
                  <a:lnTo>
                    <a:pt x="8077199" y="114299"/>
                  </a:lnTo>
                  <a:lnTo>
                    <a:pt x="8077199" y="6581774"/>
                  </a:lnTo>
                  <a:lnTo>
                    <a:pt x="8068498" y="6625513"/>
                  </a:lnTo>
                  <a:lnTo>
                    <a:pt x="8043722" y="6662595"/>
                  </a:lnTo>
                  <a:lnTo>
                    <a:pt x="8006640" y="6687372"/>
                  </a:lnTo>
                  <a:lnTo>
                    <a:pt x="7962899" y="669607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57249" y="2733675"/>
              <a:ext cx="8077200" cy="6696075"/>
            </a:xfrm>
            <a:custGeom>
              <a:avLst/>
              <a:gdLst/>
              <a:ahLst/>
              <a:cxnLst/>
              <a:rect l="l" t="t" r="r" b="b"/>
              <a:pathLst>
                <a:path w="8077200" h="6696075">
                  <a:moveTo>
                    <a:pt x="7962899" y="6696074"/>
                  </a:moveTo>
                  <a:lnTo>
                    <a:pt x="114299" y="6696074"/>
                  </a:lnTo>
                  <a:lnTo>
                    <a:pt x="103042" y="6695530"/>
                  </a:lnTo>
                  <a:lnTo>
                    <a:pt x="60365" y="6682561"/>
                  </a:lnTo>
                  <a:lnTo>
                    <a:pt x="25900" y="6654249"/>
                  </a:lnTo>
                  <a:lnTo>
                    <a:pt x="4893" y="6614903"/>
                  </a:lnTo>
                  <a:lnTo>
                    <a:pt x="0" y="6581774"/>
                  </a:lnTo>
                  <a:lnTo>
                    <a:pt x="0" y="114299"/>
                  </a:lnTo>
                  <a:lnTo>
                    <a:pt x="8700" y="70558"/>
                  </a:lnTo>
                  <a:lnTo>
                    <a:pt x="33477" y="33477"/>
                  </a:lnTo>
                  <a:lnTo>
                    <a:pt x="70559" y="8700"/>
                  </a:lnTo>
                  <a:lnTo>
                    <a:pt x="114299" y="0"/>
                  </a:lnTo>
                  <a:lnTo>
                    <a:pt x="7962899" y="0"/>
                  </a:lnTo>
                  <a:lnTo>
                    <a:pt x="8006640" y="8700"/>
                  </a:lnTo>
                  <a:lnTo>
                    <a:pt x="8008387" y="9524"/>
                  </a:lnTo>
                  <a:lnTo>
                    <a:pt x="107420" y="9524"/>
                  </a:lnTo>
                  <a:lnTo>
                    <a:pt x="100606" y="10196"/>
                  </a:lnTo>
                  <a:lnTo>
                    <a:pt x="61810" y="23360"/>
                  </a:lnTo>
                  <a:lnTo>
                    <a:pt x="31004" y="50369"/>
                  </a:lnTo>
                  <a:lnTo>
                    <a:pt x="12880" y="87111"/>
                  </a:lnTo>
                  <a:lnTo>
                    <a:pt x="9524" y="107420"/>
                  </a:lnTo>
                  <a:lnTo>
                    <a:pt x="9524" y="6588654"/>
                  </a:lnTo>
                  <a:lnTo>
                    <a:pt x="20133" y="6628225"/>
                  </a:lnTo>
                  <a:lnTo>
                    <a:pt x="45077" y="6660725"/>
                  </a:lnTo>
                  <a:lnTo>
                    <a:pt x="80560" y="6681206"/>
                  </a:lnTo>
                  <a:lnTo>
                    <a:pt x="107420" y="6686549"/>
                  </a:lnTo>
                  <a:lnTo>
                    <a:pt x="8008384" y="6686549"/>
                  </a:lnTo>
                  <a:lnTo>
                    <a:pt x="8006640" y="6687372"/>
                  </a:lnTo>
                  <a:lnTo>
                    <a:pt x="7996029" y="6691179"/>
                  </a:lnTo>
                  <a:lnTo>
                    <a:pt x="7985202" y="6693898"/>
                  </a:lnTo>
                  <a:lnTo>
                    <a:pt x="7974159" y="6695530"/>
                  </a:lnTo>
                  <a:lnTo>
                    <a:pt x="7962899" y="6696074"/>
                  </a:lnTo>
                  <a:close/>
                </a:path>
                <a:path w="8077200" h="6696075">
                  <a:moveTo>
                    <a:pt x="8008384" y="6686549"/>
                  </a:moveTo>
                  <a:lnTo>
                    <a:pt x="7969779" y="6686549"/>
                  </a:lnTo>
                  <a:lnTo>
                    <a:pt x="7976592" y="6685878"/>
                  </a:lnTo>
                  <a:lnTo>
                    <a:pt x="7990086" y="6683193"/>
                  </a:lnTo>
                  <a:lnTo>
                    <a:pt x="8026828" y="6665069"/>
                  </a:lnTo>
                  <a:lnTo>
                    <a:pt x="8053837" y="6634263"/>
                  </a:lnTo>
                  <a:lnTo>
                    <a:pt x="8067002" y="6595467"/>
                  </a:lnTo>
                  <a:lnTo>
                    <a:pt x="8067674" y="6588654"/>
                  </a:lnTo>
                  <a:lnTo>
                    <a:pt x="8067674" y="107420"/>
                  </a:lnTo>
                  <a:lnTo>
                    <a:pt x="8057064" y="67848"/>
                  </a:lnTo>
                  <a:lnTo>
                    <a:pt x="8032120" y="35348"/>
                  </a:lnTo>
                  <a:lnTo>
                    <a:pt x="7996638" y="14867"/>
                  </a:lnTo>
                  <a:lnTo>
                    <a:pt x="7969779" y="9524"/>
                  </a:lnTo>
                  <a:lnTo>
                    <a:pt x="8008387" y="9524"/>
                  </a:lnTo>
                  <a:lnTo>
                    <a:pt x="8043722" y="33477"/>
                  </a:lnTo>
                  <a:lnTo>
                    <a:pt x="8068498" y="70558"/>
                  </a:lnTo>
                  <a:lnTo>
                    <a:pt x="8077199" y="114299"/>
                  </a:lnTo>
                  <a:lnTo>
                    <a:pt x="8077199" y="6581774"/>
                  </a:lnTo>
                  <a:lnTo>
                    <a:pt x="8076655" y="6593033"/>
                  </a:lnTo>
                  <a:lnTo>
                    <a:pt x="8063686" y="6635708"/>
                  </a:lnTo>
                  <a:lnTo>
                    <a:pt x="8035375" y="6670173"/>
                  </a:lnTo>
                  <a:lnTo>
                    <a:pt x="8016834" y="6682561"/>
                  </a:lnTo>
                  <a:lnTo>
                    <a:pt x="8008384" y="668654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4399" y="2089503"/>
            <a:ext cx="3461597" cy="297154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255">
              <a:spcBef>
                <a:spcPts val="75"/>
              </a:spcBef>
            </a:pPr>
            <a:r>
              <a:rPr sz="1865" b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Учимся</a:t>
            </a:r>
            <a:r>
              <a:rPr sz="1865" b="1" spc="-18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65" b="1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управлять</a:t>
            </a:r>
            <a:r>
              <a:rPr sz="1865" b="1" spc="-19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65" b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финансами</a:t>
            </a:r>
            <a:endParaRPr sz="1865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4399" y="530224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200024" y="400049"/>
                </a:moveTo>
                <a:lnTo>
                  <a:pt x="161001" y="396205"/>
                </a:lnTo>
                <a:lnTo>
                  <a:pt x="123478" y="384822"/>
                </a:lnTo>
                <a:lnTo>
                  <a:pt x="88896" y="366338"/>
                </a:lnTo>
                <a:lnTo>
                  <a:pt x="58585" y="341462"/>
                </a:lnTo>
                <a:lnTo>
                  <a:pt x="33710" y="311151"/>
                </a:lnTo>
                <a:lnTo>
                  <a:pt x="15225" y="276570"/>
                </a:lnTo>
                <a:lnTo>
                  <a:pt x="3843" y="239047"/>
                </a:lnTo>
                <a:lnTo>
                  <a:pt x="0" y="200024"/>
                </a:lnTo>
                <a:lnTo>
                  <a:pt x="240" y="190198"/>
                </a:lnTo>
                <a:lnTo>
                  <a:pt x="5995" y="151409"/>
                </a:lnTo>
                <a:lnTo>
                  <a:pt x="19208" y="114490"/>
                </a:lnTo>
                <a:lnTo>
                  <a:pt x="39369" y="80858"/>
                </a:lnTo>
                <a:lnTo>
                  <a:pt x="65704" y="51806"/>
                </a:lnTo>
                <a:lnTo>
                  <a:pt x="97200" y="28449"/>
                </a:lnTo>
                <a:lnTo>
                  <a:pt x="132649" y="11686"/>
                </a:lnTo>
                <a:lnTo>
                  <a:pt x="170686" y="2162"/>
                </a:lnTo>
                <a:lnTo>
                  <a:pt x="200024" y="0"/>
                </a:lnTo>
                <a:lnTo>
                  <a:pt x="209851" y="240"/>
                </a:lnTo>
                <a:lnTo>
                  <a:pt x="248638" y="5995"/>
                </a:lnTo>
                <a:lnTo>
                  <a:pt x="285557" y="19207"/>
                </a:lnTo>
                <a:lnTo>
                  <a:pt x="319189" y="39368"/>
                </a:lnTo>
                <a:lnTo>
                  <a:pt x="348242" y="65702"/>
                </a:lnTo>
                <a:lnTo>
                  <a:pt x="371599" y="97199"/>
                </a:lnTo>
                <a:lnTo>
                  <a:pt x="388362" y="132648"/>
                </a:lnTo>
                <a:lnTo>
                  <a:pt x="397887" y="170686"/>
                </a:lnTo>
                <a:lnTo>
                  <a:pt x="400049" y="200024"/>
                </a:lnTo>
                <a:lnTo>
                  <a:pt x="399809" y="209851"/>
                </a:lnTo>
                <a:lnTo>
                  <a:pt x="394053" y="248638"/>
                </a:lnTo>
                <a:lnTo>
                  <a:pt x="380841" y="285557"/>
                </a:lnTo>
                <a:lnTo>
                  <a:pt x="360680" y="319188"/>
                </a:lnTo>
                <a:lnTo>
                  <a:pt x="334345" y="348241"/>
                </a:lnTo>
                <a:lnTo>
                  <a:pt x="302848" y="371597"/>
                </a:lnTo>
                <a:lnTo>
                  <a:pt x="267400" y="388360"/>
                </a:lnTo>
                <a:lnTo>
                  <a:pt x="229363" y="397887"/>
                </a:lnTo>
                <a:lnTo>
                  <a:pt x="200024" y="400049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1010708" y="5337773"/>
            <a:ext cx="60960" cy="170069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1035" b="1" spc="-270" dirty="0">
                <a:latin typeface="Arial" panose="020B0604020202020204"/>
                <a:cs typeface="Arial" panose="020B0604020202020204"/>
              </a:rPr>
              <a:t>1</a:t>
            </a:r>
            <a:endParaRPr sz="1035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2333" y="5339579"/>
            <a:ext cx="2350347" cy="175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1065" spc="37" dirty="0">
                <a:latin typeface="Lucida Sans Unicode" panose="020B0602030504020204"/>
                <a:cs typeface="Lucida Sans Unicode" panose="020B0602030504020204"/>
              </a:rPr>
              <a:t>Диалог</a:t>
            </a:r>
            <a:r>
              <a:rPr sz="1065" spc="-5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63" dirty="0"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z="1065" spc="-2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7" dirty="0">
                <a:latin typeface="Lucida Sans Unicode" panose="020B0602030504020204"/>
                <a:cs typeface="Lucida Sans Unicode" panose="020B0602030504020204"/>
              </a:rPr>
              <a:t>властью</a:t>
            </a:r>
            <a:r>
              <a:rPr sz="1065" spc="-3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1065" spc="5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защита</a:t>
            </a:r>
            <a:r>
              <a:rPr sz="1065" spc="4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-13" dirty="0">
                <a:latin typeface="Lucida Sans Unicode" panose="020B0602030504020204"/>
                <a:cs typeface="Lucida Sans Unicode" panose="020B0602030504020204"/>
              </a:rPr>
              <a:t>идей</a:t>
            </a:r>
            <a:endParaRPr sz="1065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399" y="5683249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200024" y="400049"/>
                </a:moveTo>
                <a:lnTo>
                  <a:pt x="161001" y="396206"/>
                </a:lnTo>
                <a:lnTo>
                  <a:pt x="123478" y="384822"/>
                </a:lnTo>
                <a:lnTo>
                  <a:pt x="88896" y="366338"/>
                </a:lnTo>
                <a:lnTo>
                  <a:pt x="58585" y="341463"/>
                </a:lnTo>
                <a:lnTo>
                  <a:pt x="33710" y="311152"/>
                </a:lnTo>
                <a:lnTo>
                  <a:pt x="15225" y="276570"/>
                </a:lnTo>
                <a:lnTo>
                  <a:pt x="3843" y="239047"/>
                </a:lnTo>
                <a:lnTo>
                  <a:pt x="0" y="200024"/>
                </a:lnTo>
                <a:lnTo>
                  <a:pt x="240" y="190198"/>
                </a:lnTo>
                <a:lnTo>
                  <a:pt x="5995" y="151410"/>
                </a:lnTo>
                <a:lnTo>
                  <a:pt x="19208" y="114491"/>
                </a:lnTo>
                <a:lnTo>
                  <a:pt x="39369" y="80858"/>
                </a:lnTo>
                <a:lnTo>
                  <a:pt x="65704" y="51806"/>
                </a:lnTo>
                <a:lnTo>
                  <a:pt x="97200" y="28449"/>
                </a:lnTo>
                <a:lnTo>
                  <a:pt x="132649" y="11686"/>
                </a:lnTo>
                <a:lnTo>
                  <a:pt x="170686" y="2161"/>
                </a:lnTo>
                <a:lnTo>
                  <a:pt x="200024" y="0"/>
                </a:lnTo>
                <a:lnTo>
                  <a:pt x="209851" y="240"/>
                </a:lnTo>
                <a:lnTo>
                  <a:pt x="248638" y="5995"/>
                </a:lnTo>
                <a:lnTo>
                  <a:pt x="285557" y="19207"/>
                </a:lnTo>
                <a:lnTo>
                  <a:pt x="319189" y="39368"/>
                </a:lnTo>
                <a:lnTo>
                  <a:pt x="348242" y="65703"/>
                </a:lnTo>
                <a:lnTo>
                  <a:pt x="371599" y="97200"/>
                </a:lnTo>
                <a:lnTo>
                  <a:pt x="388362" y="132648"/>
                </a:lnTo>
                <a:lnTo>
                  <a:pt x="397887" y="170686"/>
                </a:lnTo>
                <a:lnTo>
                  <a:pt x="400049" y="200024"/>
                </a:lnTo>
                <a:lnTo>
                  <a:pt x="399809" y="209851"/>
                </a:lnTo>
                <a:lnTo>
                  <a:pt x="394053" y="248638"/>
                </a:lnTo>
                <a:lnTo>
                  <a:pt x="380841" y="285557"/>
                </a:lnTo>
                <a:lnTo>
                  <a:pt x="360680" y="319189"/>
                </a:lnTo>
                <a:lnTo>
                  <a:pt x="334345" y="348241"/>
                </a:lnTo>
                <a:lnTo>
                  <a:pt x="302848" y="371598"/>
                </a:lnTo>
                <a:lnTo>
                  <a:pt x="267400" y="388361"/>
                </a:lnTo>
                <a:lnTo>
                  <a:pt x="229363" y="397887"/>
                </a:lnTo>
                <a:lnTo>
                  <a:pt x="200024" y="400049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 dirty="0">
              <a:solidFill>
                <a:schemeClr val="tx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7909" y="5718773"/>
            <a:ext cx="97367" cy="170069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1035" b="1" spc="17" dirty="0">
                <a:latin typeface="Arial" panose="020B0604020202020204"/>
                <a:cs typeface="Arial" panose="020B0604020202020204"/>
              </a:rPr>
              <a:t>2</a:t>
            </a:r>
            <a:endParaRPr sz="10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2334" y="5720579"/>
            <a:ext cx="2915073" cy="175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1065" spc="57" dirty="0">
                <a:latin typeface="Lucida Sans Unicode" panose="020B0602030504020204"/>
                <a:cs typeface="Lucida Sans Unicode" panose="020B0602030504020204"/>
              </a:rPr>
              <a:t>Объединение</a:t>
            </a:r>
            <a:r>
              <a:rPr sz="1065" spc="-4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70" dirty="0"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065" spc="-2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3" dirty="0">
                <a:latin typeface="Lucida Sans Unicode" panose="020B0602030504020204"/>
                <a:cs typeface="Lucida Sans Unicode" panose="020B0602030504020204"/>
              </a:rPr>
              <a:t>проектные</a:t>
            </a:r>
            <a:r>
              <a:rPr sz="1065" spc="-4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latin typeface="Lucida Sans Unicode" panose="020B0602030504020204"/>
                <a:cs typeface="Lucida Sans Unicode" panose="020B0602030504020204"/>
              </a:rPr>
              <a:t>команды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-17" dirty="0">
                <a:latin typeface="Lucida Sans Unicode" panose="020B0602030504020204"/>
                <a:cs typeface="Lucida Sans Unicode" panose="020B0602030504020204"/>
              </a:rPr>
              <a:t>сел</a:t>
            </a:r>
            <a:endParaRPr sz="1065" dirty="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224693" y="1785455"/>
            <a:ext cx="5378450" cy="4464050"/>
            <a:chOff x="9363074" y="2733674"/>
            <a:chExt cx="8067675" cy="6696075"/>
          </a:xfrm>
          <a:solidFill>
            <a:srgbClr val="00B0F0"/>
          </a:solidFill>
        </p:grpSpPr>
        <p:sp>
          <p:nvSpPr>
            <p:cNvPr id="17" name="object 17"/>
            <p:cNvSpPr/>
            <p:nvPr/>
          </p:nvSpPr>
          <p:spPr>
            <a:xfrm>
              <a:off x="9363074" y="2733674"/>
              <a:ext cx="8067675" cy="6696075"/>
            </a:xfrm>
            <a:custGeom>
              <a:avLst/>
              <a:gdLst/>
              <a:ahLst/>
              <a:cxnLst/>
              <a:rect l="l" t="t" r="r" b="b"/>
              <a:pathLst>
                <a:path w="8067675" h="6696075">
                  <a:moveTo>
                    <a:pt x="7953374" y="6696074"/>
                  </a:moveTo>
                  <a:lnTo>
                    <a:pt x="114299" y="6696074"/>
                  </a:lnTo>
                  <a:lnTo>
                    <a:pt x="103041" y="6695530"/>
                  </a:lnTo>
                  <a:lnTo>
                    <a:pt x="60363" y="6682561"/>
                  </a:lnTo>
                  <a:lnTo>
                    <a:pt x="25899" y="6654249"/>
                  </a:lnTo>
                  <a:lnTo>
                    <a:pt x="4892" y="6614903"/>
                  </a:lnTo>
                  <a:lnTo>
                    <a:pt x="0" y="6581774"/>
                  </a:lnTo>
                  <a:lnTo>
                    <a:pt x="0" y="114299"/>
                  </a:lnTo>
                  <a:lnTo>
                    <a:pt x="8698" y="70558"/>
                  </a:lnTo>
                  <a:lnTo>
                    <a:pt x="33476" y="33477"/>
                  </a:lnTo>
                  <a:lnTo>
                    <a:pt x="70557" y="8700"/>
                  </a:lnTo>
                  <a:lnTo>
                    <a:pt x="114299" y="0"/>
                  </a:lnTo>
                  <a:lnTo>
                    <a:pt x="7953374" y="0"/>
                  </a:lnTo>
                  <a:lnTo>
                    <a:pt x="7997113" y="8700"/>
                  </a:lnTo>
                  <a:lnTo>
                    <a:pt x="8034195" y="33477"/>
                  </a:lnTo>
                  <a:lnTo>
                    <a:pt x="8058972" y="70558"/>
                  </a:lnTo>
                  <a:lnTo>
                    <a:pt x="8067674" y="114299"/>
                  </a:lnTo>
                  <a:lnTo>
                    <a:pt x="8067674" y="6581774"/>
                  </a:lnTo>
                  <a:lnTo>
                    <a:pt x="8058972" y="6625513"/>
                  </a:lnTo>
                  <a:lnTo>
                    <a:pt x="8034195" y="6662595"/>
                  </a:lnTo>
                  <a:lnTo>
                    <a:pt x="7997113" y="6687372"/>
                  </a:lnTo>
                  <a:lnTo>
                    <a:pt x="7953374" y="6696074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9363074" y="2733675"/>
              <a:ext cx="8067675" cy="6696075"/>
            </a:xfrm>
            <a:custGeom>
              <a:avLst/>
              <a:gdLst/>
              <a:ahLst/>
              <a:cxnLst/>
              <a:rect l="l" t="t" r="r" b="b"/>
              <a:pathLst>
                <a:path w="8067675" h="6696075">
                  <a:moveTo>
                    <a:pt x="7953374" y="6696074"/>
                  </a:moveTo>
                  <a:lnTo>
                    <a:pt x="114299" y="6696074"/>
                  </a:lnTo>
                  <a:lnTo>
                    <a:pt x="103041" y="6695530"/>
                  </a:lnTo>
                  <a:lnTo>
                    <a:pt x="60363" y="6682561"/>
                  </a:lnTo>
                  <a:lnTo>
                    <a:pt x="25899" y="6654249"/>
                  </a:lnTo>
                  <a:lnTo>
                    <a:pt x="4892" y="6614903"/>
                  </a:lnTo>
                  <a:lnTo>
                    <a:pt x="0" y="6581774"/>
                  </a:lnTo>
                  <a:lnTo>
                    <a:pt x="0" y="114299"/>
                  </a:lnTo>
                  <a:lnTo>
                    <a:pt x="8698" y="70558"/>
                  </a:lnTo>
                  <a:lnTo>
                    <a:pt x="33476" y="33477"/>
                  </a:lnTo>
                  <a:lnTo>
                    <a:pt x="70557" y="8700"/>
                  </a:lnTo>
                  <a:lnTo>
                    <a:pt x="114299" y="0"/>
                  </a:lnTo>
                  <a:lnTo>
                    <a:pt x="7953374" y="0"/>
                  </a:lnTo>
                  <a:lnTo>
                    <a:pt x="7997113" y="8700"/>
                  </a:lnTo>
                  <a:lnTo>
                    <a:pt x="7998861" y="9524"/>
                  </a:lnTo>
                  <a:lnTo>
                    <a:pt x="107420" y="9524"/>
                  </a:lnTo>
                  <a:lnTo>
                    <a:pt x="100606" y="10196"/>
                  </a:lnTo>
                  <a:lnTo>
                    <a:pt x="61810" y="23360"/>
                  </a:lnTo>
                  <a:lnTo>
                    <a:pt x="31004" y="50369"/>
                  </a:lnTo>
                  <a:lnTo>
                    <a:pt x="12880" y="87111"/>
                  </a:lnTo>
                  <a:lnTo>
                    <a:pt x="9524" y="107420"/>
                  </a:lnTo>
                  <a:lnTo>
                    <a:pt x="9524" y="6588654"/>
                  </a:lnTo>
                  <a:lnTo>
                    <a:pt x="20133" y="6628225"/>
                  </a:lnTo>
                  <a:lnTo>
                    <a:pt x="45077" y="6660725"/>
                  </a:lnTo>
                  <a:lnTo>
                    <a:pt x="80560" y="6681206"/>
                  </a:lnTo>
                  <a:lnTo>
                    <a:pt x="107420" y="6686549"/>
                  </a:lnTo>
                  <a:lnTo>
                    <a:pt x="7998857" y="6686549"/>
                  </a:lnTo>
                  <a:lnTo>
                    <a:pt x="7997113" y="6687372"/>
                  </a:lnTo>
                  <a:lnTo>
                    <a:pt x="7986503" y="6691179"/>
                  </a:lnTo>
                  <a:lnTo>
                    <a:pt x="7975676" y="6693898"/>
                  </a:lnTo>
                  <a:lnTo>
                    <a:pt x="7964633" y="6695530"/>
                  </a:lnTo>
                  <a:lnTo>
                    <a:pt x="7953374" y="6696074"/>
                  </a:lnTo>
                  <a:close/>
                </a:path>
                <a:path w="8067675" h="6696075">
                  <a:moveTo>
                    <a:pt x="7998857" y="6686549"/>
                  </a:moveTo>
                  <a:lnTo>
                    <a:pt x="7960254" y="6686549"/>
                  </a:lnTo>
                  <a:lnTo>
                    <a:pt x="7967067" y="6685878"/>
                  </a:lnTo>
                  <a:lnTo>
                    <a:pt x="7980561" y="6683193"/>
                  </a:lnTo>
                  <a:lnTo>
                    <a:pt x="8017303" y="6665069"/>
                  </a:lnTo>
                  <a:lnTo>
                    <a:pt x="8044311" y="6634263"/>
                  </a:lnTo>
                  <a:lnTo>
                    <a:pt x="8057476" y="6595467"/>
                  </a:lnTo>
                  <a:lnTo>
                    <a:pt x="8058148" y="6588654"/>
                  </a:lnTo>
                  <a:lnTo>
                    <a:pt x="8058148" y="107420"/>
                  </a:lnTo>
                  <a:lnTo>
                    <a:pt x="8047538" y="67848"/>
                  </a:lnTo>
                  <a:lnTo>
                    <a:pt x="8022596" y="35348"/>
                  </a:lnTo>
                  <a:lnTo>
                    <a:pt x="7987113" y="14867"/>
                  </a:lnTo>
                  <a:lnTo>
                    <a:pt x="7960254" y="9524"/>
                  </a:lnTo>
                  <a:lnTo>
                    <a:pt x="7998861" y="9524"/>
                  </a:lnTo>
                  <a:lnTo>
                    <a:pt x="8034195" y="33477"/>
                  </a:lnTo>
                  <a:lnTo>
                    <a:pt x="8058972" y="70558"/>
                  </a:lnTo>
                  <a:lnTo>
                    <a:pt x="8067674" y="114299"/>
                  </a:lnTo>
                  <a:lnTo>
                    <a:pt x="8067674" y="6581774"/>
                  </a:lnTo>
                  <a:lnTo>
                    <a:pt x="8067130" y="6593033"/>
                  </a:lnTo>
                  <a:lnTo>
                    <a:pt x="8054160" y="6635708"/>
                  </a:lnTo>
                  <a:lnTo>
                    <a:pt x="8025849" y="6670173"/>
                  </a:lnTo>
                  <a:lnTo>
                    <a:pt x="8007308" y="6682561"/>
                  </a:lnTo>
                  <a:lnTo>
                    <a:pt x="7998857" y="6686549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570133" y="2159227"/>
            <a:ext cx="4443730" cy="29758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255">
              <a:spcBef>
                <a:spcPts val="80"/>
              </a:spcBef>
            </a:pPr>
            <a:r>
              <a:rPr sz="1865" b="1" spc="-20" dirty="0" err="1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Благоустройство</a:t>
            </a:r>
            <a:r>
              <a:rPr sz="1865" b="1" spc="-13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ru-RU" sz="1865" b="1" spc="407" dirty="0" smtClean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и</a:t>
            </a:r>
            <a:r>
              <a:rPr sz="1865" b="1" spc="-20" dirty="0" smtClean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«</a:t>
            </a:r>
            <a:r>
              <a:rPr sz="1865" b="1" spc="-20" dirty="0" err="1" smtClean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Территория</a:t>
            </a:r>
            <a:r>
              <a:rPr sz="1865" b="1" spc="-180" dirty="0" smtClean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65" b="1" spc="-2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2026»</a:t>
            </a:r>
            <a:endParaRPr sz="1865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78600" y="5467350"/>
            <a:ext cx="4705350" cy="6350"/>
          </a:xfrm>
          <a:custGeom>
            <a:avLst/>
            <a:gdLst/>
            <a:ahLst/>
            <a:cxnLst/>
            <a:rect l="l" t="t" r="r" b="b"/>
            <a:pathLst>
              <a:path w="7058025" h="9525">
                <a:moveTo>
                  <a:pt x="7058024" y="9524"/>
                </a:moveTo>
                <a:lnTo>
                  <a:pt x="0" y="9524"/>
                </a:lnTo>
                <a:lnTo>
                  <a:pt x="0" y="0"/>
                </a:lnTo>
                <a:lnTo>
                  <a:pt x="7058024" y="0"/>
                </a:lnTo>
                <a:lnTo>
                  <a:pt x="7058024" y="9524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6570133" y="5606279"/>
            <a:ext cx="4427220" cy="348386"/>
          </a:xfrm>
          <a:prstGeom prst="rect">
            <a:avLst/>
          </a:prstGeom>
        </p:spPr>
        <p:txBody>
          <a:bodyPr vert="horz" wrap="square" lIns="0" tIns="14817" rIns="0" bIns="0" rtlCol="0">
            <a:spAutoFit/>
          </a:bodyPr>
          <a:lstStyle/>
          <a:p>
            <a:pPr marL="8255" marR="3175">
              <a:lnSpc>
                <a:spcPts val="1300"/>
              </a:lnSpc>
              <a:spcBef>
                <a:spcPts val="115"/>
              </a:spcBef>
            </a:pPr>
            <a:r>
              <a:rPr sz="1000" b="1" spc="100" dirty="0">
                <a:latin typeface="Arial" panose="020B0604020202020204"/>
                <a:cs typeface="Arial" panose="020B0604020202020204"/>
              </a:rPr>
              <a:t>Трамплин</a:t>
            </a:r>
            <a:r>
              <a:rPr sz="1000" b="1" spc="100" dirty="0">
                <a:latin typeface="Palatino Linotype" panose="02040502050505030304"/>
                <a:cs typeface="Palatino Linotype" panose="02040502050505030304"/>
              </a:rPr>
              <a:t>:</a:t>
            </a:r>
            <a:r>
              <a:rPr sz="1000" b="1" spc="57" dirty="0">
                <a:latin typeface="Palatino Linotype" panose="02040502050505030304"/>
                <a:cs typeface="Palatino Linotype" panose="02040502050505030304"/>
              </a:rPr>
              <a:t> </a:t>
            </a:r>
            <a:r>
              <a:rPr sz="1065" spc="53" dirty="0">
                <a:latin typeface="Lucida Sans Unicode" panose="020B0602030504020204"/>
                <a:cs typeface="Lucida Sans Unicode" panose="020B0602030504020204"/>
              </a:rPr>
              <a:t>Муниципальный</a:t>
            </a:r>
            <a:r>
              <a:rPr sz="1065" spc="1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0" dirty="0">
                <a:latin typeface="Lucida Sans Unicode" panose="020B0602030504020204"/>
                <a:cs typeface="Lucida Sans Unicode" panose="020B0602030504020204"/>
              </a:rPr>
              <a:t>конкурс</a:t>
            </a:r>
            <a:r>
              <a:rPr sz="1065" spc="-6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0" dirty="0">
                <a:latin typeface="Lucida Sans Unicode" panose="020B0602030504020204"/>
                <a:cs typeface="Lucida Sans Unicode" panose="020B0602030504020204"/>
              </a:rPr>
              <a:t>по</a:t>
            </a:r>
            <a:r>
              <a:rPr sz="1065" spc="-4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7" dirty="0">
                <a:latin typeface="Lucida Sans Unicode" panose="020B0602030504020204"/>
                <a:cs typeface="Lucida Sans Unicode" panose="020B0602030504020204"/>
              </a:rPr>
              <a:t>соцпроектированию 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готовит</a:t>
            </a:r>
            <a:r>
              <a:rPr sz="1065" spc="-2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latin typeface="Lucida Sans Unicode" panose="020B0602030504020204"/>
                <a:cs typeface="Lucida Sans Unicode" panose="020B0602030504020204"/>
              </a:rPr>
              <a:t>команды</a:t>
            </a:r>
            <a:r>
              <a:rPr sz="1065" spc="10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z="1065" spc="12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7" dirty="0">
                <a:latin typeface="Lucida Sans Unicode" panose="020B0602030504020204"/>
                <a:cs typeface="Lucida Sans Unicode" panose="020B0602030504020204"/>
              </a:rPr>
              <a:t>краевого</a:t>
            </a:r>
            <a:r>
              <a:rPr sz="1065" spc="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проекта</a:t>
            </a:r>
            <a:r>
              <a:rPr sz="1065" spc="10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00" dirty="0">
                <a:latin typeface="Lucida Sans Unicode" panose="020B0602030504020204"/>
                <a:cs typeface="Lucida Sans Unicode" panose="020B0602030504020204"/>
              </a:rPr>
              <a:t>«</a:t>
            </a:r>
            <a:r>
              <a:rPr sz="1065" dirty="0">
                <a:latin typeface="Lucida Sans Unicode" panose="020B0602030504020204"/>
                <a:cs typeface="Lucida Sans Unicode" panose="020B0602030504020204"/>
              </a:rPr>
              <a:t>Территория</a:t>
            </a:r>
            <a:r>
              <a:rPr sz="1065" spc="12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00" spc="-7" dirty="0">
                <a:latin typeface="Lucida Sans Unicode" panose="020B0602030504020204"/>
                <a:cs typeface="Lucida Sans Unicode" panose="020B0602030504020204"/>
              </a:rPr>
              <a:t>2026».</a:t>
            </a:r>
            <a:endParaRPr sz="11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615010" y="6412326"/>
            <a:ext cx="20785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55">
              <a:lnSpc>
                <a:spcPts val="1185"/>
              </a:lnSpc>
            </a:pPr>
            <a:r>
              <a:rPr sz="1165" spc="-17" dirty="0">
                <a:solidFill>
                  <a:srgbClr val="FEFEFE"/>
                </a:solidFill>
                <a:latin typeface="Arial Black" panose="020B0A04020102020204"/>
                <a:cs typeface="Arial Black" panose="020B0A04020102020204"/>
              </a:rPr>
              <a:t>07</a:t>
            </a:r>
            <a:endParaRPr sz="1165">
              <a:latin typeface="Arial Black" panose="020B0A04020102020204"/>
              <a:cs typeface="Arial Black" panose="020B0A0402010202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2758" y="2567105"/>
            <a:ext cx="4384887" cy="69807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 marR="3175">
              <a:lnSpc>
                <a:spcPct val="132000"/>
              </a:lnSpc>
              <a:spcBef>
                <a:spcPts val="60"/>
              </a:spcBef>
            </a:pPr>
            <a:r>
              <a:rPr sz="1135" spc="187" dirty="0"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135" spc="-1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0" dirty="0">
                <a:latin typeface="Lucida Sans Unicode" panose="020B0602030504020204"/>
                <a:cs typeface="Lucida Sans Unicode" panose="020B0602030504020204"/>
              </a:rPr>
              <a:t>Кириковской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7" dirty="0">
                <a:latin typeface="Lucida Sans Unicode" panose="020B0602030504020204"/>
                <a:cs typeface="Lucida Sans Unicode" panose="020B0602030504020204"/>
              </a:rPr>
              <a:t>школе</a:t>
            </a:r>
            <a:r>
              <a:rPr sz="1135" spc="-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дети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учатся</a:t>
            </a:r>
            <a:r>
              <a:rPr sz="1135" spc="47" dirty="0">
                <a:latin typeface="Lucida Sans Unicode" panose="020B0602030504020204"/>
                <a:cs typeface="Lucida Sans Unicode" panose="020B0602030504020204"/>
              </a:rPr>
              <a:t> реально</a:t>
            </a:r>
            <a:r>
              <a:rPr sz="1135" spc="-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7" dirty="0">
                <a:latin typeface="Lucida Sans Unicode" panose="020B0602030504020204"/>
                <a:cs typeface="Lucida Sans Unicode" panose="020B0602030504020204"/>
              </a:rPr>
              <a:t>распределять </a:t>
            </a:r>
            <a:r>
              <a:rPr sz="1135" spc="47" dirty="0">
                <a:latin typeface="Lucida Sans Unicode" panose="020B0602030504020204"/>
                <a:cs typeface="Lucida Sans Unicode" panose="020B0602030504020204"/>
              </a:rPr>
              <a:t>финансовые</a:t>
            </a:r>
            <a:r>
              <a:rPr sz="1135" spc="-2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средства,</a:t>
            </a:r>
            <a:r>
              <a:rPr sz="1135" spc="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активно</a:t>
            </a:r>
            <a:r>
              <a:rPr sz="1135" spc="-3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3" dirty="0">
                <a:latin typeface="Lucida Sans Unicode" panose="020B0602030504020204"/>
                <a:cs typeface="Lucida Sans Unicode" panose="020B0602030504020204"/>
              </a:rPr>
              <a:t>вовлекая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76" dirty="0"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135" spc="-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3" dirty="0">
                <a:latin typeface="Lucida Sans Unicode" panose="020B0602030504020204"/>
                <a:cs typeface="Lucida Sans Unicode" panose="020B0602030504020204"/>
              </a:rPr>
              <a:t>свои</a:t>
            </a:r>
            <a:r>
              <a:rPr sz="1135" spc="3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23" dirty="0">
                <a:latin typeface="Lucida Sans Unicode" panose="020B0602030504020204"/>
                <a:cs typeface="Lucida Sans Unicode" panose="020B0602030504020204"/>
              </a:rPr>
              <a:t>проекты 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возможности</a:t>
            </a:r>
            <a:r>
              <a:rPr sz="1135" spc="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школы,</a:t>
            </a:r>
            <a:r>
              <a:rPr sz="1135" spc="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3" dirty="0">
                <a:latin typeface="Lucida Sans Unicode" panose="020B0602030504020204"/>
                <a:cs typeface="Lucida Sans Unicode" panose="020B0602030504020204"/>
              </a:rPr>
              <a:t>предпринимателей</a:t>
            </a:r>
            <a:r>
              <a:rPr sz="1135" spc="3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1135" spc="3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-7" dirty="0">
                <a:latin typeface="Lucida Sans Unicode" panose="020B0602030504020204"/>
                <a:cs typeface="Lucida Sans Unicode" panose="020B0602030504020204"/>
              </a:rPr>
              <a:t>родителей.</a:t>
            </a:r>
            <a:endParaRPr sz="1135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70133" y="2567105"/>
            <a:ext cx="4687570" cy="940343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>
              <a:lnSpc>
                <a:spcPct val="134000"/>
              </a:lnSpc>
              <a:spcBef>
                <a:spcPts val="45"/>
              </a:spcBef>
            </a:pPr>
            <a:r>
              <a:rPr sz="1135" spc="53" dirty="0">
                <a:latin typeface="Lucida Sans Unicode" panose="020B0602030504020204"/>
                <a:cs typeface="Lucida Sans Unicode" panose="020B0602030504020204"/>
              </a:rPr>
              <a:t>Школьники</a:t>
            </a:r>
            <a:r>
              <a:rPr sz="1135" spc="1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активно</a:t>
            </a:r>
            <a:r>
              <a:rPr sz="1135" spc="-5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0" dirty="0">
                <a:latin typeface="Lucida Sans Unicode" panose="020B0602030504020204"/>
                <a:cs typeface="Lucida Sans Unicode" panose="020B0602030504020204"/>
              </a:rPr>
              <a:t>интегрируются</a:t>
            </a:r>
            <a:r>
              <a:rPr sz="1135" spc="1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76" dirty="0"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135" spc="-2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0" dirty="0">
                <a:latin typeface="Lucida Sans Unicode" panose="020B0602030504020204"/>
                <a:cs typeface="Lucida Sans Unicode" panose="020B0602030504020204"/>
              </a:rPr>
              <a:t>программы</a:t>
            </a:r>
            <a:r>
              <a:rPr sz="1135" spc="-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27" dirty="0">
                <a:latin typeface="Lucida Sans Unicode" panose="020B0602030504020204"/>
                <a:cs typeface="Lucida Sans Unicode" panose="020B0602030504020204"/>
              </a:rPr>
              <a:t>поддержки </a:t>
            </a:r>
            <a:r>
              <a:rPr sz="1135" spc="30" dirty="0">
                <a:latin typeface="Lucida Sans Unicode" panose="020B0602030504020204"/>
                <a:cs typeface="Lucida Sans Unicode" panose="020B0602030504020204"/>
              </a:rPr>
              <a:t>местных</a:t>
            </a:r>
            <a:r>
              <a:rPr sz="1135" spc="-9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0" dirty="0">
                <a:latin typeface="Lucida Sans Unicode" panose="020B0602030504020204"/>
                <a:cs typeface="Lucida Sans Unicode" panose="020B0602030504020204"/>
              </a:rPr>
              <a:t>инициатив</a:t>
            </a:r>
            <a:r>
              <a:rPr sz="1135" spc="-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3" dirty="0">
                <a:latin typeface="Lucida Sans Unicode" panose="020B0602030504020204"/>
                <a:cs typeface="Lucida Sans Unicode" panose="020B0602030504020204"/>
              </a:rPr>
              <a:t>(ППМИ).</a:t>
            </a:r>
            <a:r>
              <a:rPr sz="1135" spc="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3" dirty="0">
                <a:latin typeface="Lucida Sans Unicode" panose="020B0602030504020204"/>
                <a:cs typeface="Lucida Sans Unicode" panose="020B0602030504020204"/>
              </a:rPr>
              <a:t>Вороковская</a:t>
            </a:r>
            <a:r>
              <a:rPr sz="1135" spc="2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27" dirty="0">
                <a:latin typeface="Lucida Sans Unicode" panose="020B0602030504020204"/>
                <a:cs typeface="Lucida Sans Unicode" panose="020B0602030504020204"/>
              </a:rPr>
              <a:t>школа </a:t>
            </a:r>
            <a:r>
              <a:rPr sz="1135" spc="37" dirty="0">
                <a:latin typeface="Lucida Sans Unicode" panose="020B0602030504020204"/>
                <a:cs typeface="Lucida Sans Unicode" panose="020B0602030504020204"/>
              </a:rPr>
              <a:t>проектирует</a:t>
            </a:r>
            <a:r>
              <a:rPr sz="1135" spc="-6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ландшафтный</a:t>
            </a:r>
            <a:r>
              <a:rPr sz="1135" spc="7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дизайн,</a:t>
            </a:r>
            <a:r>
              <a:rPr sz="1135" spc="6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latin typeface="Lucida Sans Unicode" panose="020B0602030504020204"/>
                <a:cs typeface="Lucida Sans Unicode" panose="020B0602030504020204"/>
              </a:rPr>
              <a:t>а</a:t>
            </a:r>
            <a:r>
              <a:rPr sz="1135" spc="57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3" dirty="0">
                <a:latin typeface="Lucida Sans Unicode" panose="020B0602030504020204"/>
                <a:cs typeface="Lucida Sans Unicode" panose="020B0602030504020204"/>
              </a:rPr>
              <a:t>малыши</a:t>
            </a:r>
            <a:r>
              <a:rPr sz="1135" spc="7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7" dirty="0">
                <a:latin typeface="Lucida Sans Unicode" panose="020B0602030504020204"/>
                <a:cs typeface="Lucida Sans Unicode" panose="020B0602030504020204"/>
              </a:rPr>
              <a:t>ведут</a:t>
            </a:r>
            <a:r>
              <a:rPr sz="1135" spc="-6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3" dirty="0">
                <a:latin typeface="Lucida Sans Unicode" panose="020B0602030504020204"/>
                <a:cs typeface="Lucida Sans Unicode" panose="020B0602030504020204"/>
              </a:rPr>
              <a:t>работу</a:t>
            </a:r>
            <a:r>
              <a:rPr sz="1135" spc="-63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3" dirty="0">
                <a:latin typeface="Lucida Sans Unicode" panose="020B0602030504020204"/>
                <a:cs typeface="Lucida Sans Unicode" panose="020B0602030504020204"/>
              </a:rPr>
              <a:t>в </a:t>
            </a:r>
            <a:r>
              <a:rPr sz="1135" spc="-7" dirty="0">
                <a:latin typeface="Lucida Sans Unicode" panose="020B0602030504020204"/>
                <a:cs typeface="Lucida Sans Unicode" panose="020B0602030504020204"/>
              </a:rPr>
              <a:t>теплицах.</a:t>
            </a:r>
            <a:endParaRPr sz="1135" dirty="0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939" y="3280897"/>
            <a:ext cx="2659919" cy="199493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073" y="3520887"/>
            <a:ext cx="1445901" cy="192786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4"/>
          <a:stretch/>
        </p:blipFill>
        <p:spPr>
          <a:xfrm>
            <a:off x="9187797" y="3537958"/>
            <a:ext cx="1500870" cy="1892201"/>
          </a:xfrm>
          <a:prstGeom prst="rect">
            <a:avLst/>
          </a:prstGeom>
        </p:spPr>
      </p:pic>
      <p:sp>
        <p:nvSpPr>
          <p:cNvPr id="29" name="Месяц 28">
            <a:extLst>
              <a:ext uri="{FF2B5EF4-FFF2-40B4-BE49-F238E27FC236}">
                <a16:creationId xmlns:a16="http://schemas.microsoft.com/office/drawing/2014/main" xmlns="" id="{FE5E17CF-EBCD-2129-53C8-D675B3094DD5}"/>
              </a:ext>
            </a:extLst>
          </p:cNvPr>
          <p:cNvSpPr/>
          <p:nvPr/>
        </p:nvSpPr>
        <p:spPr>
          <a:xfrm rot="8543565">
            <a:off x="-527187" y="5797672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499" y="571499"/>
            <a:ext cx="2273300" cy="254000"/>
          </a:xfrm>
          <a:custGeom>
            <a:avLst/>
            <a:gdLst/>
            <a:ahLst/>
            <a:cxnLst/>
            <a:rect l="l" t="t" r="r" b="b"/>
            <a:pathLst>
              <a:path w="3409950" h="381000">
                <a:moveTo>
                  <a:pt x="3356552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3356552" y="0"/>
                </a:lnTo>
                <a:lnTo>
                  <a:pt x="3395863" y="19392"/>
                </a:lnTo>
                <a:lnTo>
                  <a:pt x="3409949" y="53397"/>
                </a:lnTo>
                <a:lnTo>
                  <a:pt x="3409949" y="327602"/>
                </a:lnTo>
                <a:lnTo>
                  <a:pt x="3390556" y="366914"/>
                </a:lnTo>
                <a:lnTo>
                  <a:pt x="3360268" y="380633"/>
                </a:lnTo>
                <a:lnTo>
                  <a:pt x="3356552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/>
          <p:nvPr/>
        </p:nvSpPr>
        <p:spPr>
          <a:xfrm>
            <a:off x="696384" y="610418"/>
            <a:ext cx="2013373" cy="1512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>
              <a:spcBef>
                <a:spcPts val="60"/>
              </a:spcBef>
            </a:pPr>
            <a:r>
              <a:rPr sz="865" b="1" spc="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АТРИ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36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ЗМ</a:t>
            </a:r>
            <a:r>
              <a:rPr sz="865" b="1" spc="2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935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И</a:t>
            </a:r>
            <a:r>
              <a:rPr sz="935" b="1" spc="153" dirty="0" smtClean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865" b="1" spc="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ЕДИ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СТВО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295961" y="403981"/>
            <a:ext cx="7010400" cy="451042"/>
          </a:xfrm>
          <a:prstGeom prst="rect">
            <a:avLst/>
          </a:prstGeom>
        </p:spPr>
        <p:txBody>
          <a:bodyPr vert="horz" wrap="square" lIns="0" tIns="9736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75"/>
              </a:spcBef>
            </a:pPr>
            <a:r>
              <a:rPr sz="2865" dirty="0">
                <a:solidFill>
                  <a:srgbClr val="343C40"/>
                </a:solidFill>
              </a:rPr>
              <a:t>Воспитание</a:t>
            </a:r>
            <a:r>
              <a:rPr sz="2865" spc="-210" dirty="0">
                <a:solidFill>
                  <a:srgbClr val="343C40"/>
                </a:solidFill>
              </a:rPr>
              <a:t> </a:t>
            </a:r>
            <a:r>
              <a:rPr sz="2865" spc="-30" dirty="0">
                <a:solidFill>
                  <a:srgbClr val="343C40"/>
                </a:solidFill>
              </a:rPr>
              <a:t>реальным</a:t>
            </a:r>
            <a:r>
              <a:rPr sz="2865" spc="-297" dirty="0">
                <a:solidFill>
                  <a:srgbClr val="343C40"/>
                </a:solidFill>
              </a:rPr>
              <a:t> </a:t>
            </a:r>
            <a:r>
              <a:rPr sz="2865" spc="-33" dirty="0">
                <a:solidFill>
                  <a:srgbClr val="343C40"/>
                </a:solidFill>
              </a:rPr>
              <a:t>действием</a:t>
            </a:r>
            <a:endParaRPr sz="2865" dirty="0"/>
          </a:p>
        </p:txBody>
      </p:sp>
      <p:sp>
        <p:nvSpPr>
          <p:cNvPr id="6" name="object 6"/>
          <p:cNvSpPr txBox="1"/>
          <p:nvPr/>
        </p:nvSpPr>
        <p:spPr>
          <a:xfrm>
            <a:off x="836083" y="1423330"/>
            <a:ext cx="2987887" cy="297154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255">
              <a:spcBef>
                <a:spcPts val="75"/>
              </a:spcBef>
            </a:pPr>
            <a:r>
              <a:rPr lang="ru-RU" sz="1865" b="1" spc="-7" dirty="0" smtClean="0">
                <a:solidFill>
                  <a:srgbClr val="2A336E"/>
                </a:solidFill>
                <a:latin typeface="Trebuchet MS" panose="020B0603020202020204"/>
                <a:cs typeface="Trebuchet MS" panose="020B0603020202020204"/>
              </a:rPr>
              <a:t>Патриотизм</a:t>
            </a:r>
            <a:endParaRPr sz="1865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1404" y="1909860"/>
            <a:ext cx="10941461" cy="101401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255" marR="3175" algn="just">
              <a:lnSpc>
                <a:spcPct val="121000"/>
              </a:lnSpc>
              <a:spcBef>
                <a:spcPts val="65"/>
              </a:spcBef>
            </a:pP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Строится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не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лозунгах,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а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действии: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еженедельные торжественные</a:t>
            </a:r>
            <a:r>
              <a:rPr spc="-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линейки,</a:t>
            </a:r>
            <a:r>
              <a:rPr spc="-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«Смотр</a:t>
            </a:r>
            <a:r>
              <a:rPr spc="-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песни</a:t>
            </a:r>
            <a:r>
              <a:rPr spc="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pc="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строя»,</a:t>
            </a:r>
            <a:r>
              <a:rPr spc="-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парад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Победы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pc="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участие</a:t>
            </a:r>
            <a:r>
              <a:rPr spc="-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76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pc="-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«Зарница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1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2.0».</a:t>
            </a:r>
            <a:r>
              <a:rPr spc="-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lang="ru-RU" spc="57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Учебные </a:t>
            </a:r>
            <a:r>
              <a:rPr lang="ru-RU" spc="43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сборы </a:t>
            </a:r>
            <a:r>
              <a:rPr lang="ru-RU" spc="70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при взаимодействии </a:t>
            </a:r>
            <a:r>
              <a:rPr lang="ru-RU" spc="7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 </a:t>
            </a:r>
            <a:r>
              <a:rPr lang="ru-RU" spc="70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СФУ</a:t>
            </a:r>
            <a:r>
              <a:rPr spc="-7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5370" y="6053570"/>
            <a:ext cx="647700" cy="15468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935" b="1" spc="6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Юнармия</a:t>
            </a:r>
            <a:endParaRPr sz="9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31787" y="6053570"/>
            <a:ext cx="1626023" cy="15468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lang="ru-RU" sz="935" b="1" spc="47" dirty="0" smtClean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Палаточный лагерь</a:t>
            </a:r>
            <a:endParaRPr sz="9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48476" y="6053570"/>
            <a:ext cx="1134109" cy="15468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935" b="1" spc="3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Слёт</a:t>
            </a:r>
            <a:r>
              <a:rPr sz="935" b="1" spc="-2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2A336E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935" b="1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Я</a:t>
            </a:r>
            <a:r>
              <a:rPr sz="935" b="1" spc="5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35" b="1" spc="4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патриот</a:t>
            </a:r>
            <a:r>
              <a:rPr sz="900" b="1" spc="47" dirty="0">
                <a:solidFill>
                  <a:srgbClr val="2A336E"/>
                </a:solidFill>
                <a:latin typeface="Calibri" panose="020F0502020204030204"/>
                <a:cs typeface="Calibri" panose="020F0502020204030204"/>
              </a:rPr>
              <a:t>»</a:t>
            </a:r>
            <a:endParaRPr sz="9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4"/>
          <a:stretch>
            <a:fillRect/>
          </a:stretch>
        </p:blipFill>
        <p:spPr>
          <a:xfrm>
            <a:off x="6646176" y="3386666"/>
            <a:ext cx="3660185" cy="243758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8"/>
          <a:stretch>
            <a:fillRect/>
          </a:stretch>
        </p:blipFill>
        <p:spPr>
          <a:xfrm>
            <a:off x="881404" y="3386666"/>
            <a:ext cx="4433235" cy="246850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23" name="Месяц 22">
            <a:extLst>
              <a:ext uri="{FF2B5EF4-FFF2-40B4-BE49-F238E27FC236}">
                <a16:creationId xmlns:a16="http://schemas.microsoft.com/office/drawing/2014/main" xmlns="" id="{FF0ACC8B-3F4F-DF4F-A6ED-FF29338AE053}"/>
              </a:ext>
            </a:extLst>
          </p:cNvPr>
          <p:cNvSpPr/>
          <p:nvPr/>
        </p:nvSpPr>
        <p:spPr>
          <a:xfrm rot="8543565">
            <a:off x="-527187" y="5797672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Месяц 24">
            <a:extLst>
              <a:ext uri="{FF2B5EF4-FFF2-40B4-BE49-F238E27FC236}">
                <a16:creationId xmlns:a16="http://schemas.microsoft.com/office/drawing/2014/main" xmlns="" id="{41D093D4-3FE6-AFBB-13AF-A3A0058FB59F}"/>
              </a:ext>
            </a:extLst>
          </p:cNvPr>
          <p:cNvSpPr/>
          <p:nvPr/>
        </p:nvSpPr>
        <p:spPr>
          <a:xfrm rot="18476622">
            <a:off x="11419424" y="-469614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Месяц 9"/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3899" y="419100"/>
            <a:ext cx="2982553" cy="24864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64780" y="136554"/>
            <a:ext cx="2876550" cy="373762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3991225"/>
            <a:ext cx="3431048" cy="24912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34478" y="419101"/>
            <a:ext cx="3161410" cy="28424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41329" y="4046975"/>
            <a:ext cx="4592943" cy="26614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967" y="253597"/>
            <a:ext cx="2651363" cy="35351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89" y="4103348"/>
            <a:ext cx="3094290" cy="2320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153" y="4164763"/>
            <a:ext cx="4294221" cy="2415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18" y="592807"/>
            <a:ext cx="2837389" cy="2128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" t="-871" r="-997" b="34080"/>
          <a:stretch/>
        </p:blipFill>
        <p:spPr>
          <a:xfrm>
            <a:off x="7839766" y="502039"/>
            <a:ext cx="2966344" cy="26416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378FEB-2AB1-125B-389A-FEE24172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A0D6441-9B88-BBF4-8A99-EB41960617AA}"/>
              </a:ext>
            </a:extLst>
          </p:cNvPr>
          <p:cNvSpPr/>
          <p:nvPr/>
        </p:nvSpPr>
        <p:spPr>
          <a:xfrm>
            <a:off x="571499" y="571499"/>
            <a:ext cx="2273300" cy="254000"/>
          </a:xfrm>
          <a:custGeom>
            <a:avLst/>
            <a:gdLst/>
            <a:ahLst/>
            <a:cxnLst/>
            <a:rect l="l" t="t" r="r" b="b"/>
            <a:pathLst>
              <a:path w="3409950" h="381000">
                <a:moveTo>
                  <a:pt x="3356552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3356552" y="0"/>
                </a:lnTo>
                <a:lnTo>
                  <a:pt x="3395863" y="19392"/>
                </a:lnTo>
                <a:lnTo>
                  <a:pt x="3409949" y="53397"/>
                </a:lnTo>
                <a:lnTo>
                  <a:pt x="3409949" y="327602"/>
                </a:lnTo>
                <a:lnTo>
                  <a:pt x="3390556" y="366914"/>
                </a:lnTo>
                <a:lnTo>
                  <a:pt x="3360268" y="380633"/>
                </a:lnTo>
                <a:lnTo>
                  <a:pt x="3356552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50C96B18-AE53-68A4-4426-04312E2E3240}"/>
              </a:ext>
            </a:extLst>
          </p:cNvPr>
          <p:cNvSpPr txBox="1"/>
          <p:nvPr/>
        </p:nvSpPr>
        <p:spPr>
          <a:xfrm>
            <a:off x="696384" y="610418"/>
            <a:ext cx="2013373" cy="1512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>
              <a:spcBef>
                <a:spcPts val="60"/>
              </a:spcBef>
            </a:pPr>
            <a:r>
              <a:rPr sz="865" b="1" spc="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АТРИ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36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ЗМ</a:t>
            </a:r>
            <a:r>
              <a:rPr sz="865" b="1" spc="2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35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&amp;</a:t>
            </a:r>
            <a:r>
              <a:rPr sz="935" b="1" spc="153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865" b="1" spc="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ЕДИ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</a:t>
            </a:r>
            <a:r>
              <a:rPr sz="865" b="1" spc="-11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СТВО</a:t>
            </a:r>
            <a:endParaRPr sz="865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 descr="$PPTXTitle">
            <a:extLst>
              <a:ext uri="{FF2B5EF4-FFF2-40B4-BE49-F238E27FC236}">
                <a16:creationId xmlns:a16="http://schemas.microsoft.com/office/drawing/2014/main" xmlns="" id="{C84D1ACB-A7CF-324B-B01D-0C5336F6A4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95961" y="403981"/>
            <a:ext cx="7010400" cy="451042"/>
          </a:xfrm>
          <a:prstGeom prst="rect">
            <a:avLst/>
          </a:prstGeom>
        </p:spPr>
        <p:txBody>
          <a:bodyPr vert="horz" wrap="square" lIns="0" tIns="9736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75"/>
              </a:spcBef>
            </a:pPr>
            <a:r>
              <a:rPr sz="2865" dirty="0">
                <a:solidFill>
                  <a:srgbClr val="343C40"/>
                </a:solidFill>
              </a:rPr>
              <a:t>Воспитание</a:t>
            </a:r>
            <a:r>
              <a:rPr sz="2865" spc="-210" dirty="0">
                <a:solidFill>
                  <a:srgbClr val="343C40"/>
                </a:solidFill>
              </a:rPr>
              <a:t> </a:t>
            </a:r>
            <a:r>
              <a:rPr sz="2865" spc="-30" dirty="0">
                <a:solidFill>
                  <a:srgbClr val="343C40"/>
                </a:solidFill>
              </a:rPr>
              <a:t>реальным</a:t>
            </a:r>
            <a:r>
              <a:rPr sz="2865" spc="-297" dirty="0">
                <a:solidFill>
                  <a:srgbClr val="343C40"/>
                </a:solidFill>
              </a:rPr>
              <a:t> </a:t>
            </a:r>
            <a:r>
              <a:rPr sz="2865" spc="-33" dirty="0">
                <a:solidFill>
                  <a:srgbClr val="343C40"/>
                </a:solidFill>
              </a:rPr>
              <a:t>действием</a:t>
            </a:r>
            <a:endParaRPr sz="2865" dirty="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E0749D8A-B5F0-4FF1-7D44-17922364C944}"/>
              </a:ext>
            </a:extLst>
          </p:cNvPr>
          <p:cNvSpPr txBox="1"/>
          <p:nvPr/>
        </p:nvSpPr>
        <p:spPr>
          <a:xfrm>
            <a:off x="778933" y="1442743"/>
            <a:ext cx="2781723" cy="297154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255">
              <a:spcBef>
                <a:spcPts val="75"/>
              </a:spcBef>
            </a:pPr>
            <a:r>
              <a:rPr sz="1865" b="1" dirty="0">
                <a:solidFill>
                  <a:srgbClr val="2A336E"/>
                </a:solidFill>
                <a:latin typeface="Trebuchet MS" panose="020B0603020202020204"/>
                <a:cs typeface="Trebuchet MS" panose="020B0603020202020204"/>
              </a:rPr>
              <a:t>Этнокультурный</a:t>
            </a:r>
            <a:r>
              <a:rPr sz="1865" b="1" spc="17" dirty="0">
                <a:solidFill>
                  <a:srgbClr val="2A336E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65" b="1" spc="-27" dirty="0">
                <a:solidFill>
                  <a:srgbClr val="2A336E"/>
                </a:solidFill>
                <a:latin typeface="Trebuchet MS" panose="020B0603020202020204"/>
                <a:cs typeface="Trebuchet MS" panose="020B0603020202020204"/>
              </a:rPr>
              <a:t>диалог</a:t>
            </a:r>
            <a:endParaRPr sz="1865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xmlns="" id="{8A8A0F66-75C7-48AB-6B69-F38C7F4F2293}"/>
              </a:ext>
            </a:extLst>
          </p:cNvPr>
          <p:cNvSpPr txBox="1"/>
          <p:nvPr/>
        </p:nvSpPr>
        <p:spPr>
          <a:xfrm>
            <a:off x="778933" y="1978845"/>
            <a:ext cx="9308042" cy="999527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255" marR="3175">
              <a:lnSpc>
                <a:spcPct val="121000"/>
              </a:lnSpc>
              <a:spcBef>
                <a:spcPts val="65"/>
              </a:spcBef>
            </a:pPr>
            <a:r>
              <a:rPr spc="7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Взаимное</a:t>
            </a:r>
            <a:r>
              <a:rPr spc="-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уважение</a:t>
            </a:r>
            <a:r>
              <a:rPr spc="-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культур</a:t>
            </a:r>
            <a:r>
              <a:rPr spc="-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раскрывается</a:t>
            </a:r>
            <a:r>
              <a:rPr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практике. </a:t>
            </a:r>
            <a:r>
              <a:rPr spc="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Крупные</a:t>
            </a:r>
            <a:r>
              <a:rPr spc="-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национальные</a:t>
            </a:r>
            <a:r>
              <a:rPr spc="-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праздники</a:t>
            </a:r>
            <a:r>
              <a:rPr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объединяют</a:t>
            </a:r>
            <a:r>
              <a:rPr spc="-1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детей,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родителей</a:t>
            </a:r>
            <a:r>
              <a:rPr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всех</a:t>
            </a:r>
            <a:r>
              <a:rPr spc="-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жителей</a:t>
            </a:r>
            <a:r>
              <a:rPr spc="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района,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стирая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барьеры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 </a:t>
            </a:r>
            <a:r>
              <a:rPr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укрепляя</a:t>
            </a:r>
            <a:r>
              <a:rPr spc="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общие</a:t>
            </a:r>
            <a:r>
              <a:rPr spc="-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традиционные</a:t>
            </a:r>
            <a:r>
              <a:rPr spc="-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ценности.</a:t>
            </a:r>
            <a:endParaRPr dirty="0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0F41767-3C84-B8E4-6C18-4F2AA9A97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410" y="3217320"/>
            <a:ext cx="4094565" cy="307092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486F4A02-6687-5763-93BD-6777010B8F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/>
          <a:stretch>
            <a:fillRect/>
          </a:stretch>
        </p:blipFill>
        <p:spPr>
          <a:xfrm>
            <a:off x="813022" y="3224865"/>
            <a:ext cx="3793470" cy="3097283"/>
          </a:xfrm>
          <a:prstGeom prst="rect">
            <a:avLst/>
          </a:prstGeom>
        </p:spPr>
      </p:pic>
      <p:sp>
        <p:nvSpPr>
          <p:cNvPr id="23" name="Месяц 22">
            <a:extLst>
              <a:ext uri="{FF2B5EF4-FFF2-40B4-BE49-F238E27FC236}">
                <a16:creationId xmlns:a16="http://schemas.microsoft.com/office/drawing/2014/main" xmlns="" id="{9180847F-8309-C4C7-A29A-BDBEF7733B19}"/>
              </a:ext>
            </a:extLst>
          </p:cNvPr>
          <p:cNvSpPr/>
          <p:nvPr/>
        </p:nvSpPr>
        <p:spPr>
          <a:xfrm rot="8543565">
            <a:off x="-527187" y="5797672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Месяц 24">
            <a:extLst>
              <a:ext uri="{FF2B5EF4-FFF2-40B4-BE49-F238E27FC236}">
                <a16:creationId xmlns:a16="http://schemas.microsoft.com/office/drawing/2014/main" xmlns="" id="{0B584507-3A03-AB10-E9FA-B1A628FF23B8}"/>
              </a:ext>
            </a:extLst>
          </p:cNvPr>
          <p:cNvSpPr/>
          <p:nvPr/>
        </p:nvSpPr>
        <p:spPr>
          <a:xfrm rot="18476622">
            <a:off x="11419424" y="-469614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79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Месяц 9"/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9641" y="68366"/>
            <a:ext cx="2951991" cy="23159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64780" y="136554"/>
            <a:ext cx="3418786" cy="26408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6706" y="2446403"/>
            <a:ext cx="3080669" cy="20762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34478" y="419101"/>
            <a:ext cx="3071632" cy="24181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61694" y="3441352"/>
            <a:ext cx="3640842" cy="28227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8" y="214843"/>
            <a:ext cx="2697275" cy="20229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76" y="588921"/>
            <a:ext cx="2756314" cy="20435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5" y="2532548"/>
            <a:ext cx="2866466" cy="19113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048" y="3578551"/>
            <a:ext cx="3384134" cy="253810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82721" y="4679466"/>
            <a:ext cx="3080669" cy="17555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57" y="4759095"/>
            <a:ext cx="2839994" cy="159897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331043" y="3301312"/>
            <a:ext cx="3611343" cy="25611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300" y="3441352"/>
            <a:ext cx="3426496" cy="22843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80" y="319268"/>
            <a:ext cx="3082951" cy="23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44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7988" y="0"/>
                  </a:moveTo>
                  <a:lnTo>
                    <a:pt x="18278463" y="0"/>
                  </a:lnTo>
                  <a:lnTo>
                    <a:pt x="18278463" y="10160"/>
                  </a:lnTo>
                  <a:lnTo>
                    <a:pt x="18278463" y="10276840"/>
                  </a:lnTo>
                  <a:lnTo>
                    <a:pt x="9512" y="10276840"/>
                  </a:lnTo>
                  <a:lnTo>
                    <a:pt x="9512" y="10160"/>
                  </a:lnTo>
                  <a:lnTo>
                    <a:pt x="18278463" y="10160"/>
                  </a:lnTo>
                  <a:lnTo>
                    <a:pt x="1827846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10276840"/>
                  </a:lnTo>
                  <a:lnTo>
                    <a:pt x="0" y="10287000"/>
                  </a:lnTo>
                  <a:lnTo>
                    <a:pt x="18287988" y="10287000"/>
                  </a:lnTo>
                  <a:lnTo>
                    <a:pt x="18287988" y="10277475"/>
                  </a:lnTo>
                  <a:lnTo>
                    <a:pt x="18287988" y="10276840"/>
                  </a:lnTo>
                  <a:lnTo>
                    <a:pt x="18287988" y="10160"/>
                  </a:lnTo>
                  <a:lnTo>
                    <a:pt x="18287988" y="9537"/>
                  </a:lnTo>
                  <a:lnTo>
                    <a:pt x="18287988" y="0"/>
                  </a:lnTo>
                  <a:close/>
                </a:path>
              </a:pathLst>
            </a:custGeom>
            <a:solidFill>
              <a:srgbClr val="000000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" name="object 4"/>
            <p:cNvSpPr/>
            <p:nvPr/>
          </p:nvSpPr>
          <p:spPr>
            <a:xfrm>
              <a:off x="857249" y="857249"/>
              <a:ext cx="1876425" cy="381000"/>
            </a:xfrm>
            <a:custGeom>
              <a:avLst/>
              <a:gdLst/>
              <a:ahLst/>
              <a:cxnLst/>
              <a:rect l="l" t="t" r="r" b="b"/>
              <a:pathLst>
                <a:path w="1876425" h="381000">
                  <a:moveTo>
                    <a:pt x="1823027" y="380999"/>
                  </a:moveTo>
                  <a:lnTo>
                    <a:pt x="53397" y="380999"/>
                  </a:lnTo>
                  <a:lnTo>
                    <a:pt x="49680" y="380633"/>
                  </a:lnTo>
                  <a:lnTo>
                    <a:pt x="14085" y="361607"/>
                  </a:lnTo>
                  <a:lnTo>
                    <a:pt x="0" y="327602"/>
                  </a:lnTo>
                  <a:lnTo>
                    <a:pt x="0" y="323849"/>
                  </a:lnTo>
                  <a:lnTo>
                    <a:pt x="0" y="53397"/>
                  </a:lnTo>
                  <a:lnTo>
                    <a:pt x="19392" y="14085"/>
                  </a:lnTo>
                  <a:lnTo>
                    <a:pt x="53397" y="0"/>
                  </a:lnTo>
                  <a:lnTo>
                    <a:pt x="1823027" y="0"/>
                  </a:lnTo>
                  <a:lnTo>
                    <a:pt x="1862339" y="19392"/>
                  </a:lnTo>
                  <a:lnTo>
                    <a:pt x="1876424" y="53397"/>
                  </a:lnTo>
                  <a:lnTo>
                    <a:pt x="1876424" y="327602"/>
                  </a:lnTo>
                  <a:lnTo>
                    <a:pt x="1857032" y="366914"/>
                  </a:lnTo>
                  <a:lnTo>
                    <a:pt x="1826743" y="380633"/>
                  </a:lnTo>
                  <a:lnTo>
                    <a:pt x="1823027" y="380999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6384" y="619548"/>
            <a:ext cx="982557" cy="139611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>
              <a:spcBef>
                <a:spcPts val="85"/>
              </a:spcBef>
            </a:pPr>
            <a:r>
              <a:rPr sz="835" b="1" spc="113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835" b="1" spc="107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</a:t>
            </a:r>
            <a:r>
              <a:rPr sz="835" b="1" spc="163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ТЕГРАЦИЯ</a:t>
            </a:r>
            <a:endParaRPr sz="8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70793" y="919463"/>
            <a:ext cx="7010400" cy="442002"/>
          </a:xfrm>
          <a:prstGeom prst="rect">
            <a:avLst/>
          </a:prstGeom>
        </p:spPr>
        <p:txBody>
          <a:bodyPr vert="horz" wrap="square" lIns="0" tIns="11007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85"/>
              </a:spcBef>
            </a:pPr>
            <a:r>
              <a:rPr lang="ru-RU" sz="2800" spc="-80" dirty="0" smtClean="0">
                <a:solidFill>
                  <a:srgbClr val="343C40"/>
                </a:solidFill>
              </a:rPr>
              <a:t>Трудовое </a:t>
            </a:r>
            <a:r>
              <a:rPr sz="2800" spc="-7" dirty="0" err="1" smtClean="0">
                <a:solidFill>
                  <a:srgbClr val="343C40"/>
                </a:solidFill>
              </a:rPr>
              <a:t>воспитание</a:t>
            </a:r>
            <a:endParaRPr sz="2800" dirty="0"/>
          </a:p>
        </p:txBody>
      </p:sp>
      <p:grpSp>
        <p:nvGrpSpPr>
          <p:cNvPr id="7" name="object 7"/>
          <p:cNvGrpSpPr/>
          <p:nvPr/>
        </p:nvGrpSpPr>
        <p:grpSpPr>
          <a:xfrm>
            <a:off x="247650" y="2280928"/>
            <a:ext cx="5657849" cy="3129272"/>
            <a:chOff x="857249" y="3914774"/>
            <a:chExt cx="8001000" cy="4200525"/>
          </a:xfrm>
          <a:solidFill>
            <a:srgbClr val="00B0F0"/>
          </a:solidFill>
        </p:grpSpPr>
        <p:sp>
          <p:nvSpPr>
            <p:cNvPr id="8" name="object 8"/>
            <p:cNvSpPr/>
            <p:nvPr/>
          </p:nvSpPr>
          <p:spPr>
            <a:xfrm>
              <a:off x="900112" y="3914774"/>
              <a:ext cx="7958455" cy="4200525"/>
            </a:xfrm>
            <a:custGeom>
              <a:avLst/>
              <a:gdLst/>
              <a:ahLst/>
              <a:cxnLst/>
              <a:rect l="l" t="t" r="r" b="b"/>
              <a:pathLst>
                <a:path w="7958455" h="4200525">
                  <a:moveTo>
                    <a:pt x="7851341" y="4200524"/>
                  </a:moveTo>
                  <a:lnTo>
                    <a:pt x="66746" y="4200524"/>
                  </a:lnTo>
                  <a:lnTo>
                    <a:pt x="62101" y="4199791"/>
                  </a:lnTo>
                  <a:lnTo>
                    <a:pt x="27848" y="4177091"/>
                  </a:lnTo>
                  <a:lnTo>
                    <a:pt x="9433" y="4143485"/>
                  </a:lnTo>
                  <a:lnTo>
                    <a:pt x="457" y="4101162"/>
                  </a:lnTo>
                  <a:lnTo>
                    <a:pt x="0" y="4093729"/>
                  </a:lnTo>
                  <a:lnTo>
                    <a:pt x="0" y="4086224"/>
                  </a:lnTo>
                  <a:lnTo>
                    <a:pt x="0" y="106794"/>
                  </a:lnTo>
                  <a:lnTo>
                    <a:pt x="7232" y="63624"/>
                  </a:lnTo>
                  <a:lnTo>
                    <a:pt x="24240" y="28170"/>
                  </a:lnTo>
                  <a:lnTo>
                    <a:pt x="62101" y="731"/>
                  </a:lnTo>
                  <a:lnTo>
                    <a:pt x="66746" y="0"/>
                  </a:lnTo>
                  <a:lnTo>
                    <a:pt x="7851341" y="0"/>
                  </a:lnTo>
                  <a:lnTo>
                    <a:pt x="7894511" y="11571"/>
                  </a:lnTo>
                  <a:lnTo>
                    <a:pt x="7929966" y="38784"/>
                  </a:lnTo>
                  <a:lnTo>
                    <a:pt x="7952308" y="77492"/>
                  </a:lnTo>
                  <a:lnTo>
                    <a:pt x="7958136" y="106794"/>
                  </a:lnTo>
                  <a:lnTo>
                    <a:pt x="7958136" y="4093729"/>
                  </a:lnTo>
                  <a:lnTo>
                    <a:pt x="7946563" y="4136898"/>
                  </a:lnTo>
                  <a:lnTo>
                    <a:pt x="7919352" y="4172353"/>
                  </a:lnTo>
                  <a:lnTo>
                    <a:pt x="7880643" y="4194694"/>
                  </a:lnTo>
                  <a:lnTo>
                    <a:pt x="7858774" y="4199791"/>
                  </a:lnTo>
                  <a:lnTo>
                    <a:pt x="7851341" y="42005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9" name="object 9"/>
            <p:cNvSpPr/>
            <p:nvPr/>
          </p:nvSpPr>
          <p:spPr>
            <a:xfrm>
              <a:off x="857249" y="3914969"/>
              <a:ext cx="110489" cy="4200525"/>
            </a:xfrm>
            <a:custGeom>
              <a:avLst/>
              <a:gdLst/>
              <a:ahLst/>
              <a:cxnLst/>
              <a:rect l="l" t="t" r="r" b="b"/>
              <a:pathLst>
                <a:path w="110490" h="4200525">
                  <a:moveTo>
                    <a:pt x="110266" y="4200134"/>
                  </a:moveTo>
                  <a:lnTo>
                    <a:pt x="70559" y="4191628"/>
                  </a:lnTo>
                  <a:lnTo>
                    <a:pt x="33477" y="4166851"/>
                  </a:lnTo>
                  <a:lnTo>
                    <a:pt x="8700" y="4129769"/>
                  </a:lnTo>
                  <a:lnTo>
                    <a:pt x="0" y="4086029"/>
                  </a:lnTo>
                  <a:lnTo>
                    <a:pt x="0" y="114105"/>
                  </a:lnTo>
                  <a:lnTo>
                    <a:pt x="8700" y="70363"/>
                  </a:lnTo>
                  <a:lnTo>
                    <a:pt x="33477" y="33282"/>
                  </a:lnTo>
                  <a:lnTo>
                    <a:pt x="70559" y="8505"/>
                  </a:lnTo>
                  <a:lnTo>
                    <a:pt x="110265" y="0"/>
                  </a:lnTo>
                  <a:lnTo>
                    <a:pt x="106865" y="2705"/>
                  </a:lnTo>
                  <a:lnTo>
                    <a:pt x="103364" y="8505"/>
                  </a:lnTo>
                  <a:lnTo>
                    <a:pt x="90536" y="50591"/>
                  </a:lnTo>
                  <a:lnTo>
                    <a:pt x="86268" y="91801"/>
                  </a:lnTo>
                  <a:lnTo>
                    <a:pt x="85725" y="114105"/>
                  </a:lnTo>
                  <a:lnTo>
                    <a:pt x="85725" y="4086029"/>
                  </a:lnTo>
                  <a:lnTo>
                    <a:pt x="87900" y="4129769"/>
                  </a:lnTo>
                  <a:lnTo>
                    <a:pt x="96180" y="4174429"/>
                  </a:lnTo>
                  <a:lnTo>
                    <a:pt x="106865" y="4197429"/>
                  </a:lnTo>
                  <a:lnTo>
                    <a:pt x="110266" y="420013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75503" y="2495267"/>
            <a:ext cx="2059940" cy="316753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255">
              <a:spcBef>
                <a:spcPts val="70"/>
              </a:spcBef>
            </a:pPr>
            <a:r>
              <a:rPr sz="2000" b="1" spc="-5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Трудоустройство</a:t>
            </a:r>
            <a:endParaRPr sz="2000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3741" y="3106427"/>
            <a:ext cx="4819581" cy="1963059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>
              <a:lnSpc>
                <a:spcPct val="133000"/>
              </a:lnSpc>
              <a:spcBef>
                <a:spcPts val="45"/>
              </a:spcBef>
            </a:pPr>
            <a:r>
              <a:rPr sz="1600" spc="6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Мы</a:t>
            </a:r>
            <a:r>
              <a:rPr sz="1600" spc="8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не</a:t>
            </a:r>
            <a:r>
              <a:rPr sz="1600"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просто</a:t>
            </a:r>
            <a:r>
              <a:rPr sz="1600" spc="1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говорим</a:t>
            </a:r>
            <a:r>
              <a:rPr sz="1600" spc="8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о</a:t>
            </a:r>
            <a:r>
              <a:rPr sz="1600" spc="1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будущей</a:t>
            </a:r>
            <a:r>
              <a:rPr sz="1600" spc="9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занятости</a:t>
            </a:r>
            <a:r>
              <a:rPr sz="1600" spc="1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18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—</a:t>
            </a:r>
            <a:r>
              <a:rPr sz="1600" spc="-12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наши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подростки</a:t>
            </a:r>
            <a:r>
              <a:rPr sz="1600" spc="4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уже</a:t>
            </a:r>
            <a:r>
              <a:rPr sz="1600" spc="-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сейчас</a:t>
            </a:r>
            <a:r>
              <a:rPr sz="1600" spc="-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реально</a:t>
            </a:r>
            <a:r>
              <a:rPr sz="1600" spc="-3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включены</a:t>
            </a:r>
            <a:r>
              <a:rPr sz="1600" spc="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в </a:t>
            </a:r>
            <a:r>
              <a:rPr sz="1600" spc="4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экономику</a:t>
            </a:r>
            <a:r>
              <a:rPr sz="1600" spc="-7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территории</a:t>
            </a:r>
            <a:r>
              <a:rPr sz="1600" spc="8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совместно</a:t>
            </a:r>
            <a:r>
              <a:rPr sz="1600" spc="-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7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z="1600" spc="-1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2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Центром </a:t>
            </a:r>
            <a:r>
              <a:rPr sz="1600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занятости</a:t>
            </a:r>
            <a:r>
              <a:rPr sz="1600" spc="193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27" dirty="0">
                <a:solidFill>
                  <a:schemeClr val="bg1"/>
                </a:solidFill>
                <a:latin typeface="Lucida Sans Unicode" panose="020B0602030504020204"/>
                <a:cs typeface="Lucida Sans Unicode" panose="020B0602030504020204"/>
              </a:rPr>
              <a:t>населения.</a:t>
            </a:r>
            <a:endParaRPr sz="1600" dirty="0">
              <a:solidFill>
                <a:schemeClr val="bg1"/>
              </a:solidFill>
              <a:latin typeface="Lucida Sans Unicode" panose="020B0602030504020204"/>
              <a:cs typeface="Lucida Sans Unicode" panose="020B0602030504020204"/>
            </a:endParaRPr>
          </a:p>
          <a:p>
            <a:pPr marL="8255" marR="332105">
              <a:lnSpc>
                <a:spcPct val="103000"/>
              </a:lnSpc>
              <a:spcBef>
                <a:spcPts val="1725"/>
              </a:spcBef>
            </a:pPr>
            <a:r>
              <a:rPr sz="1400" b="1" spc="5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5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востребованные</a:t>
            </a:r>
            <a:r>
              <a:rPr sz="1400" b="1" spc="-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6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специальности</a:t>
            </a:r>
            <a:r>
              <a:rPr sz="1200" b="1" spc="60" dirty="0">
                <a:solidFill>
                  <a:schemeClr val="bg1"/>
                </a:solidFill>
                <a:latin typeface="Palatino Linotype" panose="02040502050505030304"/>
                <a:cs typeface="Palatino Linotype" panose="02040502050505030304"/>
              </a:rPr>
              <a:t>:</a:t>
            </a:r>
            <a:r>
              <a:rPr sz="1200" b="1" spc="76" dirty="0">
                <a:solidFill>
                  <a:schemeClr val="bg1"/>
                </a:solidFill>
                <a:latin typeface="Palatino Linotype" panose="02040502050505030304"/>
                <a:cs typeface="Palatino Linotype" panose="02040502050505030304"/>
              </a:rPr>
              <a:t> </a:t>
            </a:r>
            <a:r>
              <a:rPr sz="1400" b="1" spc="9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помощник </a:t>
            </a:r>
            <a:r>
              <a:rPr sz="1400" b="1" spc="4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воспитателя</a:t>
            </a:r>
            <a:r>
              <a:rPr sz="1200" b="1" spc="47" dirty="0">
                <a:solidFill>
                  <a:schemeClr val="bg1"/>
                </a:solidFill>
                <a:latin typeface="Palatino Linotype" panose="02040502050505030304"/>
                <a:cs typeface="Palatino Linotype" panose="02040502050505030304"/>
              </a:rPr>
              <a:t>,</a:t>
            </a:r>
            <a:r>
              <a:rPr sz="1200" b="1" spc="100" dirty="0">
                <a:solidFill>
                  <a:schemeClr val="bg1"/>
                </a:solidFill>
                <a:latin typeface="Palatino Linotype" panose="02040502050505030304"/>
                <a:cs typeface="Palatino Linotype" panose="02040502050505030304"/>
              </a:rPr>
              <a:t> </a:t>
            </a:r>
            <a:r>
              <a:rPr sz="1400" b="1" spc="6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журналист</a:t>
            </a:r>
            <a:r>
              <a:rPr sz="1200" b="1" spc="67" dirty="0">
                <a:solidFill>
                  <a:schemeClr val="bg1"/>
                </a:solidFill>
                <a:latin typeface="Palatino Linotype" panose="02040502050505030304"/>
                <a:cs typeface="Palatino Linotype" panose="02040502050505030304"/>
              </a:rPr>
              <a:t>.</a:t>
            </a:r>
            <a:endParaRPr sz="1200" dirty="0">
              <a:solidFill>
                <a:schemeClr val="bg1"/>
              </a:solidFill>
              <a:latin typeface="Palatino Linotype" panose="02040502050505030304"/>
              <a:cs typeface="Palatino Linotype" panose="0204050205050503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40071" y="571499"/>
            <a:ext cx="76200" cy="1625600"/>
            <a:chOff x="9429748" y="4495799"/>
            <a:chExt cx="114300" cy="243840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9748" y="4495799"/>
              <a:ext cx="114300" cy="1142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9748" y="5657849"/>
              <a:ext cx="114300" cy="1142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29748" y="6819899"/>
              <a:ext cx="114300" cy="1142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459780" y="411470"/>
            <a:ext cx="5056717" cy="2269959"/>
          </a:xfrm>
          <a:prstGeom prst="rect">
            <a:avLst/>
          </a:prstGeom>
        </p:spPr>
        <p:txBody>
          <a:bodyPr vert="horz" wrap="square" lIns="0" tIns="77893" rIns="0" bIns="0" rtlCol="0">
            <a:spAutoFit/>
          </a:bodyPr>
          <a:lstStyle/>
          <a:p>
            <a:pPr marL="8255">
              <a:spcBef>
                <a:spcPts val="615"/>
              </a:spcBef>
            </a:pPr>
            <a:r>
              <a:rPr sz="1335" b="1" spc="6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Производственные</a:t>
            </a:r>
            <a:r>
              <a:rPr sz="1335" b="1" spc="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35" b="1" spc="6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бригады</a:t>
            </a:r>
            <a:endParaRPr sz="1335" dirty="0">
              <a:latin typeface="Arial" panose="020B0604020202020204"/>
              <a:cs typeface="Arial" panose="020B0604020202020204"/>
            </a:endParaRPr>
          </a:p>
          <a:p>
            <a:pPr marL="8255" marR="3175">
              <a:lnSpc>
                <a:spcPct val="117000"/>
              </a:lnSpc>
              <a:spcBef>
                <a:spcPts val="245"/>
              </a:spcBef>
            </a:pPr>
            <a:r>
              <a:rPr sz="1065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Благоустройство</a:t>
            </a:r>
            <a:r>
              <a:rPr sz="1065" spc="-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местных</a:t>
            </a:r>
            <a:r>
              <a:rPr sz="1065" spc="-8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территорий</a:t>
            </a:r>
            <a:r>
              <a:rPr sz="1065"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1065" spc="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конкретная</a:t>
            </a:r>
            <a:r>
              <a:rPr sz="1065" spc="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помощь</a:t>
            </a:r>
            <a:r>
              <a:rPr sz="1065" spc="-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родному </a:t>
            </a:r>
            <a:r>
              <a:rPr sz="1065"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селу</a:t>
            </a:r>
            <a:r>
              <a:rPr sz="1065" spc="-9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силами</a:t>
            </a:r>
            <a:r>
              <a:rPr sz="1065" spc="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школьных</a:t>
            </a:r>
            <a:r>
              <a:rPr sz="1065" spc="-8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команд</a:t>
            </a:r>
            <a:r>
              <a:rPr sz="1000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000" dirty="0">
              <a:latin typeface="Lucida Sans Unicode" panose="020B0602030504020204"/>
              <a:cs typeface="Lucida Sans Unicode" panose="020B0602030504020204"/>
            </a:endParaRPr>
          </a:p>
          <a:p>
            <a:pPr marL="8255">
              <a:spcBef>
                <a:spcPts val="1355"/>
              </a:spcBef>
            </a:pPr>
            <a:r>
              <a:rPr sz="1235" b="1" spc="157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Пожарные</a:t>
            </a:r>
            <a:r>
              <a:rPr sz="1235" b="1" spc="13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35" b="1" spc="150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дружины</a:t>
            </a:r>
            <a:endParaRPr sz="1235" dirty="0">
              <a:latin typeface="Arial" panose="020B0604020202020204"/>
              <a:cs typeface="Arial" panose="020B0604020202020204"/>
            </a:endParaRPr>
          </a:p>
          <a:p>
            <a:pPr marL="8255" marR="666750">
              <a:lnSpc>
                <a:spcPct val="117000"/>
              </a:lnSpc>
              <a:spcBef>
                <a:spcPts val="265"/>
              </a:spcBef>
            </a:pPr>
            <a:r>
              <a:rPr sz="1065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Курсы</a:t>
            </a:r>
            <a:r>
              <a:rPr sz="1065" spc="7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внеурочной</a:t>
            </a:r>
            <a:r>
              <a:rPr sz="1065" spc="8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деятельности</a:t>
            </a:r>
            <a:r>
              <a:rPr sz="10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1000" spc="9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воспитывающие</a:t>
            </a:r>
            <a:r>
              <a:rPr sz="1065" spc="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реальную </a:t>
            </a:r>
            <a:r>
              <a:rPr sz="1065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ответственность</a:t>
            </a:r>
            <a:r>
              <a:rPr sz="1065" spc="-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перед</a:t>
            </a:r>
            <a:r>
              <a:rPr sz="1065" spc="-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своим</a:t>
            </a:r>
            <a:r>
              <a:rPr sz="1065" spc="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сообществом</a:t>
            </a:r>
            <a:r>
              <a:rPr sz="1000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000" dirty="0">
              <a:latin typeface="Lucida Sans Unicode" panose="020B0602030504020204"/>
              <a:cs typeface="Lucida Sans Unicode" panose="020B0602030504020204"/>
            </a:endParaRPr>
          </a:p>
          <a:p>
            <a:pPr marL="8255">
              <a:spcBef>
                <a:spcPts val="1320"/>
              </a:spcBef>
            </a:pPr>
            <a:r>
              <a:rPr sz="1265" b="1" spc="93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Отряды</a:t>
            </a:r>
            <a:r>
              <a:rPr sz="1265" b="1" spc="3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65" b="1" spc="11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юных</a:t>
            </a:r>
            <a:r>
              <a:rPr sz="1265" b="1" spc="-53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65" b="1" spc="107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инспекторов</a:t>
            </a:r>
            <a:endParaRPr sz="1265" dirty="0">
              <a:latin typeface="Arial" panose="020B0604020202020204"/>
              <a:cs typeface="Arial" panose="020B0604020202020204"/>
            </a:endParaRPr>
          </a:p>
          <a:p>
            <a:pPr marL="8255" marR="176530">
              <a:lnSpc>
                <a:spcPct val="117000"/>
              </a:lnSpc>
              <a:spcBef>
                <a:spcPts val="260"/>
              </a:spcBef>
            </a:pPr>
            <a:r>
              <a:rPr sz="1065"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Общественная</a:t>
            </a:r>
            <a:r>
              <a:rPr sz="1065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работа</a:t>
            </a:r>
            <a:r>
              <a:rPr sz="10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1000"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выводящая</a:t>
            </a:r>
            <a:r>
              <a:rPr sz="1065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школьников</a:t>
            </a:r>
            <a:r>
              <a:rPr sz="1065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z="1065"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уровень</a:t>
            </a:r>
            <a:r>
              <a:rPr sz="1065" spc="-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зрелого </a:t>
            </a:r>
            <a:r>
              <a:rPr sz="1065" spc="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гражданского</a:t>
            </a:r>
            <a:r>
              <a:rPr sz="1065" spc="18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самоопределения</a:t>
            </a:r>
            <a:r>
              <a:rPr sz="1000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000" dirty="0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3"/>
          <a:stretch>
            <a:fillRect/>
          </a:stretch>
        </p:blipFill>
        <p:spPr>
          <a:xfrm>
            <a:off x="6459780" y="3189422"/>
            <a:ext cx="4584700" cy="2626598"/>
          </a:xfrm>
          <a:prstGeom prst="rect">
            <a:avLst/>
          </a:prstGeom>
        </p:spPr>
      </p:pic>
      <p:sp>
        <p:nvSpPr>
          <p:cNvPr id="20" name="Месяц 19">
            <a:extLst>
              <a:ext uri="{FF2B5EF4-FFF2-40B4-BE49-F238E27FC236}">
                <a16:creationId xmlns:a16="http://schemas.microsoft.com/office/drawing/2014/main" xmlns="" id="{9F21ACB2-9BC6-65D3-38F0-0F09F6AEDDCC}"/>
              </a:ext>
            </a:extLst>
          </p:cNvPr>
          <p:cNvSpPr/>
          <p:nvPr/>
        </p:nvSpPr>
        <p:spPr>
          <a:xfrm rot="8543565">
            <a:off x="-527187" y="5797672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есяц 21">
            <a:extLst>
              <a:ext uri="{FF2B5EF4-FFF2-40B4-BE49-F238E27FC236}">
                <a16:creationId xmlns:a16="http://schemas.microsoft.com/office/drawing/2014/main" xmlns="" id="{90B7B25E-A57C-E7CD-74D4-4178C9CB5FEE}"/>
              </a:ext>
            </a:extLst>
          </p:cNvPr>
          <p:cNvSpPr/>
          <p:nvPr/>
        </p:nvSpPr>
        <p:spPr>
          <a:xfrm rot="18734789">
            <a:off x="11585342" y="-567154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571499" y="571499"/>
            <a:ext cx="2070100" cy="254000"/>
          </a:xfrm>
          <a:custGeom>
            <a:avLst/>
            <a:gdLst/>
            <a:ahLst/>
            <a:cxnLst/>
            <a:rect l="l" t="t" r="r" b="b"/>
            <a:pathLst>
              <a:path w="3105150" h="381000">
                <a:moveTo>
                  <a:pt x="3051752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3051752" y="0"/>
                </a:lnTo>
                <a:lnTo>
                  <a:pt x="3091063" y="19392"/>
                </a:lnTo>
                <a:lnTo>
                  <a:pt x="3105149" y="53397"/>
                </a:lnTo>
                <a:lnTo>
                  <a:pt x="3105149" y="327602"/>
                </a:lnTo>
                <a:lnTo>
                  <a:pt x="3085756" y="366914"/>
                </a:lnTo>
                <a:lnTo>
                  <a:pt x="3055468" y="380633"/>
                </a:lnTo>
                <a:lnTo>
                  <a:pt x="3051752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/>
          <p:nvPr/>
        </p:nvSpPr>
        <p:spPr>
          <a:xfrm>
            <a:off x="696383" y="596902"/>
            <a:ext cx="1808480" cy="16750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1035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ОБЪЕ</a:t>
            </a:r>
            <a:r>
              <a:rPr sz="1035" b="1" spc="-18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КТИ</a:t>
            </a:r>
            <a:r>
              <a:rPr sz="1035" b="1" spc="-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ВН</a:t>
            </a:r>
            <a:r>
              <a:rPr sz="1035" b="1" spc="-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9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Ы</a:t>
            </a:r>
            <a:r>
              <a:rPr sz="1035" b="1" spc="-17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Й</a:t>
            </a:r>
            <a:r>
              <a:rPr sz="1035" b="1" spc="2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АН</a:t>
            </a:r>
            <a:r>
              <a:rPr sz="1035" b="1" spc="-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АЛ</a:t>
            </a:r>
            <a:r>
              <a:rPr sz="1035" b="1" spc="-15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35" b="1" spc="-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</a:t>
            </a:r>
            <a:endParaRPr sz="1035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960169" y="248220"/>
            <a:ext cx="7010400" cy="685230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65"/>
              </a:spcBef>
            </a:pPr>
            <a:r>
              <a:rPr spc="110" dirty="0"/>
              <a:t>Вызовы</a:t>
            </a:r>
            <a:r>
              <a:rPr spc="-380" dirty="0"/>
              <a:t> </a:t>
            </a:r>
            <a:r>
              <a:rPr spc="220" dirty="0"/>
              <a:t>и</a:t>
            </a:r>
            <a:r>
              <a:rPr spc="-320" dirty="0"/>
              <a:t> </a:t>
            </a:r>
            <a:r>
              <a:rPr spc="47" dirty="0"/>
              <a:t>дефициты</a:t>
            </a:r>
            <a:r>
              <a:rPr spc="-380" dirty="0"/>
              <a:t> </a:t>
            </a:r>
            <a:r>
              <a:rPr spc="-7" dirty="0"/>
              <a:t>системы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71500" y="1866899"/>
            <a:ext cx="3524250" cy="3581401"/>
            <a:chOff x="857249" y="2800349"/>
            <a:chExt cx="5286375" cy="6629400"/>
          </a:xfrm>
          <a:solidFill>
            <a:srgbClr val="00B0F0"/>
          </a:solidFill>
        </p:grpSpPr>
        <p:sp>
          <p:nvSpPr>
            <p:cNvPr id="7" name="object 7"/>
            <p:cNvSpPr/>
            <p:nvPr/>
          </p:nvSpPr>
          <p:spPr>
            <a:xfrm>
              <a:off x="857249" y="2828924"/>
              <a:ext cx="5286375" cy="6600825"/>
            </a:xfrm>
            <a:custGeom>
              <a:avLst/>
              <a:gdLst/>
              <a:ahLst/>
              <a:cxnLst/>
              <a:rect l="l" t="t" r="r" b="b"/>
              <a:pathLst>
                <a:path w="5286375" h="6600825">
                  <a:moveTo>
                    <a:pt x="5232977" y="6600823"/>
                  </a:moveTo>
                  <a:lnTo>
                    <a:pt x="53397" y="6600823"/>
                  </a:lnTo>
                  <a:lnTo>
                    <a:pt x="49680" y="6600457"/>
                  </a:lnTo>
                  <a:lnTo>
                    <a:pt x="14085" y="6581430"/>
                  </a:lnTo>
                  <a:lnTo>
                    <a:pt x="0" y="6547426"/>
                  </a:lnTo>
                  <a:lnTo>
                    <a:pt x="0" y="6543674"/>
                  </a:lnTo>
                  <a:lnTo>
                    <a:pt x="0" y="24785"/>
                  </a:lnTo>
                  <a:lnTo>
                    <a:pt x="42281" y="724"/>
                  </a:lnTo>
                  <a:lnTo>
                    <a:pt x="49571" y="0"/>
                  </a:lnTo>
                  <a:lnTo>
                    <a:pt x="5236802" y="0"/>
                  </a:lnTo>
                  <a:lnTo>
                    <a:pt x="5274993" y="11048"/>
                  </a:lnTo>
                  <a:lnTo>
                    <a:pt x="5286374" y="24785"/>
                  </a:lnTo>
                  <a:lnTo>
                    <a:pt x="5286374" y="6547426"/>
                  </a:lnTo>
                  <a:lnTo>
                    <a:pt x="5266981" y="6586738"/>
                  </a:lnTo>
                  <a:lnTo>
                    <a:pt x="5236693" y="6600457"/>
                  </a:lnTo>
                  <a:lnTo>
                    <a:pt x="5232977" y="6600823"/>
                  </a:lnTo>
                  <a:close/>
                </a:path>
              </a:pathLst>
            </a:custGeom>
            <a:grpFill/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8" name="object 8"/>
            <p:cNvSpPr/>
            <p:nvPr/>
          </p:nvSpPr>
          <p:spPr>
            <a:xfrm>
              <a:off x="857249" y="2800349"/>
              <a:ext cx="5286375" cy="57150"/>
            </a:xfrm>
            <a:custGeom>
              <a:avLst/>
              <a:gdLst/>
              <a:ahLst/>
              <a:cxnLst/>
              <a:rect l="l" t="t" r="r" b="b"/>
              <a:pathLst>
                <a:path w="5286375" h="57150">
                  <a:moveTo>
                    <a:pt x="5286374" y="57149"/>
                  </a:moveTo>
                  <a:lnTo>
                    <a:pt x="0" y="57149"/>
                  </a:lnTo>
                  <a:lnTo>
                    <a:pt x="0" y="49571"/>
                  </a:lnTo>
                  <a:lnTo>
                    <a:pt x="22097" y="11379"/>
                  </a:lnTo>
                  <a:lnTo>
                    <a:pt x="49571" y="0"/>
                  </a:lnTo>
                  <a:lnTo>
                    <a:pt x="5236802" y="0"/>
                  </a:lnTo>
                  <a:lnTo>
                    <a:pt x="5274993" y="22097"/>
                  </a:lnTo>
                  <a:lnTo>
                    <a:pt x="5286374" y="49571"/>
                  </a:lnTo>
                  <a:lnTo>
                    <a:pt x="5286374" y="57149"/>
                  </a:lnTo>
                  <a:close/>
                </a:path>
              </a:pathLst>
            </a:custGeom>
            <a:grpFill/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58443" y="2126180"/>
            <a:ext cx="3381213" cy="3193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2000" b="1" spc="8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Разрозненность</a:t>
            </a:r>
            <a:r>
              <a:rPr sz="2000" b="1" spc="-3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13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практик</a:t>
            </a:r>
            <a:endParaRPr sz="20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72000" y="1882336"/>
            <a:ext cx="3524250" cy="3565964"/>
            <a:chOff x="6505574" y="2800349"/>
            <a:chExt cx="5286375" cy="6629400"/>
          </a:xfrm>
          <a:solidFill>
            <a:srgbClr val="00B0F0"/>
          </a:solidFill>
        </p:grpSpPr>
        <p:sp>
          <p:nvSpPr>
            <p:cNvPr id="11" name="object 11"/>
            <p:cNvSpPr/>
            <p:nvPr/>
          </p:nvSpPr>
          <p:spPr>
            <a:xfrm>
              <a:off x="6505574" y="2828924"/>
              <a:ext cx="5286375" cy="6600825"/>
            </a:xfrm>
            <a:custGeom>
              <a:avLst/>
              <a:gdLst/>
              <a:ahLst/>
              <a:cxnLst/>
              <a:rect l="l" t="t" r="r" b="b"/>
              <a:pathLst>
                <a:path w="5286375" h="6600825">
                  <a:moveTo>
                    <a:pt x="5232977" y="6600823"/>
                  </a:moveTo>
                  <a:lnTo>
                    <a:pt x="53397" y="6600823"/>
                  </a:lnTo>
                  <a:lnTo>
                    <a:pt x="49681" y="6600457"/>
                  </a:lnTo>
                  <a:lnTo>
                    <a:pt x="14085" y="6581430"/>
                  </a:lnTo>
                  <a:lnTo>
                    <a:pt x="0" y="6547426"/>
                  </a:lnTo>
                  <a:lnTo>
                    <a:pt x="0" y="6543674"/>
                  </a:lnTo>
                  <a:lnTo>
                    <a:pt x="0" y="24785"/>
                  </a:lnTo>
                  <a:lnTo>
                    <a:pt x="42281" y="724"/>
                  </a:lnTo>
                  <a:lnTo>
                    <a:pt x="49571" y="0"/>
                  </a:lnTo>
                  <a:lnTo>
                    <a:pt x="5236802" y="0"/>
                  </a:lnTo>
                  <a:lnTo>
                    <a:pt x="5274994" y="11048"/>
                  </a:lnTo>
                  <a:lnTo>
                    <a:pt x="5286374" y="24785"/>
                  </a:lnTo>
                  <a:lnTo>
                    <a:pt x="5286374" y="6547426"/>
                  </a:lnTo>
                  <a:lnTo>
                    <a:pt x="5266982" y="6586738"/>
                  </a:lnTo>
                  <a:lnTo>
                    <a:pt x="5236694" y="6600457"/>
                  </a:lnTo>
                  <a:lnTo>
                    <a:pt x="5232977" y="6600823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505574" y="2800349"/>
              <a:ext cx="5286375" cy="57150"/>
            </a:xfrm>
            <a:custGeom>
              <a:avLst/>
              <a:gdLst/>
              <a:ahLst/>
              <a:cxnLst/>
              <a:rect l="l" t="t" r="r" b="b"/>
              <a:pathLst>
                <a:path w="5286375" h="57150">
                  <a:moveTo>
                    <a:pt x="5286374" y="57149"/>
                  </a:moveTo>
                  <a:lnTo>
                    <a:pt x="0" y="57149"/>
                  </a:lnTo>
                  <a:lnTo>
                    <a:pt x="0" y="49571"/>
                  </a:lnTo>
                  <a:lnTo>
                    <a:pt x="1449" y="42280"/>
                  </a:lnTo>
                  <a:lnTo>
                    <a:pt x="28276" y="7250"/>
                  </a:lnTo>
                  <a:lnTo>
                    <a:pt x="49570" y="0"/>
                  </a:lnTo>
                  <a:lnTo>
                    <a:pt x="5236802" y="0"/>
                  </a:lnTo>
                  <a:lnTo>
                    <a:pt x="5274993" y="22097"/>
                  </a:lnTo>
                  <a:lnTo>
                    <a:pt x="5286374" y="49571"/>
                  </a:lnTo>
                  <a:lnTo>
                    <a:pt x="5286374" y="57149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24214" y="2122421"/>
            <a:ext cx="2799292" cy="3193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2000" b="1" spc="67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Пассивность</a:t>
            </a:r>
            <a:r>
              <a:rPr sz="2000" b="1" spc="-20" dirty="0">
                <a:solidFill>
                  <a:srgbClr val="F4F4D4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76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детей</a:t>
            </a:r>
            <a:endParaRPr sz="20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096248" y="1866899"/>
            <a:ext cx="3524250" cy="3581401"/>
            <a:chOff x="12144372" y="2800349"/>
            <a:chExt cx="5286375" cy="6629400"/>
          </a:xfrm>
          <a:solidFill>
            <a:srgbClr val="00B0F0"/>
          </a:solidFill>
        </p:grpSpPr>
        <p:sp>
          <p:nvSpPr>
            <p:cNvPr id="15" name="object 15"/>
            <p:cNvSpPr/>
            <p:nvPr/>
          </p:nvSpPr>
          <p:spPr>
            <a:xfrm>
              <a:off x="12144372" y="2828924"/>
              <a:ext cx="5286375" cy="6600825"/>
            </a:xfrm>
            <a:custGeom>
              <a:avLst/>
              <a:gdLst/>
              <a:ahLst/>
              <a:cxnLst/>
              <a:rect l="l" t="t" r="r" b="b"/>
              <a:pathLst>
                <a:path w="5286375" h="6600825">
                  <a:moveTo>
                    <a:pt x="5232976" y="6600823"/>
                  </a:moveTo>
                  <a:lnTo>
                    <a:pt x="53397" y="6600823"/>
                  </a:lnTo>
                  <a:lnTo>
                    <a:pt x="49680" y="6600457"/>
                  </a:lnTo>
                  <a:lnTo>
                    <a:pt x="14085" y="6581430"/>
                  </a:lnTo>
                  <a:lnTo>
                    <a:pt x="0" y="6547426"/>
                  </a:lnTo>
                  <a:lnTo>
                    <a:pt x="1" y="6543674"/>
                  </a:lnTo>
                  <a:lnTo>
                    <a:pt x="0" y="24785"/>
                  </a:lnTo>
                  <a:lnTo>
                    <a:pt x="42279" y="724"/>
                  </a:lnTo>
                  <a:lnTo>
                    <a:pt x="49571" y="0"/>
                  </a:lnTo>
                  <a:lnTo>
                    <a:pt x="5236802" y="0"/>
                  </a:lnTo>
                  <a:lnTo>
                    <a:pt x="5274994" y="11048"/>
                  </a:lnTo>
                  <a:lnTo>
                    <a:pt x="5286374" y="24785"/>
                  </a:lnTo>
                  <a:lnTo>
                    <a:pt x="5286374" y="6547426"/>
                  </a:lnTo>
                  <a:lnTo>
                    <a:pt x="5266981" y="6586738"/>
                  </a:lnTo>
                  <a:lnTo>
                    <a:pt x="5236692" y="6600457"/>
                  </a:lnTo>
                  <a:lnTo>
                    <a:pt x="5232976" y="6600823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44373" y="2800349"/>
              <a:ext cx="5286375" cy="57150"/>
            </a:xfrm>
            <a:custGeom>
              <a:avLst/>
              <a:gdLst/>
              <a:ahLst/>
              <a:cxnLst/>
              <a:rect l="l" t="t" r="r" b="b"/>
              <a:pathLst>
                <a:path w="5286375" h="57150">
                  <a:moveTo>
                    <a:pt x="5286373" y="57149"/>
                  </a:moveTo>
                  <a:lnTo>
                    <a:pt x="0" y="57149"/>
                  </a:lnTo>
                  <a:lnTo>
                    <a:pt x="0" y="49571"/>
                  </a:lnTo>
                  <a:lnTo>
                    <a:pt x="1448" y="42280"/>
                  </a:lnTo>
                  <a:lnTo>
                    <a:pt x="28276" y="7250"/>
                  </a:lnTo>
                  <a:lnTo>
                    <a:pt x="49570" y="0"/>
                  </a:lnTo>
                  <a:lnTo>
                    <a:pt x="5236802" y="0"/>
                  </a:lnTo>
                  <a:lnTo>
                    <a:pt x="5274992" y="22097"/>
                  </a:lnTo>
                  <a:lnTo>
                    <a:pt x="5286373" y="49571"/>
                  </a:lnTo>
                  <a:lnTo>
                    <a:pt x="5286373" y="57149"/>
                  </a:lnTo>
                  <a:close/>
                </a:path>
              </a:pathLst>
            </a:custGeom>
            <a:grp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73533" y="2174981"/>
            <a:ext cx="2913592" cy="3193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2000" b="1" spc="4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Слабая </a:t>
            </a:r>
            <a:r>
              <a:rPr sz="2000" b="1" spc="6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2000" b="1" spc="-3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5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семьи</a:t>
            </a:r>
            <a:endParaRPr sz="20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6383" y="2672330"/>
            <a:ext cx="3234690" cy="2293961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8255" marR="3175" algn="just">
              <a:lnSpc>
                <a:spcPct val="134000"/>
              </a:lnSpc>
              <a:spcBef>
                <a:spcPts val="40"/>
              </a:spcBef>
            </a:pPr>
            <a:r>
              <a:rPr sz="1600" spc="5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Наши</a:t>
            </a:r>
            <a:r>
              <a:rPr sz="1600" spc="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сильные</a:t>
            </a:r>
            <a:r>
              <a:rPr sz="1600" spc="-2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проекты</a:t>
            </a:r>
            <a:r>
              <a:rPr sz="1600" spc="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пока</a:t>
            </a:r>
            <a:r>
              <a:rPr sz="1600" spc="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живут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изолированно.</a:t>
            </a:r>
            <a:r>
              <a:rPr sz="1600" spc="5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Это</a:t>
            </a:r>
            <a:r>
              <a:rPr sz="1600" spc="-1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отдельные</a:t>
            </a:r>
            <a:r>
              <a:rPr sz="16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«яркие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пятна»,</a:t>
            </a:r>
            <a:r>
              <a:rPr sz="1600" spc="11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которые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не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-1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дают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гарантированного</a:t>
            </a:r>
            <a:r>
              <a:rPr sz="1600" spc="-5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2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системного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результата</a:t>
            </a:r>
            <a:r>
              <a:rPr sz="1600" spc="10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z="1600" spc="12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абсолютно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каждого </a:t>
            </a:r>
            <a:r>
              <a:rPr sz="1600" spc="2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ребенка.</a:t>
            </a:r>
            <a:endParaRPr sz="16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24214" y="2570233"/>
            <a:ext cx="3172038" cy="2293961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8255" marR="3175" algn="just">
              <a:lnSpc>
                <a:spcPct val="134000"/>
              </a:lnSpc>
              <a:spcBef>
                <a:spcPts val="40"/>
              </a:spcBef>
            </a:pPr>
            <a:r>
              <a:rPr sz="1600" spc="17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600" spc="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малокомплектных</a:t>
            </a:r>
            <a:r>
              <a:rPr sz="1600" spc="-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школах</a:t>
            </a:r>
            <a:r>
              <a:rPr sz="1600" spc="-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одни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1600" spc="5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-1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те </a:t>
            </a:r>
            <a:r>
              <a:rPr sz="1600" spc="76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же</a:t>
            </a:r>
            <a:r>
              <a:rPr sz="1600" spc="-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активные</a:t>
            </a:r>
            <a:r>
              <a:rPr sz="1600" spc="-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дети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участвуют</a:t>
            </a:r>
            <a:r>
              <a:rPr sz="1600" spc="-8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во</a:t>
            </a:r>
            <a:r>
              <a:rPr sz="1600" spc="-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всем,</a:t>
            </a:r>
            <a:r>
              <a:rPr sz="1600" spc="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-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а 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остальные</a:t>
            </a:r>
            <a:r>
              <a:rPr sz="16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остаются</a:t>
            </a:r>
            <a:r>
              <a:rPr sz="1600" spc="5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7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600" spc="1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тени.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Мы </a:t>
            </a:r>
            <a:r>
              <a:rPr sz="1600" spc="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сталкиваемся</a:t>
            </a:r>
            <a:r>
              <a:rPr sz="1600" spc="1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</a:t>
            </a:r>
            <a:r>
              <a:rPr sz="1600" spc="-6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мотивационным </a:t>
            </a:r>
            <a:r>
              <a:rPr sz="1600" spc="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кризисом</a:t>
            </a:r>
            <a:r>
              <a:rPr sz="1600" spc="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1600" spc="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прагматичностью 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мышления.</a:t>
            </a:r>
            <a:endParaRPr sz="16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24716" y="2564484"/>
            <a:ext cx="3370901" cy="1983962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255" marR="3175" algn="just">
              <a:lnSpc>
                <a:spcPct val="135000"/>
              </a:lnSpc>
              <a:spcBef>
                <a:spcPts val="85"/>
              </a:spcBef>
            </a:pPr>
            <a:r>
              <a:rPr sz="1600" spc="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Недостаточное</a:t>
            </a:r>
            <a:r>
              <a:rPr sz="1600" spc="4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вовлечение</a:t>
            </a:r>
            <a:r>
              <a:rPr sz="1600" spc="4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родителей</a:t>
            </a:r>
            <a:r>
              <a:rPr sz="1600" spc="11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 </a:t>
            </a:r>
            <a:r>
              <a:rPr sz="1600" spc="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качестве</a:t>
            </a:r>
            <a:r>
              <a:rPr sz="1600" spc="-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активных</a:t>
            </a:r>
            <a:r>
              <a:rPr sz="1600" spc="-8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соучастников </a:t>
            </a:r>
            <a:r>
              <a:rPr sz="16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событий</a:t>
            </a:r>
            <a:r>
              <a:rPr sz="1600" spc="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не</a:t>
            </a:r>
            <a:r>
              <a:rPr sz="1600" spc="-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5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позволяет</a:t>
            </a:r>
            <a:r>
              <a:rPr sz="1600" spc="-10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нам</a:t>
            </a:r>
            <a:r>
              <a:rPr sz="1600" spc="-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7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z="1600" spc="-3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2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полной </a:t>
            </a:r>
            <a:r>
              <a:rPr sz="1600" spc="6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мере</a:t>
            </a:r>
            <a:r>
              <a:rPr sz="1600" spc="-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задействовать</a:t>
            </a:r>
            <a:r>
              <a:rPr sz="1600" spc="-5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воспитательный </a:t>
            </a:r>
            <a:r>
              <a:rPr sz="16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потенциал</a:t>
            </a:r>
            <a:r>
              <a:rPr sz="1600" spc="2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6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семьи.</a:t>
            </a:r>
            <a:endParaRPr sz="16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23" name="Месяц 22">
            <a:extLst>
              <a:ext uri="{FF2B5EF4-FFF2-40B4-BE49-F238E27FC236}">
                <a16:creationId xmlns:a16="http://schemas.microsoft.com/office/drawing/2014/main" xmlns="" id="{D00294F9-6FB0-8F28-84D0-9ECC90E916CB}"/>
              </a:ext>
            </a:extLst>
          </p:cNvPr>
          <p:cNvSpPr/>
          <p:nvPr/>
        </p:nvSpPr>
        <p:spPr>
          <a:xfrm rot="18476622">
            <a:off x="11419424" y="-469614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Месяц 24">
            <a:extLst>
              <a:ext uri="{FF2B5EF4-FFF2-40B4-BE49-F238E27FC236}">
                <a16:creationId xmlns:a16="http://schemas.microsoft.com/office/drawing/2014/main" xmlns="" id="{7CFBD676-7BE5-4574-4828-E968BCA4CC4E}"/>
              </a:ext>
            </a:extLst>
          </p:cNvPr>
          <p:cNvSpPr/>
          <p:nvPr/>
        </p:nvSpPr>
        <p:spPr>
          <a:xfrm rot="7992104">
            <a:off x="67878" y="5372098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1763" y="342822"/>
            <a:ext cx="2273300" cy="254000"/>
          </a:xfrm>
          <a:custGeom>
            <a:avLst/>
            <a:gdLst/>
            <a:ahLst/>
            <a:cxnLst/>
            <a:rect l="l" t="t" r="r" b="b"/>
            <a:pathLst>
              <a:path w="3409950" h="381000">
                <a:moveTo>
                  <a:pt x="3356552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3356552" y="0"/>
                </a:lnTo>
                <a:lnTo>
                  <a:pt x="3395863" y="19392"/>
                </a:lnTo>
                <a:lnTo>
                  <a:pt x="3409949" y="53397"/>
                </a:lnTo>
                <a:lnTo>
                  <a:pt x="3409949" y="327602"/>
                </a:lnTo>
                <a:lnTo>
                  <a:pt x="3390556" y="366914"/>
                </a:lnTo>
                <a:lnTo>
                  <a:pt x="3360268" y="380633"/>
                </a:lnTo>
                <a:lnTo>
                  <a:pt x="3356552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/>
          <p:nvPr/>
        </p:nvSpPr>
        <p:spPr>
          <a:xfrm>
            <a:off x="696383" y="399044"/>
            <a:ext cx="2004060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СТРАТЕГИЯ</a:t>
            </a:r>
            <a:r>
              <a:rPr sz="865" b="1" spc="28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</a:t>
            </a:r>
            <a:r>
              <a:rPr sz="865" b="1" spc="-10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6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РЕОДОЛЕН</a:t>
            </a:r>
            <a:r>
              <a:rPr sz="865" b="1" spc="-10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8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ИЯ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61763" y="830920"/>
            <a:ext cx="6362700" cy="442002"/>
          </a:xfrm>
          <a:prstGeom prst="rect">
            <a:avLst/>
          </a:prstGeom>
        </p:spPr>
        <p:txBody>
          <a:bodyPr vert="horz" wrap="square" lIns="0" tIns="11007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85"/>
              </a:spcBef>
            </a:pPr>
            <a:r>
              <a:rPr sz="2800" spc="253" dirty="0">
                <a:solidFill>
                  <a:srgbClr val="343C40"/>
                </a:solidFill>
              </a:rPr>
              <a:t>От</a:t>
            </a:r>
            <a:r>
              <a:rPr sz="2800" spc="-260" dirty="0">
                <a:solidFill>
                  <a:srgbClr val="343C40"/>
                </a:solidFill>
              </a:rPr>
              <a:t> </a:t>
            </a:r>
            <a:r>
              <a:rPr sz="2800" spc="-13" dirty="0">
                <a:solidFill>
                  <a:srgbClr val="343C40"/>
                </a:solidFill>
              </a:rPr>
              <a:t>«праздника»</a:t>
            </a:r>
            <a:r>
              <a:rPr sz="2800" spc="-250" dirty="0">
                <a:solidFill>
                  <a:srgbClr val="343C40"/>
                </a:solidFill>
              </a:rPr>
              <a:t> </a:t>
            </a:r>
            <a:r>
              <a:rPr sz="2800" spc="273" dirty="0">
                <a:solidFill>
                  <a:srgbClr val="343C40"/>
                </a:solidFill>
              </a:rPr>
              <a:t>к</a:t>
            </a:r>
            <a:r>
              <a:rPr sz="2800" spc="-310" dirty="0">
                <a:solidFill>
                  <a:srgbClr val="343C40"/>
                </a:solidFill>
              </a:rPr>
              <a:t> </a:t>
            </a:r>
            <a:r>
              <a:rPr sz="2800" spc="-7" dirty="0">
                <a:solidFill>
                  <a:srgbClr val="343C40"/>
                </a:solidFill>
              </a:rPr>
              <a:t>«повседневности»</a:t>
            </a:r>
            <a:endParaRPr sz="2800" dirty="0"/>
          </a:p>
        </p:txBody>
      </p:sp>
      <p:grpSp>
        <p:nvGrpSpPr>
          <p:cNvPr id="5" name="object 5"/>
          <p:cNvGrpSpPr/>
          <p:nvPr/>
        </p:nvGrpSpPr>
        <p:grpSpPr>
          <a:xfrm>
            <a:off x="168656" y="1426464"/>
            <a:ext cx="4330277" cy="5358553"/>
            <a:chOff x="252984" y="2139696"/>
            <a:chExt cx="6495415" cy="8037830"/>
          </a:xfrm>
        </p:grpSpPr>
        <p:sp>
          <p:nvSpPr>
            <p:cNvPr id="6" name="object 6"/>
            <p:cNvSpPr/>
            <p:nvPr/>
          </p:nvSpPr>
          <p:spPr>
            <a:xfrm>
              <a:off x="252984" y="2139696"/>
              <a:ext cx="6495415" cy="8037830"/>
            </a:xfrm>
            <a:custGeom>
              <a:avLst/>
              <a:gdLst/>
              <a:ahLst/>
              <a:cxnLst/>
              <a:rect l="l" t="t" r="r" b="b"/>
              <a:pathLst>
                <a:path w="6495415" h="8037830">
                  <a:moveTo>
                    <a:pt x="6495287" y="8037575"/>
                  </a:moveTo>
                  <a:lnTo>
                    <a:pt x="0" y="8037575"/>
                  </a:lnTo>
                  <a:lnTo>
                    <a:pt x="0" y="0"/>
                  </a:lnTo>
                  <a:lnTo>
                    <a:pt x="6495287" y="0"/>
                  </a:lnTo>
                  <a:lnTo>
                    <a:pt x="6495287" y="470153"/>
                  </a:lnTo>
                  <a:lnTo>
                    <a:pt x="718565" y="470153"/>
                  </a:lnTo>
                  <a:lnTo>
                    <a:pt x="708244" y="470652"/>
                  </a:lnTo>
                  <a:lnTo>
                    <a:pt x="669125" y="482539"/>
                  </a:lnTo>
                  <a:lnTo>
                    <a:pt x="637532" y="508492"/>
                  </a:lnTo>
                  <a:lnTo>
                    <a:pt x="618277" y="544559"/>
                  </a:lnTo>
                  <a:lnTo>
                    <a:pt x="613790" y="574928"/>
                  </a:lnTo>
                  <a:lnTo>
                    <a:pt x="613790" y="7175753"/>
                  </a:lnTo>
                  <a:lnTo>
                    <a:pt x="621766" y="7215848"/>
                  </a:lnTo>
                  <a:lnTo>
                    <a:pt x="644478" y="7249840"/>
                  </a:lnTo>
                  <a:lnTo>
                    <a:pt x="678470" y="7272552"/>
                  </a:lnTo>
                  <a:lnTo>
                    <a:pt x="718565" y="7280528"/>
                  </a:lnTo>
                  <a:lnTo>
                    <a:pt x="6495287" y="7280528"/>
                  </a:lnTo>
                  <a:lnTo>
                    <a:pt x="6495287" y="8037575"/>
                  </a:lnTo>
                  <a:close/>
                </a:path>
                <a:path w="6495415" h="8037830">
                  <a:moveTo>
                    <a:pt x="6495287" y="7280528"/>
                  </a:moveTo>
                  <a:lnTo>
                    <a:pt x="5776340" y="7280528"/>
                  </a:lnTo>
                  <a:lnTo>
                    <a:pt x="5786661" y="7280029"/>
                  </a:lnTo>
                  <a:lnTo>
                    <a:pt x="5796784" y="7278534"/>
                  </a:lnTo>
                  <a:lnTo>
                    <a:pt x="5834560" y="7262886"/>
                  </a:lnTo>
                  <a:lnTo>
                    <a:pt x="5863473" y="7233974"/>
                  </a:lnTo>
                  <a:lnTo>
                    <a:pt x="5879121" y="7196197"/>
                  </a:lnTo>
                  <a:lnTo>
                    <a:pt x="5881115" y="7175753"/>
                  </a:lnTo>
                  <a:lnTo>
                    <a:pt x="5881115" y="574928"/>
                  </a:lnTo>
                  <a:lnTo>
                    <a:pt x="5873139" y="534833"/>
                  </a:lnTo>
                  <a:lnTo>
                    <a:pt x="5850427" y="500841"/>
                  </a:lnTo>
                  <a:lnTo>
                    <a:pt x="5816435" y="478129"/>
                  </a:lnTo>
                  <a:lnTo>
                    <a:pt x="5776340" y="470153"/>
                  </a:lnTo>
                  <a:lnTo>
                    <a:pt x="6495287" y="470153"/>
                  </a:lnTo>
                  <a:lnTo>
                    <a:pt x="6495287" y="7280528"/>
                  </a:lnTo>
                  <a:close/>
                </a:path>
              </a:pathLst>
            </a:custGeom>
            <a:solidFill>
              <a:srgbClr val="00B0F0">
                <a:alpha val="3138"/>
              </a:srgbClr>
            </a:solidFill>
            <a:ln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857249" y="2600324"/>
              <a:ext cx="5286375" cy="6829425"/>
            </a:xfrm>
            <a:custGeom>
              <a:avLst/>
              <a:gdLst/>
              <a:ahLst/>
              <a:cxnLst/>
              <a:rect l="l" t="t" r="r" b="b"/>
              <a:pathLst>
                <a:path w="5286375" h="6829425">
                  <a:moveTo>
                    <a:pt x="5179579" y="6829423"/>
                  </a:moveTo>
                  <a:lnTo>
                    <a:pt x="106794" y="6829423"/>
                  </a:lnTo>
                  <a:lnTo>
                    <a:pt x="99361" y="6828691"/>
                  </a:lnTo>
                  <a:lnTo>
                    <a:pt x="57038" y="6814328"/>
                  </a:lnTo>
                  <a:lnTo>
                    <a:pt x="23432" y="6784864"/>
                  </a:lnTo>
                  <a:lnTo>
                    <a:pt x="3660" y="6744782"/>
                  </a:lnTo>
                  <a:lnTo>
                    <a:pt x="0" y="6722629"/>
                  </a:lnTo>
                  <a:lnTo>
                    <a:pt x="0" y="6715124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4" y="0"/>
                  </a:lnTo>
                  <a:lnTo>
                    <a:pt x="5179579" y="0"/>
                  </a:lnTo>
                  <a:lnTo>
                    <a:pt x="5222748" y="11572"/>
                  </a:lnTo>
                  <a:lnTo>
                    <a:pt x="5258203" y="38784"/>
                  </a:lnTo>
                  <a:lnTo>
                    <a:pt x="5280545" y="77492"/>
                  </a:lnTo>
                  <a:lnTo>
                    <a:pt x="5286374" y="106794"/>
                  </a:lnTo>
                  <a:lnTo>
                    <a:pt x="5286374" y="6722629"/>
                  </a:lnTo>
                  <a:lnTo>
                    <a:pt x="5274800" y="6765796"/>
                  </a:lnTo>
                  <a:lnTo>
                    <a:pt x="5247589" y="6801252"/>
                  </a:lnTo>
                  <a:lnTo>
                    <a:pt x="5208880" y="6823594"/>
                  </a:lnTo>
                  <a:lnTo>
                    <a:pt x="5187012" y="6828691"/>
                  </a:lnTo>
                  <a:lnTo>
                    <a:pt x="5179579" y="6829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77485" y="1790880"/>
            <a:ext cx="2821517" cy="621132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8255" marR="3175">
              <a:lnSpc>
                <a:spcPct val="104000"/>
              </a:lnSpc>
              <a:spcBef>
                <a:spcPts val="20"/>
              </a:spcBef>
            </a:pPr>
            <a:r>
              <a:rPr sz="2000" b="1" spc="9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Центры</a:t>
            </a:r>
            <a:r>
              <a:rPr sz="2000" b="1" spc="2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10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инициатив</a:t>
            </a:r>
            <a:r>
              <a:rPr sz="2000" b="1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17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2000" b="1" spc="-6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6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точка </a:t>
            </a:r>
            <a:r>
              <a:rPr sz="2000" b="1" spc="4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входа</a:t>
            </a:r>
            <a:endParaRPr sz="20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9861" y="2959216"/>
            <a:ext cx="2958253" cy="2780078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 algn="just">
              <a:lnSpc>
                <a:spcPct val="126000"/>
              </a:lnSpc>
              <a:spcBef>
                <a:spcPts val="45"/>
              </a:spcBef>
            </a:pPr>
            <a:r>
              <a:rPr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Превратить</a:t>
            </a:r>
            <a:r>
              <a:rPr spc="-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ЦДИ</a:t>
            </a:r>
            <a:r>
              <a:rPr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7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</a:t>
            </a:r>
            <a:r>
              <a:rPr spc="-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площадку</a:t>
            </a:r>
            <a:r>
              <a:rPr spc="-9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для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каждого</a:t>
            </a:r>
            <a:r>
              <a:rPr spc="-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ребенка,</a:t>
            </a:r>
            <a:r>
              <a:rPr spc="8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а</a:t>
            </a:r>
            <a:r>
              <a:rPr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не</a:t>
            </a:r>
            <a:r>
              <a:rPr spc="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только</a:t>
            </a:r>
            <a:r>
              <a:rPr spc="-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pc="76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актива.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Советник</a:t>
            </a:r>
            <a:r>
              <a:rPr spc="-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директора</a:t>
            </a:r>
            <a:r>
              <a:rPr spc="8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должен</a:t>
            </a:r>
            <a:r>
              <a:rPr spc="9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стать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тьютором,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помогающим реализовать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любую,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даже</a:t>
            </a:r>
            <a:r>
              <a:rPr spc="-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скромную</a:t>
            </a:r>
            <a:r>
              <a:rPr spc="-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идею.</a:t>
            </a:r>
            <a:endParaRPr dirty="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33952" y="1426464"/>
            <a:ext cx="4330277" cy="5358553"/>
            <a:chOff x="5900927" y="2139696"/>
            <a:chExt cx="6495415" cy="8037830"/>
          </a:xfrm>
        </p:grpSpPr>
        <p:sp>
          <p:nvSpPr>
            <p:cNvPr id="11" name="object 11"/>
            <p:cNvSpPr/>
            <p:nvPr/>
          </p:nvSpPr>
          <p:spPr>
            <a:xfrm>
              <a:off x="5900927" y="2139696"/>
              <a:ext cx="6495415" cy="8037830"/>
            </a:xfrm>
            <a:custGeom>
              <a:avLst/>
              <a:gdLst/>
              <a:ahLst/>
              <a:cxnLst/>
              <a:rect l="l" t="t" r="r" b="b"/>
              <a:pathLst>
                <a:path w="6495415" h="8037830">
                  <a:moveTo>
                    <a:pt x="6495287" y="8037575"/>
                  </a:moveTo>
                  <a:lnTo>
                    <a:pt x="0" y="8037575"/>
                  </a:lnTo>
                  <a:lnTo>
                    <a:pt x="0" y="0"/>
                  </a:lnTo>
                  <a:lnTo>
                    <a:pt x="6495287" y="0"/>
                  </a:lnTo>
                  <a:lnTo>
                    <a:pt x="6495287" y="470153"/>
                  </a:lnTo>
                  <a:lnTo>
                    <a:pt x="718946" y="470153"/>
                  </a:lnTo>
                  <a:lnTo>
                    <a:pt x="708625" y="470652"/>
                  </a:lnTo>
                  <a:lnTo>
                    <a:pt x="669505" y="482539"/>
                  </a:lnTo>
                  <a:lnTo>
                    <a:pt x="637913" y="508492"/>
                  </a:lnTo>
                  <a:lnTo>
                    <a:pt x="618657" y="544559"/>
                  </a:lnTo>
                  <a:lnTo>
                    <a:pt x="614171" y="574928"/>
                  </a:lnTo>
                  <a:lnTo>
                    <a:pt x="614171" y="7175753"/>
                  </a:lnTo>
                  <a:lnTo>
                    <a:pt x="622147" y="7215848"/>
                  </a:lnTo>
                  <a:lnTo>
                    <a:pt x="644859" y="7249840"/>
                  </a:lnTo>
                  <a:lnTo>
                    <a:pt x="678850" y="7272552"/>
                  </a:lnTo>
                  <a:lnTo>
                    <a:pt x="718946" y="7280528"/>
                  </a:lnTo>
                  <a:lnTo>
                    <a:pt x="6495287" y="7280528"/>
                  </a:lnTo>
                  <a:lnTo>
                    <a:pt x="6495287" y="8037575"/>
                  </a:lnTo>
                  <a:close/>
                </a:path>
                <a:path w="6495415" h="8037830">
                  <a:moveTo>
                    <a:pt x="6495287" y="7280528"/>
                  </a:moveTo>
                  <a:lnTo>
                    <a:pt x="5776721" y="7280528"/>
                  </a:lnTo>
                  <a:lnTo>
                    <a:pt x="5787042" y="7280029"/>
                  </a:lnTo>
                  <a:lnTo>
                    <a:pt x="5797165" y="7278534"/>
                  </a:lnTo>
                  <a:lnTo>
                    <a:pt x="5834941" y="7262886"/>
                  </a:lnTo>
                  <a:lnTo>
                    <a:pt x="5863854" y="7233974"/>
                  </a:lnTo>
                  <a:lnTo>
                    <a:pt x="5879502" y="7196197"/>
                  </a:lnTo>
                  <a:lnTo>
                    <a:pt x="5881496" y="7175753"/>
                  </a:lnTo>
                  <a:lnTo>
                    <a:pt x="5881496" y="574928"/>
                  </a:lnTo>
                  <a:lnTo>
                    <a:pt x="5873520" y="534833"/>
                  </a:lnTo>
                  <a:lnTo>
                    <a:pt x="5850808" y="500841"/>
                  </a:lnTo>
                  <a:lnTo>
                    <a:pt x="5816816" y="478129"/>
                  </a:lnTo>
                  <a:lnTo>
                    <a:pt x="5776721" y="470153"/>
                  </a:lnTo>
                  <a:lnTo>
                    <a:pt x="6495287" y="470153"/>
                  </a:lnTo>
                  <a:lnTo>
                    <a:pt x="6495287" y="7280528"/>
                  </a:lnTo>
                  <a:close/>
                </a:path>
              </a:pathLst>
            </a:custGeom>
            <a:solidFill>
              <a:srgbClr val="00B0F0">
                <a:alpha val="3138"/>
              </a:srgbClr>
            </a:solidFill>
            <a:ln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505573" y="2600324"/>
              <a:ext cx="5286375" cy="6829425"/>
            </a:xfrm>
            <a:custGeom>
              <a:avLst/>
              <a:gdLst/>
              <a:ahLst/>
              <a:cxnLst/>
              <a:rect l="l" t="t" r="r" b="b"/>
              <a:pathLst>
                <a:path w="5286375" h="6829425">
                  <a:moveTo>
                    <a:pt x="5179579" y="6829423"/>
                  </a:moveTo>
                  <a:lnTo>
                    <a:pt x="106795" y="6829423"/>
                  </a:lnTo>
                  <a:lnTo>
                    <a:pt x="99362" y="6828691"/>
                  </a:lnTo>
                  <a:lnTo>
                    <a:pt x="57038" y="6814328"/>
                  </a:lnTo>
                  <a:lnTo>
                    <a:pt x="23432" y="6784864"/>
                  </a:lnTo>
                  <a:lnTo>
                    <a:pt x="3660" y="6744782"/>
                  </a:lnTo>
                  <a:lnTo>
                    <a:pt x="0" y="6722629"/>
                  </a:lnTo>
                  <a:lnTo>
                    <a:pt x="0" y="6715124"/>
                  </a:lnTo>
                  <a:lnTo>
                    <a:pt x="0" y="106794"/>
                  </a:lnTo>
                  <a:lnTo>
                    <a:pt x="11573" y="63625"/>
                  </a:lnTo>
                  <a:lnTo>
                    <a:pt x="38784" y="28170"/>
                  </a:lnTo>
                  <a:lnTo>
                    <a:pt x="77492" y="5828"/>
                  </a:lnTo>
                  <a:lnTo>
                    <a:pt x="106795" y="0"/>
                  </a:lnTo>
                  <a:lnTo>
                    <a:pt x="5179579" y="0"/>
                  </a:lnTo>
                  <a:lnTo>
                    <a:pt x="5222747" y="11572"/>
                  </a:lnTo>
                  <a:lnTo>
                    <a:pt x="5258203" y="38784"/>
                  </a:lnTo>
                  <a:lnTo>
                    <a:pt x="5280544" y="77492"/>
                  </a:lnTo>
                  <a:lnTo>
                    <a:pt x="5286374" y="106794"/>
                  </a:lnTo>
                  <a:lnTo>
                    <a:pt x="5286374" y="6722629"/>
                  </a:lnTo>
                  <a:lnTo>
                    <a:pt x="5274801" y="6765796"/>
                  </a:lnTo>
                  <a:lnTo>
                    <a:pt x="5247589" y="6801252"/>
                  </a:lnTo>
                  <a:lnTo>
                    <a:pt x="5208881" y="6823594"/>
                  </a:lnTo>
                  <a:lnTo>
                    <a:pt x="5187012" y="6828691"/>
                  </a:lnTo>
                  <a:lnTo>
                    <a:pt x="5179579" y="6829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89949" y="1790880"/>
            <a:ext cx="2843953" cy="62581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255">
              <a:spcBef>
                <a:spcPts val="80"/>
              </a:spcBef>
            </a:pPr>
            <a:r>
              <a:rPr sz="2000" b="1" spc="103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Делегирование</a:t>
            </a:r>
            <a:r>
              <a:rPr sz="2000" b="1" spc="3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11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микро</a:t>
            </a:r>
            <a:r>
              <a:rPr sz="2000" b="1" spc="110" dirty="0">
                <a:solidFill>
                  <a:srgbClr val="2A336E"/>
                </a:solidFill>
                <a:latin typeface="Trebuchet MS" panose="020B0603020202020204"/>
                <a:cs typeface="Trebuchet MS" panose="020B0603020202020204"/>
              </a:rPr>
              <a:t>-</a:t>
            </a:r>
            <a:r>
              <a:rPr sz="2000" b="1" spc="8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ролей</a:t>
            </a:r>
            <a:endParaRPr sz="20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39496" y="2959216"/>
            <a:ext cx="3253656" cy="2798031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 algn="just">
              <a:lnSpc>
                <a:spcPct val="126000"/>
              </a:lnSpc>
              <a:spcBef>
                <a:spcPts val="45"/>
              </a:spcBef>
            </a:pP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вовлечения</a:t>
            </a:r>
            <a:r>
              <a:rPr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пассивных</a:t>
            </a:r>
            <a:r>
              <a:rPr spc="-8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ребят 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вводим</a:t>
            </a:r>
            <a:r>
              <a:rPr spc="-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 err="1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роли</a:t>
            </a:r>
            <a:r>
              <a:rPr spc="-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lang="ru-RU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фотографа</a:t>
            </a:r>
            <a:r>
              <a:rPr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lang="ru-RU" spc="-13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lang="ru-RU" spc="-7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оформителя</a:t>
            </a:r>
            <a:r>
              <a:rPr spc="-7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lang="ru-RU" spc="-7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lang="ru-RU" spc="40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звукорежиссера</a:t>
            </a:r>
            <a:r>
              <a:rPr spc="40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pc="173" dirty="0" smtClean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ответственного</a:t>
            </a:r>
            <a:r>
              <a:rPr spc="8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за 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реквизит.</a:t>
            </a:r>
            <a:r>
              <a:rPr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Это</a:t>
            </a:r>
            <a:r>
              <a:rPr spc="-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шанс</a:t>
            </a:r>
            <a:r>
              <a:rPr spc="-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проявить</a:t>
            </a:r>
            <a:r>
              <a:rPr spc="-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себя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без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страха</a:t>
            </a:r>
            <a:r>
              <a:rPr spc="-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публичных</a:t>
            </a:r>
            <a:r>
              <a:rPr spc="-9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выступлений.</a:t>
            </a:r>
            <a:endParaRPr dirty="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693152" y="1426464"/>
            <a:ext cx="4330277" cy="5358553"/>
            <a:chOff x="11539727" y="2139696"/>
            <a:chExt cx="6495415" cy="8037830"/>
          </a:xfrm>
        </p:grpSpPr>
        <p:sp>
          <p:nvSpPr>
            <p:cNvPr id="16" name="object 16"/>
            <p:cNvSpPr/>
            <p:nvPr/>
          </p:nvSpPr>
          <p:spPr>
            <a:xfrm>
              <a:off x="11539727" y="2139696"/>
              <a:ext cx="6495415" cy="8037830"/>
            </a:xfrm>
            <a:custGeom>
              <a:avLst/>
              <a:gdLst/>
              <a:ahLst/>
              <a:cxnLst/>
              <a:rect l="l" t="t" r="r" b="b"/>
              <a:pathLst>
                <a:path w="6495415" h="8037830">
                  <a:moveTo>
                    <a:pt x="6495287" y="8037575"/>
                  </a:moveTo>
                  <a:lnTo>
                    <a:pt x="0" y="8037575"/>
                  </a:lnTo>
                  <a:lnTo>
                    <a:pt x="0" y="0"/>
                  </a:lnTo>
                  <a:lnTo>
                    <a:pt x="6495287" y="0"/>
                  </a:lnTo>
                  <a:lnTo>
                    <a:pt x="6495287" y="470153"/>
                  </a:lnTo>
                  <a:lnTo>
                    <a:pt x="718946" y="470153"/>
                  </a:lnTo>
                  <a:lnTo>
                    <a:pt x="708625" y="470652"/>
                  </a:lnTo>
                  <a:lnTo>
                    <a:pt x="669504" y="482539"/>
                  </a:lnTo>
                  <a:lnTo>
                    <a:pt x="637912" y="508492"/>
                  </a:lnTo>
                  <a:lnTo>
                    <a:pt x="618656" y="544559"/>
                  </a:lnTo>
                  <a:lnTo>
                    <a:pt x="614171" y="574928"/>
                  </a:lnTo>
                  <a:lnTo>
                    <a:pt x="614171" y="7175753"/>
                  </a:lnTo>
                  <a:lnTo>
                    <a:pt x="622145" y="7215848"/>
                  </a:lnTo>
                  <a:lnTo>
                    <a:pt x="644858" y="7249840"/>
                  </a:lnTo>
                  <a:lnTo>
                    <a:pt x="678849" y="7272552"/>
                  </a:lnTo>
                  <a:lnTo>
                    <a:pt x="718946" y="7280528"/>
                  </a:lnTo>
                  <a:lnTo>
                    <a:pt x="6495287" y="7280528"/>
                  </a:lnTo>
                  <a:lnTo>
                    <a:pt x="6495287" y="8037575"/>
                  </a:lnTo>
                  <a:close/>
                </a:path>
                <a:path w="6495415" h="8037830">
                  <a:moveTo>
                    <a:pt x="6495287" y="7280528"/>
                  </a:moveTo>
                  <a:lnTo>
                    <a:pt x="5776721" y="7280528"/>
                  </a:lnTo>
                  <a:lnTo>
                    <a:pt x="5787042" y="7280029"/>
                  </a:lnTo>
                  <a:lnTo>
                    <a:pt x="5797164" y="7278534"/>
                  </a:lnTo>
                  <a:lnTo>
                    <a:pt x="5834939" y="7262886"/>
                  </a:lnTo>
                  <a:lnTo>
                    <a:pt x="5863853" y="7233974"/>
                  </a:lnTo>
                  <a:lnTo>
                    <a:pt x="5879501" y="7196197"/>
                  </a:lnTo>
                  <a:lnTo>
                    <a:pt x="5881496" y="7175753"/>
                  </a:lnTo>
                  <a:lnTo>
                    <a:pt x="5881496" y="574928"/>
                  </a:lnTo>
                  <a:lnTo>
                    <a:pt x="5873519" y="534833"/>
                  </a:lnTo>
                  <a:lnTo>
                    <a:pt x="5850807" y="500841"/>
                  </a:lnTo>
                  <a:lnTo>
                    <a:pt x="5816814" y="478129"/>
                  </a:lnTo>
                  <a:lnTo>
                    <a:pt x="5776721" y="470153"/>
                  </a:lnTo>
                  <a:lnTo>
                    <a:pt x="6495287" y="470153"/>
                  </a:lnTo>
                  <a:lnTo>
                    <a:pt x="6495287" y="7280528"/>
                  </a:lnTo>
                  <a:close/>
                </a:path>
              </a:pathLst>
            </a:custGeom>
            <a:solidFill>
              <a:srgbClr val="00B0F0">
                <a:alpha val="3138"/>
              </a:srgbClr>
            </a:solidFill>
            <a:ln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 sz="1200"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44372" y="2600324"/>
              <a:ext cx="5286375" cy="6829425"/>
            </a:xfrm>
            <a:custGeom>
              <a:avLst/>
              <a:gdLst/>
              <a:ahLst/>
              <a:cxnLst/>
              <a:rect l="l" t="t" r="r" b="b"/>
              <a:pathLst>
                <a:path w="5286375" h="6829425">
                  <a:moveTo>
                    <a:pt x="5179581" y="6829423"/>
                  </a:moveTo>
                  <a:lnTo>
                    <a:pt x="106795" y="6829423"/>
                  </a:lnTo>
                  <a:lnTo>
                    <a:pt x="99362" y="6828691"/>
                  </a:lnTo>
                  <a:lnTo>
                    <a:pt x="57037" y="6814328"/>
                  </a:lnTo>
                  <a:lnTo>
                    <a:pt x="23432" y="6784864"/>
                  </a:lnTo>
                  <a:lnTo>
                    <a:pt x="3660" y="6744782"/>
                  </a:lnTo>
                  <a:lnTo>
                    <a:pt x="0" y="6722629"/>
                  </a:lnTo>
                  <a:lnTo>
                    <a:pt x="1" y="6715124"/>
                  </a:lnTo>
                  <a:lnTo>
                    <a:pt x="0" y="106794"/>
                  </a:lnTo>
                  <a:lnTo>
                    <a:pt x="11571" y="63625"/>
                  </a:lnTo>
                  <a:lnTo>
                    <a:pt x="38783" y="28170"/>
                  </a:lnTo>
                  <a:lnTo>
                    <a:pt x="77491" y="5828"/>
                  </a:lnTo>
                  <a:lnTo>
                    <a:pt x="106795" y="0"/>
                  </a:lnTo>
                  <a:lnTo>
                    <a:pt x="5179581" y="0"/>
                  </a:lnTo>
                  <a:lnTo>
                    <a:pt x="5222747" y="11572"/>
                  </a:lnTo>
                  <a:lnTo>
                    <a:pt x="5258202" y="38784"/>
                  </a:lnTo>
                  <a:lnTo>
                    <a:pt x="5280545" y="77492"/>
                  </a:lnTo>
                  <a:lnTo>
                    <a:pt x="5286374" y="106794"/>
                  </a:lnTo>
                  <a:lnTo>
                    <a:pt x="5286374" y="6722629"/>
                  </a:lnTo>
                  <a:lnTo>
                    <a:pt x="5274800" y="6765796"/>
                  </a:lnTo>
                  <a:lnTo>
                    <a:pt x="5247589" y="6801252"/>
                  </a:lnTo>
                  <a:lnTo>
                    <a:pt x="5208880" y="6823594"/>
                  </a:lnTo>
                  <a:lnTo>
                    <a:pt x="5187012" y="6828691"/>
                  </a:lnTo>
                  <a:lnTo>
                    <a:pt x="5179581" y="6829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55245" y="1790880"/>
            <a:ext cx="2859193" cy="56425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255">
              <a:spcBef>
                <a:spcPts val="80"/>
              </a:spcBef>
            </a:pPr>
            <a:r>
              <a:rPr b="1" spc="5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Сетевые</a:t>
            </a:r>
            <a:r>
              <a:rPr b="1" spc="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10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b="1" spc="5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10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семейные</a:t>
            </a:r>
            <a:r>
              <a:rPr b="1" spc="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4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форумы</a:t>
            </a:r>
            <a:endParaRPr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64229" y="3013307"/>
            <a:ext cx="3356270" cy="2430644"/>
          </a:xfrm>
          <a:prstGeom prst="rect">
            <a:avLst/>
          </a:prstGeom>
        </p:spPr>
        <p:txBody>
          <a:bodyPr vert="horz" wrap="square" lIns="0" tIns="5503" rIns="0" bIns="0" rtlCol="0">
            <a:spAutoFit/>
          </a:bodyPr>
          <a:lstStyle/>
          <a:p>
            <a:pPr marL="8255" marR="3175" algn="just">
              <a:lnSpc>
                <a:spcPct val="126000"/>
              </a:lnSpc>
              <a:spcBef>
                <a:spcPts val="45"/>
              </a:spcBef>
            </a:pPr>
            <a:r>
              <a:rPr spc="70" dirty="0" err="1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Развиваем</a:t>
            </a:r>
            <a:r>
              <a:rPr spc="-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0" dirty="0" err="1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сетевое</a:t>
            </a:r>
            <a:r>
              <a:rPr spc="-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взаимодействие </a:t>
            </a:r>
            <a:r>
              <a:rPr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малокомплектных</a:t>
            </a:r>
            <a:r>
              <a:rPr spc="-8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школ</a:t>
            </a:r>
            <a:r>
              <a:rPr spc="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pc="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совместных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пробах.</a:t>
            </a:r>
            <a:r>
              <a:rPr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6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Внедряем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проекты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«Лига </a:t>
            </a:r>
            <a:r>
              <a:rPr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наставников»</a:t>
            </a:r>
            <a:r>
              <a:rPr spc="-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pc="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0" dirty="0" err="1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Семейный</a:t>
            </a:r>
            <a:r>
              <a:rPr spc="1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 err="1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форум</a:t>
            </a:r>
            <a:r>
              <a:rPr lang="en-US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«Вместе</a:t>
            </a:r>
            <a:r>
              <a:rPr spc="-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</a:t>
            </a:r>
            <a:r>
              <a:rPr spc="-4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важном».</a:t>
            </a:r>
            <a:endParaRPr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22" name="Месяц 21">
            <a:extLst>
              <a:ext uri="{FF2B5EF4-FFF2-40B4-BE49-F238E27FC236}">
                <a16:creationId xmlns:a16="http://schemas.microsoft.com/office/drawing/2014/main" xmlns="" id="{F2B98766-8050-5CC8-D27B-935E7B6726F2}"/>
              </a:ext>
            </a:extLst>
          </p:cNvPr>
          <p:cNvSpPr/>
          <p:nvPr/>
        </p:nvSpPr>
        <p:spPr>
          <a:xfrm rot="7992104">
            <a:off x="67878" y="5372098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Месяц 23">
            <a:extLst>
              <a:ext uri="{FF2B5EF4-FFF2-40B4-BE49-F238E27FC236}">
                <a16:creationId xmlns:a16="http://schemas.microsoft.com/office/drawing/2014/main" xmlns="" id="{DCA15EF1-0D48-1998-C9BB-A7C882EFB703}"/>
              </a:ext>
            </a:extLst>
          </p:cNvPr>
          <p:cNvSpPr/>
          <p:nvPr/>
        </p:nvSpPr>
        <p:spPr>
          <a:xfrm rot="19063171">
            <a:off x="11483738" y="-427060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/>
          <a:stretch>
            <a:fillRect/>
          </a:stretch>
        </p:blipFill>
        <p:spPr>
          <a:xfrm>
            <a:off x="0" y="-129396"/>
            <a:ext cx="12192000" cy="83961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68657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>
              <a:solidFill>
                <a:srgbClr val="00B0F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1500" y="571499"/>
            <a:ext cx="2012950" cy="254000"/>
          </a:xfrm>
          <a:custGeom>
            <a:avLst/>
            <a:gdLst/>
            <a:ahLst/>
            <a:cxnLst/>
            <a:rect l="l" t="t" r="r" b="b"/>
            <a:pathLst>
              <a:path w="3019425" h="381000">
                <a:moveTo>
                  <a:pt x="2966027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2966027" y="0"/>
                </a:lnTo>
                <a:lnTo>
                  <a:pt x="3005339" y="19392"/>
                </a:lnTo>
                <a:lnTo>
                  <a:pt x="3019424" y="53397"/>
                </a:lnTo>
                <a:lnTo>
                  <a:pt x="3019424" y="327602"/>
                </a:lnTo>
                <a:lnTo>
                  <a:pt x="3000032" y="366914"/>
                </a:lnTo>
                <a:lnTo>
                  <a:pt x="2969743" y="380633"/>
                </a:lnTo>
                <a:lnTo>
                  <a:pt x="2966027" y="380999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6384" y="618202"/>
            <a:ext cx="1744133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6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БУДУЩЕЕ</a:t>
            </a:r>
            <a:r>
              <a:rPr sz="865" b="1" spc="23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4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ТЕРРИ</a:t>
            </a:r>
            <a:r>
              <a:rPr sz="865" b="1" spc="-11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4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ТОРИ</a:t>
            </a:r>
            <a:r>
              <a:rPr sz="865" b="1" spc="-11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53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И</a:t>
            </a:r>
            <a:endParaRPr sz="865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63034" y="1018690"/>
            <a:ext cx="8238066" cy="55784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  <p:txBody>
          <a:bodyPr vert="horz" wrap="square" lIns="0" tIns="31750" rIns="0" bIns="0" rtlCol="0" anchor="ctr">
            <a:spAutoFit/>
          </a:bodyPr>
          <a:lstStyle/>
          <a:p>
            <a:pPr marL="8255" marR="3175">
              <a:lnSpc>
                <a:spcPts val="4055"/>
              </a:lnSpc>
              <a:spcBef>
                <a:spcPts val="250"/>
              </a:spcBef>
            </a:pPr>
            <a:r>
              <a:rPr sz="3465" spc="-117" dirty="0"/>
              <a:t>Самоопределение</a:t>
            </a:r>
            <a:r>
              <a:rPr sz="3465" spc="-227" dirty="0"/>
              <a:t> </a:t>
            </a:r>
            <a:r>
              <a:rPr sz="3465" spc="120" dirty="0"/>
              <a:t>как</a:t>
            </a:r>
            <a:r>
              <a:rPr sz="3465" spc="-357" dirty="0"/>
              <a:t> </a:t>
            </a:r>
            <a:r>
              <a:rPr sz="3465" dirty="0"/>
              <a:t>мост</a:t>
            </a:r>
            <a:r>
              <a:rPr sz="3465" spc="-293" dirty="0"/>
              <a:t> </a:t>
            </a:r>
            <a:r>
              <a:rPr sz="3465" spc="60" dirty="0"/>
              <a:t>в </a:t>
            </a:r>
            <a:r>
              <a:rPr sz="3465" spc="-213" dirty="0"/>
              <a:t>б</a:t>
            </a:r>
            <a:r>
              <a:rPr sz="3465" spc="-490" dirty="0"/>
              <a:t>у</a:t>
            </a:r>
            <a:r>
              <a:rPr sz="3465" spc="-177" dirty="0"/>
              <a:t>д</a:t>
            </a:r>
            <a:r>
              <a:rPr sz="3465" spc="-200" dirty="0"/>
              <a:t>у</a:t>
            </a:r>
            <a:r>
              <a:rPr sz="3465" spc="-260" dirty="0"/>
              <a:t>щ</a:t>
            </a:r>
            <a:r>
              <a:rPr sz="3465" spc="-83" dirty="0"/>
              <a:t>е</a:t>
            </a:r>
            <a:r>
              <a:rPr sz="3465" spc="-43" dirty="0"/>
              <a:t>е</a:t>
            </a:r>
            <a:endParaRPr sz="3465" dirty="0"/>
          </a:p>
        </p:txBody>
      </p:sp>
      <p:sp>
        <p:nvSpPr>
          <p:cNvPr id="7" name="object 7"/>
          <p:cNvSpPr txBox="1"/>
          <p:nvPr/>
        </p:nvSpPr>
        <p:spPr>
          <a:xfrm>
            <a:off x="563034" y="2145242"/>
            <a:ext cx="7018866" cy="2449260"/>
          </a:xfrm>
          <a:prstGeom prst="rect">
            <a:avLst/>
          </a:prstGeom>
          <a:solidFill>
            <a:srgbClr val="00B0F0"/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0160" rIns="0" bIns="0" rtlCol="0">
            <a:spAutoFit/>
          </a:bodyPr>
          <a:lstStyle/>
          <a:p>
            <a:pPr marL="8255" marR="3175" algn="just">
              <a:lnSpc>
                <a:spcPct val="135000"/>
              </a:lnSpc>
              <a:spcBef>
                <a:spcPts val="80"/>
              </a:spcBef>
            </a:pPr>
            <a:r>
              <a:rPr sz="2400" i="1" spc="-3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«Самоопределение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42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—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2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это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мост,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2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соединяющий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талант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ребенка </a:t>
            </a:r>
            <a:r>
              <a:rPr sz="2400" i="1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</a:t>
            </a:r>
            <a:r>
              <a:rPr sz="2400" i="1" spc="-6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4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востребованностью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8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в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10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его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4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родном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10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селе.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3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Наша</a:t>
            </a:r>
            <a:r>
              <a:rPr sz="2400" i="1" spc="-5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стратегическая задача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42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—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4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создать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8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среду,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12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где</a:t>
            </a:r>
            <a:r>
              <a:rPr sz="2400" i="1" spc="-7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пассивный</a:t>
            </a:r>
            <a:r>
              <a:rPr sz="2400" i="1" spc="-7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наблюдатель </a:t>
            </a:r>
            <a:r>
              <a:rPr sz="2400" i="1" spc="-1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становится</a:t>
            </a:r>
            <a:r>
              <a:rPr sz="2400" i="1" spc="-9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активным</a:t>
            </a:r>
            <a:r>
              <a:rPr sz="2400" i="1" spc="-9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i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деятелем»</a:t>
            </a:r>
            <a:endParaRPr sz="2400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1500" y="5930900"/>
            <a:ext cx="6076950" cy="6350"/>
          </a:xfrm>
          <a:custGeom>
            <a:avLst/>
            <a:gdLst/>
            <a:ahLst/>
            <a:cxnLst/>
            <a:rect l="l" t="t" r="r" b="b"/>
            <a:pathLst>
              <a:path w="9115425" h="9525">
                <a:moveTo>
                  <a:pt x="9115424" y="9524"/>
                </a:moveTo>
                <a:lnTo>
                  <a:pt x="0" y="9524"/>
                </a:lnTo>
                <a:lnTo>
                  <a:pt x="0" y="0"/>
                </a:lnTo>
                <a:lnTo>
                  <a:pt x="9115424" y="0"/>
                </a:lnTo>
                <a:lnTo>
                  <a:pt x="9115424" y="9524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 txBox="1"/>
          <p:nvPr/>
        </p:nvSpPr>
        <p:spPr>
          <a:xfrm>
            <a:off x="563034" y="6122390"/>
            <a:ext cx="552450" cy="158227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255">
              <a:spcBef>
                <a:spcPts val="75"/>
              </a:spcBef>
            </a:pPr>
            <a:r>
              <a:rPr sz="965" spc="1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КАДРЫ</a:t>
            </a:r>
            <a:endParaRPr sz="965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4198" y="6122390"/>
            <a:ext cx="1111250" cy="158227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246380" indent="-238125">
              <a:spcBef>
                <a:spcPts val="75"/>
              </a:spcBef>
              <a:buChar char="•"/>
              <a:tabLst>
                <a:tab pos="246380" algn="l"/>
              </a:tabLst>
            </a:pPr>
            <a:r>
              <a:rPr sz="965" spc="1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МЕТОДИ</a:t>
            </a:r>
            <a:r>
              <a:rPr sz="965" spc="-16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965" spc="10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КИ</a:t>
            </a:r>
            <a:endParaRPr sz="965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6146" y="6122390"/>
            <a:ext cx="1916430" cy="158227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246380" indent="-238125">
              <a:spcBef>
                <a:spcPts val="75"/>
              </a:spcBef>
              <a:buChar char="•"/>
              <a:tabLst>
                <a:tab pos="246380" algn="l"/>
              </a:tabLst>
            </a:pPr>
            <a:r>
              <a:rPr sz="965" spc="20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ВРЕМЯ</a:t>
            </a:r>
            <a:r>
              <a:rPr sz="965" spc="18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965" spc="1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ДЛЯ</a:t>
            </a:r>
            <a:r>
              <a:rPr sz="965" spc="19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965" spc="7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</a:t>
            </a:r>
            <a:r>
              <a:rPr sz="965" spc="-169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965" spc="1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РАКТИ</a:t>
            </a:r>
            <a:r>
              <a:rPr sz="965" spc="-169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965" spc="14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</a:t>
            </a:r>
            <a:endParaRPr sz="965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13" name="Рисунок 12" descr="Picture background">
            <a:extLst>
              <a:ext uri="{FF2B5EF4-FFF2-40B4-BE49-F238E27FC236}">
                <a16:creationId xmlns:a16="http://schemas.microsoft.com/office/drawing/2014/main" xmlns="" id="{5D621F8B-7388-1C4C-7812-7EB75FAB9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614" y="3011323"/>
            <a:ext cx="4081254" cy="3190180"/>
          </a:xfrm>
          <a:prstGeom prst="rect">
            <a:avLst/>
          </a:prstGeom>
        </p:spPr>
      </p:pic>
      <p:sp>
        <p:nvSpPr>
          <p:cNvPr id="15" name="Месяц 14">
            <a:extLst>
              <a:ext uri="{FF2B5EF4-FFF2-40B4-BE49-F238E27FC236}">
                <a16:creationId xmlns:a16="http://schemas.microsoft.com/office/drawing/2014/main" xmlns="" id="{DB7BFF65-7439-CB73-A8F8-92AC36B967E2}"/>
              </a:ext>
            </a:extLst>
          </p:cNvPr>
          <p:cNvSpPr/>
          <p:nvPr/>
        </p:nvSpPr>
        <p:spPr>
          <a:xfrm rot="19063171">
            <a:off x="11483738" y="-427060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есяц 16">
            <a:extLst>
              <a:ext uri="{FF2B5EF4-FFF2-40B4-BE49-F238E27FC236}">
                <a16:creationId xmlns:a16="http://schemas.microsoft.com/office/drawing/2014/main" xmlns="" id="{819636D4-0DC2-6CC8-74C3-BB3A950D157E}"/>
              </a:ext>
            </a:extLst>
          </p:cNvPr>
          <p:cNvSpPr/>
          <p:nvPr/>
        </p:nvSpPr>
        <p:spPr>
          <a:xfrm rot="7797612">
            <a:off x="-101284" y="5479526"/>
            <a:ext cx="1079210" cy="1828800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033" y="203502"/>
            <a:ext cx="1682750" cy="254000"/>
          </a:xfrm>
          <a:custGeom>
            <a:avLst/>
            <a:gdLst/>
            <a:ahLst/>
            <a:cxnLst/>
            <a:rect l="l" t="t" r="r" b="b"/>
            <a:pathLst>
              <a:path w="2524125" h="381000">
                <a:moveTo>
                  <a:pt x="2470727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2470727" y="0"/>
                </a:lnTo>
                <a:lnTo>
                  <a:pt x="2510039" y="19392"/>
                </a:lnTo>
                <a:lnTo>
                  <a:pt x="2524124" y="53397"/>
                </a:lnTo>
                <a:lnTo>
                  <a:pt x="2524124" y="327602"/>
                </a:lnTo>
                <a:lnTo>
                  <a:pt x="2504732" y="366914"/>
                </a:lnTo>
                <a:lnTo>
                  <a:pt x="2474443" y="380633"/>
                </a:lnTo>
                <a:lnTo>
                  <a:pt x="2470727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/>
          <p:nvPr/>
        </p:nvSpPr>
        <p:spPr>
          <a:xfrm>
            <a:off x="694901" y="259724"/>
            <a:ext cx="1419013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4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ВЫЗОВЫ</a:t>
            </a:r>
            <a:r>
              <a:rPr sz="865" b="1" spc="24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ВРЕМЕН</a:t>
            </a:r>
            <a:r>
              <a:rPr sz="865" b="1" spc="-10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5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3717" y="1466495"/>
          <a:ext cx="7147983" cy="345392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4250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212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7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161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91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76200">
                      <a:solidFill>
                        <a:srgbClr val="2A336E"/>
                      </a:solidFill>
                      <a:prstDash val="soli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461645" marR="1024890">
                        <a:lnSpc>
                          <a:spcPct val="125000"/>
                        </a:lnSpc>
                      </a:pPr>
                      <a:r>
                        <a:rPr sz="1800" i="1" spc="-2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«Ключевым</a:t>
                      </a:r>
                      <a:r>
                        <a:rPr sz="1800" i="1" spc="-9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spc="-7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смыслом</a:t>
                      </a:r>
                      <a:r>
                        <a:rPr sz="1800" i="1" spc="-9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spc="-1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воспитания</a:t>
                      </a:r>
                      <a:r>
                        <a:rPr sz="1800" i="1" spc="-9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spc="-3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становится</a:t>
                      </a:r>
                      <a:r>
                        <a:rPr sz="1800" i="1" spc="-9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spc="-3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становление </a:t>
                      </a:r>
                      <a:r>
                        <a:rPr sz="1800" i="1" spc="-6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ценностного,</a:t>
                      </a:r>
                      <a:r>
                        <a:rPr sz="1800" i="1" spc="-1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жизненного</a:t>
                      </a:r>
                      <a:r>
                        <a:rPr sz="1800" i="1" spc="-1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и</a:t>
                      </a:r>
                      <a:r>
                        <a:rPr sz="1800" i="1" spc="-1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профессионального </a:t>
                      </a:r>
                      <a:r>
                        <a:rPr sz="1800" i="1" spc="-65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самоопределения</a:t>
                      </a:r>
                      <a:r>
                        <a:rPr sz="1800" i="1" spc="-6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i="1" spc="-1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обучающихся»</a:t>
                      </a:r>
                      <a:endParaRPr sz="1800" dirty="0">
                        <a:solidFill>
                          <a:schemeClr val="bg1"/>
                        </a:solidFill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8363" marB="0">
                    <a:lnL w="76200">
                      <a:solidFill>
                        <a:srgbClr val="2A336E"/>
                      </a:solidFill>
                      <a:prstDash val="soli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0871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endParaRPr sz="13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0388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Сегодня</a:t>
                      </a:r>
                      <a:r>
                        <a:rPr sz="1600" spc="55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spc="6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мы</a:t>
                      </a:r>
                      <a:r>
                        <a:rPr sz="1600" spc="35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переходим</a:t>
                      </a:r>
                      <a:r>
                        <a:rPr sz="1600" spc="25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от</a:t>
                      </a:r>
                      <a:r>
                        <a:rPr sz="1600" spc="-16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простой</a:t>
                      </a:r>
                      <a:r>
                        <a:rPr sz="1600" spc="55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spc="5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трансляции</a:t>
                      </a:r>
                      <a:r>
                        <a:rPr sz="1600" spc="55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spc="55" dirty="0" err="1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академических</a:t>
                      </a:r>
                      <a:r>
                        <a:rPr sz="1600" spc="-14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1600" spc="50" dirty="0" err="1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знаний</a:t>
                      </a:r>
                      <a:r>
                        <a:rPr lang="ru-RU" sz="1600" spc="5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9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к</a:t>
                      </a:r>
                      <a:r>
                        <a:rPr lang="ru-RU" sz="1600" spc="-6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43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формированию</a:t>
                      </a:r>
                      <a:r>
                        <a:rPr lang="ru-RU" sz="1600" spc="-4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осознанной</a:t>
                      </a:r>
                      <a:r>
                        <a:rPr lang="ru-RU" sz="1600" spc="8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личности,</a:t>
                      </a:r>
                      <a:r>
                        <a:rPr lang="ru-RU" sz="1600" spc="93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готовой</a:t>
                      </a:r>
                      <a:r>
                        <a:rPr lang="ru-RU" sz="1600" spc="76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4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быть</a:t>
                      </a:r>
                      <a:r>
                        <a:rPr lang="ru-RU" sz="1600" spc="-2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-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автором </a:t>
                      </a:r>
                      <a:r>
                        <a:rPr lang="ru-RU" sz="1600" spc="33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собственной</a:t>
                      </a:r>
                      <a:r>
                        <a:rPr lang="ru-RU" sz="1600" spc="4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5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жизни</a:t>
                      </a:r>
                      <a:r>
                        <a:rPr lang="ru-RU" sz="1600" spc="4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и</a:t>
                      </a:r>
                      <a:r>
                        <a:rPr lang="ru-RU" sz="1600" spc="5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нести</a:t>
                      </a:r>
                      <a:r>
                        <a:rPr lang="ru-RU" sz="1600" spc="4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ответственность</a:t>
                      </a:r>
                      <a:r>
                        <a:rPr lang="ru-RU" sz="1600" spc="-4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за</a:t>
                      </a:r>
                      <a:r>
                        <a:rPr lang="ru-RU" sz="1600" spc="33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40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свой</a:t>
                      </a:r>
                      <a:r>
                        <a:rPr lang="ru-RU" sz="1600" spc="4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lang="ru-RU" sz="1600" spc="-7" dirty="0">
                          <a:solidFill>
                            <a:schemeClr val="bg1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путь.</a:t>
                      </a:r>
                      <a:endParaRPr lang="ru-RU" sz="1600" dirty="0">
                        <a:solidFill>
                          <a:schemeClr val="bg1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  <a:p>
                      <a:pPr marL="603885">
                        <a:lnSpc>
                          <a:spcPct val="100000"/>
                        </a:lnSpc>
                      </a:pPr>
                      <a:endParaRPr sz="1300" dirty="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21589" marB="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563033" y="6107929"/>
            <a:ext cx="3912447" cy="175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255">
              <a:spcBef>
                <a:spcPts val="90"/>
              </a:spcBef>
            </a:pPr>
            <a:r>
              <a:rPr sz="1065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Стратегия</a:t>
            </a:r>
            <a:r>
              <a:rPr sz="1065" spc="7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развития</a:t>
            </a:r>
            <a:r>
              <a:rPr sz="1065" spc="7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5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образования</a:t>
            </a:r>
            <a:r>
              <a:rPr sz="1065" spc="73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4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Красноярского</a:t>
            </a:r>
            <a:r>
              <a:rPr sz="1065" spc="-7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30" dirty="0">
                <a:solidFill>
                  <a:srgbClr val="707578"/>
                </a:solidFill>
                <a:latin typeface="Lucida Sans Unicode" panose="020B0602030504020204"/>
                <a:cs typeface="Lucida Sans Unicode" panose="020B0602030504020204"/>
              </a:rPr>
              <a:t>края</a:t>
            </a:r>
            <a:endParaRPr sz="1065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0" name="AutoShape 2" descr="https://sun9-87.vkuserphoto.ru/s/v1/ig2/99RCIlI_UTbIfSav27qDhvpT7HoMROMSMHIFWkDZ-6FZBS23YbliQtCDECdj3d0zu6gxlrQCx7M2SSVy02dBiUHt.jpg?quality=95&amp;as=32x25,48x37,72x56,108x84,160x125,240x187,360x281,480x375,540x421,640x499,720x562,1080x843,1280x999,1440x1124,2560x1998&amp;from=bu&amp;u=KjjDakQXhhBWyKfiJZIdG_8MOaC9l_zLpA8H4-m_R1E&amp;cs=2560x0"/>
          <p:cNvSpPr>
            <a:spLocks noChangeAspect="1" noChangeArrowheads="1"/>
          </p:cNvSpPr>
          <p:nvPr/>
        </p:nvSpPr>
        <p:spPr bwMode="auto">
          <a:xfrm>
            <a:off x="103717" y="-96309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/>
          <a:lstStyle/>
          <a:p>
            <a:endParaRPr lang="ru-RU" sz="1200"/>
          </a:p>
        </p:txBody>
      </p:sp>
      <p:sp>
        <p:nvSpPr>
          <p:cNvPr id="11" name="AutoShape 4" descr="https://sun9-87.vkuserphoto.ru/s/v1/ig2/99RCIlI_UTbIfSav27qDhvpT7HoMROMSMHIFWkDZ-6FZBS23YbliQtCDECdj3d0zu6gxlrQCx7M2SSVy02dBiUHt.jpg?quality=95&amp;as=32x25,48x37,72x56,108x84,160x125,240x187,360x281,480x375,540x421,640x499,720x562,1080x843,1280x999,1440x1124,2560x1998&amp;from=bu&amp;u=KjjDakQXhhBWyKfiJZIdG_8MOaC9l_zLpA8H4-m_R1E&amp;cs=2560x0"/>
          <p:cNvSpPr>
            <a:spLocks noChangeAspect="1" noChangeArrowheads="1"/>
          </p:cNvSpPr>
          <p:nvPr/>
        </p:nvSpPr>
        <p:spPr bwMode="auto">
          <a:xfrm>
            <a:off x="205317" y="52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/>
          <a:lstStyle/>
          <a:p>
            <a:endParaRPr lang="ru-RU" sz="1200"/>
          </a:p>
        </p:txBody>
      </p:sp>
      <p:sp>
        <p:nvSpPr>
          <p:cNvPr id="12" name="AutoShape 6" descr="https://sun9-45.vkuserphoto.ru/s/v1/ig2/6zyoXy5xwvQWaFEaAsx3gz5nnYGIh3Wm6NXmOP25GcpihYgZdnFKHlRyd1lgl4mj7g3O-vSTp8FbzVSSVwo6b8L2.jpg?quality=95&amp;as=32x32,48x48,72x72,108x108,160x160,240x240,360x360,480x480,540x540,640x640,720x720,1080x1080,1280x1280&amp;from=bu&amp;u=nu6V6nMieTERsp2HIgaDZokDn73iRMwlqzm6wYviKc0&amp;cs=1280x0"/>
          <p:cNvSpPr>
            <a:spLocks noChangeAspect="1" noChangeArrowheads="1"/>
          </p:cNvSpPr>
          <p:nvPr/>
        </p:nvSpPr>
        <p:spPr bwMode="auto">
          <a:xfrm>
            <a:off x="306917" y="1068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/>
          <a:lstStyle/>
          <a:p>
            <a:endParaRPr lang="ru-RU" sz="120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15" y="618201"/>
            <a:ext cx="4359980" cy="43599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43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571500" y="571499"/>
            <a:ext cx="2495550" cy="254000"/>
          </a:xfrm>
          <a:custGeom>
            <a:avLst/>
            <a:gdLst/>
            <a:ahLst/>
            <a:cxnLst/>
            <a:rect l="l" t="t" r="r" b="b"/>
            <a:pathLst>
              <a:path w="3743325" h="381000">
                <a:moveTo>
                  <a:pt x="3689927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3689927" y="0"/>
                </a:lnTo>
                <a:lnTo>
                  <a:pt x="3729238" y="19392"/>
                </a:lnTo>
                <a:lnTo>
                  <a:pt x="3743324" y="53397"/>
                </a:lnTo>
                <a:lnTo>
                  <a:pt x="3743324" y="327602"/>
                </a:lnTo>
                <a:lnTo>
                  <a:pt x="3723931" y="366914"/>
                </a:lnTo>
                <a:lnTo>
                  <a:pt x="3693643" y="380633"/>
                </a:lnTo>
                <a:lnTo>
                  <a:pt x="3689927" y="380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/>
          <p:nvPr/>
        </p:nvSpPr>
        <p:spPr>
          <a:xfrm>
            <a:off x="696383" y="618202"/>
            <a:ext cx="2232660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47" dirty="0">
                <a:latin typeface="Arial" panose="020B0604020202020204"/>
                <a:cs typeface="Arial" panose="020B0604020202020204"/>
              </a:rPr>
              <a:t>УН</a:t>
            </a:r>
            <a:r>
              <a:rPr sz="865" b="1" spc="-113" dirty="0">
                <a:latin typeface="Arial" panose="020B0604020202020204"/>
                <a:cs typeface="Arial" panose="020B0604020202020204"/>
              </a:rPr>
              <a:t> </a:t>
            </a:r>
            <a:r>
              <a:rPr sz="865" b="1" spc="87" dirty="0">
                <a:latin typeface="Arial" panose="020B0604020202020204"/>
                <a:cs typeface="Arial" panose="020B0604020202020204"/>
              </a:rPr>
              <a:t>И</a:t>
            </a:r>
            <a:r>
              <a:rPr sz="865" b="1" spc="-113" dirty="0">
                <a:latin typeface="Arial" panose="020B0604020202020204"/>
                <a:cs typeface="Arial" panose="020B0604020202020204"/>
              </a:rPr>
              <a:t> </a:t>
            </a:r>
            <a:r>
              <a:rPr sz="865" b="1" spc="167" dirty="0" smtClean="0">
                <a:latin typeface="Arial" panose="020B0604020202020204"/>
                <a:cs typeface="Arial" panose="020B0604020202020204"/>
              </a:rPr>
              <a:t>КАЛЬН</a:t>
            </a:r>
            <a:r>
              <a:rPr sz="865" b="1" spc="127" dirty="0" smtClean="0">
                <a:latin typeface="Arial" panose="020B0604020202020204"/>
                <a:cs typeface="Arial" panose="020B0604020202020204"/>
              </a:rPr>
              <a:t>ОСТЬ</a:t>
            </a:r>
            <a:r>
              <a:rPr sz="865" b="1" spc="203" dirty="0" smtClean="0">
                <a:latin typeface="Arial" panose="020B0604020202020204"/>
                <a:cs typeface="Arial" panose="020B0604020202020204"/>
              </a:rPr>
              <a:t> </a:t>
            </a:r>
            <a:r>
              <a:rPr sz="865" b="1" spc="140" dirty="0">
                <a:latin typeface="Arial" panose="020B0604020202020204"/>
                <a:cs typeface="Arial" panose="020B0604020202020204"/>
              </a:rPr>
              <a:t>ТЕРРИ</a:t>
            </a:r>
            <a:r>
              <a:rPr sz="865" b="1" spc="-113" dirty="0">
                <a:latin typeface="Arial" panose="020B0604020202020204"/>
                <a:cs typeface="Arial" panose="020B0604020202020204"/>
              </a:rPr>
              <a:t> </a:t>
            </a:r>
            <a:r>
              <a:rPr sz="865" b="1" spc="143" dirty="0">
                <a:latin typeface="Arial" panose="020B0604020202020204"/>
                <a:cs typeface="Arial" panose="020B0604020202020204"/>
              </a:rPr>
              <a:t>ТОРИ</a:t>
            </a:r>
            <a:r>
              <a:rPr sz="865" b="1" spc="-110" dirty="0">
                <a:latin typeface="Arial" panose="020B0604020202020204"/>
                <a:cs typeface="Arial" panose="020B0604020202020204"/>
              </a:rPr>
              <a:t> </a:t>
            </a:r>
            <a:r>
              <a:rPr sz="865" b="1" spc="53" dirty="0">
                <a:latin typeface="Arial" panose="020B0604020202020204"/>
                <a:cs typeface="Arial" panose="020B0604020202020204"/>
              </a:rPr>
              <a:t>И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1278" y="3776949"/>
            <a:ext cx="1769110" cy="307713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8255">
              <a:spcBef>
                <a:spcPts val="920"/>
              </a:spcBef>
            </a:pPr>
            <a:endParaRPr sz="12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8080" y="1188805"/>
            <a:ext cx="6204615" cy="378309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255">
              <a:spcBef>
                <a:spcPts val="70"/>
              </a:spcBef>
            </a:pPr>
            <a:r>
              <a:rPr sz="2400" b="1" spc="-1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Единство</a:t>
            </a:r>
            <a:r>
              <a:rPr sz="2400" b="1" spc="-14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b="1" spc="43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в</a:t>
            </a:r>
            <a:r>
              <a:rPr sz="2400" b="1" spc="-15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b="1" spc="-2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многообразии</a:t>
            </a:r>
            <a:r>
              <a:rPr sz="2400" b="1" spc="-19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b="1" spc="-7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традиций</a:t>
            </a:r>
            <a:endParaRPr sz="2400" dirty="0">
              <a:solidFill>
                <a:schemeClr val="bg1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19699" y="4648200"/>
            <a:ext cx="6400800" cy="19050"/>
          </a:xfrm>
          <a:custGeom>
            <a:avLst/>
            <a:gdLst/>
            <a:ahLst/>
            <a:cxnLst/>
            <a:rect l="l" t="t" r="r" b="b"/>
            <a:pathLst>
              <a:path w="9601200" h="28575">
                <a:moveTo>
                  <a:pt x="9601199" y="28574"/>
                </a:moveTo>
                <a:lnTo>
                  <a:pt x="0" y="28574"/>
                </a:lnTo>
                <a:lnTo>
                  <a:pt x="0" y="0"/>
                </a:lnTo>
                <a:lnTo>
                  <a:pt x="9601199" y="0"/>
                </a:lnTo>
                <a:lnTo>
                  <a:pt x="9601199" y="28574"/>
                </a:lnTo>
                <a:close/>
              </a:path>
            </a:pathLst>
          </a:custGeom>
          <a:solidFill>
            <a:srgbClr val="F4F4D4">
              <a:alpha val="30198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2" name="object 12"/>
          <p:cNvSpPr txBox="1"/>
          <p:nvPr/>
        </p:nvSpPr>
        <p:spPr>
          <a:xfrm>
            <a:off x="453360" y="1723340"/>
            <a:ext cx="10792519" cy="194395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255" marR="3175" algn="just">
              <a:lnSpc>
                <a:spcPct val="131000"/>
              </a:lnSpc>
              <a:spcBef>
                <a:spcPts val="65"/>
              </a:spcBef>
            </a:pPr>
            <a:r>
              <a:rPr lang="ru-RU" sz="2400" spc="60" dirty="0" smtClean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Наш </a:t>
            </a:r>
            <a:r>
              <a:rPr lang="ru-RU" sz="2400" spc="33" dirty="0" smtClean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округ</a:t>
            </a:r>
            <a:r>
              <a:rPr sz="2400" spc="-70" dirty="0" smtClean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объединяет</a:t>
            </a:r>
            <a:r>
              <a:rPr sz="2400" spc="-6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представителей</a:t>
            </a:r>
            <a:r>
              <a:rPr sz="2400" spc="9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множества</a:t>
            </a:r>
            <a:r>
              <a:rPr sz="2400" spc="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культур. </a:t>
            </a:r>
            <a:r>
              <a:rPr sz="2400" spc="4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Воспитать</a:t>
            </a:r>
            <a:r>
              <a:rPr sz="2400" spc="-2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глубокое</a:t>
            </a:r>
            <a:r>
              <a:rPr sz="2400" spc="-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уважение</a:t>
            </a:r>
            <a:r>
              <a:rPr sz="2400" spc="-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9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к</a:t>
            </a:r>
            <a:r>
              <a:rPr sz="2400" spc="-7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3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наследию</a:t>
            </a:r>
            <a:r>
              <a:rPr sz="2400" spc="-4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разных</a:t>
            </a:r>
            <a:r>
              <a:rPr sz="2400" spc="-6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народов</a:t>
            </a:r>
            <a:r>
              <a:rPr sz="2400" spc="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r>
              <a:rPr sz="2400" spc="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научить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детей</a:t>
            </a:r>
            <a:r>
              <a:rPr sz="2400" spc="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делать</a:t>
            </a:r>
            <a:r>
              <a:rPr sz="2400" spc="-2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3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осознанный</a:t>
            </a:r>
            <a:r>
              <a:rPr sz="2400" spc="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выбор</a:t>
            </a:r>
            <a:r>
              <a:rPr sz="2400" spc="-1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</a:t>
            </a:r>
            <a:r>
              <a:rPr sz="2400" spc="6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4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основе</a:t>
            </a:r>
            <a:r>
              <a:rPr sz="2400" spc="-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традиционных</a:t>
            </a:r>
            <a:r>
              <a:rPr sz="2400" spc="-6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ценностей</a:t>
            </a:r>
            <a:r>
              <a:rPr sz="2400" spc="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173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—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наша</a:t>
            </a:r>
            <a:r>
              <a:rPr sz="2400" spc="22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главная</a:t>
            </a:r>
            <a:r>
              <a:rPr sz="2400" spc="24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стратегическая</a:t>
            </a:r>
            <a:r>
              <a:rPr sz="2400" spc="250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400" spc="-7" dirty="0">
                <a:solidFill>
                  <a:srgbClr val="FEFEFE"/>
                </a:solidFill>
                <a:latin typeface="Lucida Sans Unicode" panose="020B0602030504020204"/>
                <a:cs typeface="Lucida Sans Unicode" panose="020B0602030504020204"/>
              </a:rPr>
              <a:t>задача.</a:t>
            </a:r>
            <a:endParaRPr sz="24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9620" y="4805505"/>
            <a:ext cx="5665893" cy="214653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 marR="3175">
              <a:lnSpc>
                <a:spcPct val="128000"/>
              </a:lnSpc>
              <a:spcBef>
                <a:spcPts val="65"/>
              </a:spcBef>
            </a:pPr>
            <a:endParaRPr sz="1165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t="16113" r="5557" b="14420"/>
          <a:stretch>
            <a:fillRect/>
          </a:stretch>
        </p:blipFill>
        <p:spPr>
          <a:xfrm>
            <a:off x="1819275" y="3797627"/>
            <a:ext cx="8472648" cy="28521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7988" y="0"/>
                  </a:moveTo>
                  <a:lnTo>
                    <a:pt x="18278463" y="0"/>
                  </a:lnTo>
                  <a:lnTo>
                    <a:pt x="18278463" y="10160"/>
                  </a:lnTo>
                  <a:lnTo>
                    <a:pt x="18278463" y="10276840"/>
                  </a:lnTo>
                  <a:lnTo>
                    <a:pt x="9512" y="10276840"/>
                  </a:lnTo>
                  <a:lnTo>
                    <a:pt x="9512" y="10160"/>
                  </a:lnTo>
                  <a:lnTo>
                    <a:pt x="18278463" y="10160"/>
                  </a:lnTo>
                  <a:lnTo>
                    <a:pt x="1827846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10276840"/>
                  </a:lnTo>
                  <a:lnTo>
                    <a:pt x="0" y="10287000"/>
                  </a:lnTo>
                  <a:lnTo>
                    <a:pt x="18287988" y="10287000"/>
                  </a:lnTo>
                  <a:lnTo>
                    <a:pt x="18287988" y="10277475"/>
                  </a:lnTo>
                  <a:lnTo>
                    <a:pt x="18287988" y="10276840"/>
                  </a:lnTo>
                  <a:lnTo>
                    <a:pt x="18287988" y="10160"/>
                  </a:lnTo>
                  <a:lnTo>
                    <a:pt x="18287988" y="9537"/>
                  </a:lnTo>
                  <a:lnTo>
                    <a:pt x="18287988" y="0"/>
                  </a:lnTo>
                  <a:close/>
                </a:path>
              </a:pathLst>
            </a:custGeom>
            <a:solidFill>
              <a:srgbClr val="000000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" name="object 4"/>
            <p:cNvSpPr/>
            <p:nvPr/>
          </p:nvSpPr>
          <p:spPr>
            <a:xfrm>
              <a:off x="857249" y="857249"/>
              <a:ext cx="2533650" cy="381000"/>
            </a:xfrm>
            <a:custGeom>
              <a:avLst/>
              <a:gdLst/>
              <a:ahLst/>
              <a:cxnLst/>
              <a:rect l="l" t="t" r="r" b="b"/>
              <a:pathLst>
                <a:path w="2533650" h="381000">
                  <a:moveTo>
                    <a:pt x="2480252" y="380999"/>
                  </a:moveTo>
                  <a:lnTo>
                    <a:pt x="53397" y="380999"/>
                  </a:lnTo>
                  <a:lnTo>
                    <a:pt x="49680" y="380633"/>
                  </a:lnTo>
                  <a:lnTo>
                    <a:pt x="14085" y="361607"/>
                  </a:lnTo>
                  <a:lnTo>
                    <a:pt x="0" y="327602"/>
                  </a:lnTo>
                  <a:lnTo>
                    <a:pt x="0" y="323849"/>
                  </a:lnTo>
                  <a:lnTo>
                    <a:pt x="0" y="53397"/>
                  </a:lnTo>
                  <a:lnTo>
                    <a:pt x="19392" y="14085"/>
                  </a:lnTo>
                  <a:lnTo>
                    <a:pt x="53397" y="0"/>
                  </a:lnTo>
                  <a:lnTo>
                    <a:pt x="2480252" y="0"/>
                  </a:lnTo>
                  <a:lnTo>
                    <a:pt x="2519564" y="19392"/>
                  </a:lnTo>
                  <a:lnTo>
                    <a:pt x="2533649" y="53397"/>
                  </a:lnTo>
                  <a:lnTo>
                    <a:pt x="2533649" y="327602"/>
                  </a:lnTo>
                  <a:lnTo>
                    <a:pt x="2514257" y="366914"/>
                  </a:lnTo>
                  <a:lnTo>
                    <a:pt x="2483968" y="380633"/>
                  </a:lnTo>
                  <a:lnTo>
                    <a:pt x="2480252" y="380999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6384" y="596902"/>
            <a:ext cx="1425363" cy="16750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1035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ВЕ</a:t>
            </a:r>
            <a:r>
              <a:rPr sz="1035" b="1" spc="-1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4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КТОР</a:t>
            </a:r>
            <a:r>
              <a:rPr sz="1035" b="1" spc="2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ДЕ</a:t>
            </a:r>
            <a:r>
              <a:rPr sz="1035" b="1" spc="-1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Й</a:t>
            </a:r>
            <a:r>
              <a:rPr sz="1035" b="1" spc="-14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СТВИ</a:t>
            </a:r>
            <a:r>
              <a:rPr sz="1035" b="1" spc="-14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35" b="1" spc="-33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Й</a:t>
            </a:r>
            <a:endParaRPr sz="103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305598" y="595402"/>
            <a:ext cx="8023225" cy="685230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65"/>
              </a:spcBef>
            </a:pPr>
            <a:r>
              <a:rPr spc="63" dirty="0">
                <a:solidFill>
                  <a:srgbClr val="343C40"/>
                </a:solidFill>
              </a:rPr>
              <a:t>Три</a:t>
            </a:r>
            <a:r>
              <a:rPr spc="-313" dirty="0">
                <a:solidFill>
                  <a:srgbClr val="343C40"/>
                </a:solidFill>
              </a:rPr>
              <a:t> </a:t>
            </a:r>
            <a:r>
              <a:rPr spc="-13" dirty="0">
                <a:solidFill>
                  <a:srgbClr val="343C40"/>
                </a:solidFill>
              </a:rPr>
              <a:t>ключевые</a:t>
            </a:r>
            <a:r>
              <a:rPr spc="-223" dirty="0">
                <a:solidFill>
                  <a:srgbClr val="343C40"/>
                </a:solidFill>
              </a:rPr>
              <a:t> </a:t>
            </a:r>
            <a:r>
              <a:rPr spc="-50" dirty="0">
                <a:solidFill>
                  <a:srgbClr val="343C40"/>
                </a:solidFill>
              </a:rPr>
              <a:t>задачи</a:t>
            </a:r>
            <a:r>
              <a:rPr spc="-310" dirty="0">
                <a:solidFill>
                  <a:srgbClr val="343C40"/>
                </a:solidFill>
              </a:rPr>
              <a:t> </a:t>
            </a:r>
            <a:r>
              <a:rPr spc="53" dirty="0">
                <a:solidFill>
                  <a:srgbClr val="343C40"/>
                </a:solidFill>
              </a:rPr>
              <a:t>развития</a:t>
            </a:r>
          </a:p>
        </p:txBody>
      </p:sp>
      <p:sp>
        <p:nvSpPr>
          <p:cNvPr id="7" name="object 7"/>
          <p:cNvSpPr/>
          <p:nvPr/>
        </p:nvSpPr>
        <p:spPr>
          <a:xfrm>
            <a:off x="571499" y="1866899"/>
            <a:ext cx="3492500" cy="4419600"/>
          </a:xfrm>
          <a:custGeom>
            <a:avLst/>
            <a:gdLst/>
            <a:ahLst/>
            <a:cxnLst/>
            <a:rect l="l" t="t" r="r" b="b"/>
            <a:pathLst>
              <a:path w="5238750" h="6629400">
                <a:moveTo>
                  <a:pt x="5131954" y="6629398"/>
                </a:moveTo>
                <a:lnTo>
                  <a:pt x="106794" y="6629398"/>
                </a:lnTo>
                <a:lnTo>
                  <a:pt x="99361" y="6628666"/>
                </a:lnTo>
                <a:lnTo>
                  <a:pt x="57038" y="6614303"/>
                </a:lnTo>
                <a:lnTo>
                  <a:pt x="23432" y="6584840"/>
                </a:lnTo>
                <a:lnTo>
                  <a:pt x="3660" y="6544757"/>
                </a:lnTo>
                <a:lnTo>
                  <a:pt x="0" y="6522604"/>
                </a:lnTo>
                <a:lnTo>
                  <a:pt x="0" y="6515099"/>
                </a:lnTo>
                <a:lnTo>
                  <a:pt x="0" y="106794"/>
                </a:lnTo>
                <a:lnTo>
                  <a:pt x="11572" y="63625"/>
                </a:lnTo>
                <a:lnTo>
                  <a:pt x="38784" y="28170"/>
                </a:lnTo>
                <a:lnTo>
                  <a:pt x="77492" y="5828"/>
                </a:lnTo>
                <a:lnTo>
                  <a:pt x="106794" y="0"/>
                </a:lnTo>
                <a:lnTo>
                  <a:pt x="5131954" y="0"/>
                </a:lnTo>
                <a:lnTo>
                  <a:pt x="5175122" y="11572"/>
                </a:lnTo>
                <a:lnTo>
                  <a:pt x="5210578" y="38784"/>
                </a:lnTo>
                <a:lnTo>
                  <a:pt x="5232920" y="77492"/>
                </a:lnTo>
                <a:lnTo>
                  <a:pt x="5238749" y="106794"/>
                </a:lnTo>
                <a:lnTo>
                  <a:pt x="5238749" y="6522604"/>
                </a:lnTo>
                <a:lnTo>
                  <a:pt x="5227175" y="6565772"/>
                </a:lnTo>
                <a:lnTo>
                  <a:pt x="5199964" y="6601227"/>
                </a:lnTo>
                <a:lnTo>
                  <a:pt x="5161255" y="6623569"/>
                </a:lnTo>
                <a:lnTo>
                  <a:pt x="5139387" y="6628666"/>
                </a:lnTo>
                <a:lnTo>
                  <a:pt x="5131954" y="66293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 txBox="1"/>
          <p:nvPr/>
        </p:nvSpPr>
        <p:spPr>
          <a:xfrm>
            <a:off x="848783" y="4997441"/>
            <a:ext cx="2874857" cy="886226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>
              <a:lnSpc>
                <a:spcPct val="134000"/>
              </a:lnSpc>
              <a:spcBef>
                <a:spcPts val="45"/>
              </a:spcBef>
            </a:pPr>
            <a:r>
              <a:rPr sz="1065" spc="76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Преодолеть</a:t>
            </a:r>
            <a:r>
              <a:rPr sz="1065" spc="-3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8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разрозненность</a:t>
            </a:r>
            <a:r>
              <a:rPr sz="1065" spc="-3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76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наших </a:t>
            </a:r>
            <a:r>
              <a:rPr sz="1065" spc="8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сильных</a:t>
            </a:r>
            <a:r>
              <a:rPr sz="1065" spc="-70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7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локальных</a:t>
            </a:r>
            <a:r>
              <a:rPr sz="1065" spc="-67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8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практик</a:t>
            </a:r>
            <a:r>
              <a:rPr sz="1065" spc="-67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20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и </a:t>
            </a:r>
            <a:r>
              <a:rPr sz="1065" spc="80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выстроить</a:t>
            </a:r>
            <a:r>
              <a:rPr sz="1065" spc="-27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67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целостную </a:t>
            </a:r>
            <a:r>
              <a:rPr sz="1065" spc="9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муниципальную</a:t>
            </a:r>
            <a:r>
              <a:rPr sz="1065" spc="-47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8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систему</a:t>
            </a:r>
            <a:r>
              <a:rPr sz="1065" spc="-80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065" spc="63" dirty="0">
                <a:solidFill>
                  <a:srgbClr val="490937"/>
                </a:solidFill>
                <a:latin typeface="Lucida Sans Unicode" panose="020B0602030504020204"/>
                <a:cs typeface="Lucida Sans Unicode" panose="020B0602030504020204"/>
              </a:rPr>
              <a:t>воспитания.</a:t>
            </a:r>
            <a:endParaRPr sz="1065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3601" y="1848674"/>
            <a:ext cx="2560319" cy="100809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>
              <a:spcBef>
                <a:spcPts val="60"/>
              </a:spcBef>
            </a:pPr>
            <a:r>
              <a:rPr sz="3735" b="1" spc="-227" dirty="0">
                <a:solidFill>
                  <a:srgbClr val="D9CCD6"/>
                </a:solidFill>
                <a:latin typeface="Arial" panose="020B0604020202020204"/>
                <a:cs typeface="Arial" panose="020B0604020202020204"/>
              </a:rPr>
              <a:t>01</a:t>
            </a:r>
            <a:endParaRPr sz="3735" dirty="0">
              <a:latin typeface="Arial" panose="020B0604020202020204"/>
              <a:cs typeface="Arial" panose="020B0604020202020204"/>
            </a:endParaRPr>
          </a:p>
          <a:p>
            <a:pPr marL="8255">
              <a:spcBef>
                <a:spcPts val="1355"/>
              </a:spcBef>
            </a:pPr>
            <a:r>
              <a:rPr sz="1600" b="1" spc="150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Единое</a:t>
            </a:r>
            <a:r>
              <a:rPr sz="1600" b="1" spc="27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123" dirty="0">
                <a:solidFill>
                  <a:srgbClr val="490937"/>
                </a:solidFill>
                <a:latin typeface="Arial" panose="020B0604020202020204"/>
                <a:cs typeface="Arial" panose="020B0604020202020204"/>
              </a:rPr>
              <a:t>пространство</a:t>
            </a:r>
            <a:endParaRPr sz="16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54378" y="1866899"/>
            <a:ext cx="3492500" cy="4419600"/>
          </a:xfrm>
          <a:custGeom>
            <a:avLst/>
            <a:gdLst/>
            <a:ahLst/>
            <a:cxnLst/>
            <a:rect l="l" t="t" r="r" b="b"/>
            <a:pathLst>
              <a:path w="5238750" h="6629400">
                <a:moveTo>
                  <a:pt x="5131953" y="6629398"/>
                </a:moveTo>
                <a:lnTo>
                  <a:pt x="106794" y="6629398"/>
                </a:lnTo>
                <a:lnTo>
                  <a:pt x="99360" y="6628666"/>
                </a:lnTo>
                <a:lnTo>
                  <a:pt x="57038" y="6614303"/>
                </a:lnTo>
                <a:lnTo>
                  <a:pt x="23432" y="6584840"/>
                </a:lnTo>
                <a:lnTo>
                  <a:pt x="3659" y="6544757"/>
                </a:lnTo>
                <a:lnTo>
                  <a:pt x="0" y="6522604"/>
                </a:lnTo>
                <a:lnTo>
                  <a:pt x="0" y="6515099"/>
                </a:lnTo>
                <a:lnTo>
                  <a:pt x="0" y="106794"/>
                </a:lnTo>
                <a:lnTo>
                  <a:pt x="11572" y="63625"/>
                </a:lnTo>
                <a:lnTo>
                  <a:pt x="38784" y="28170"/>
                </a:lnTo>
                <a:lnTo>
                  <a:pt x="77492" y="5828"/>
                </a:lnTo>
                <a:lnTo>
                  <a:pt x="106794" y="0"/>
                </a:lnTo>
                <a:lnTo>
                  <a:pt x="5131953" y="0"/>
                </a:lnTo>
                <a:lnTo>
                  <a:pt x="5175123" y="11572"/>
                </a:lnTo>
                <a:lnTo>
                  <a:pt x="5210576" y="38784"/>
                </a:lnTo>
                <a:lnTo>
                  <a:pt x="5232918" y="77492"/>
                </a:lnTo>
                <a:lnTo>
                  <a:pt x="5238749" y="106794"/>
                </a:lnTo>
                <a:lnTo>
                  <a:pt x="5238749" y="6522604"/>
                </a:lnTo>
                <a:lnTo>
                  <a:pt x="5227173" y="6565772"/>
                </a:lnTo>
                <a:lnTo>
                  <a:pt x="5199963" y="6601227"/>
                </a:lnTo>
                <a:lnTo>
                  <a:pt x="5161255" y="6623569"/>
                </a:lnTo>
                <a:lnTo>
                  <a:pt x="5139385" y="6628666"/>
                </a:lnTo>
                <a:lnTo>
                  <a:pt x="5131953" y="66293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4627033" y="4999155"/>
            <a:ext cx="2782147" cy="884687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>
              <a:lnSpc>
                <a:spcPct val="126000"/>
              </a:lnSpc>
              <a:spcBef>
                <a:spcPts val="45"/>
              </a:spcBef>
            </a:pPr>
            <a:r>
              <a:rPr sz="1135" spc="3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Сформировать</a:t>
            </a:r>
            <a:r>
              <a:rPr sz="1135" spc="-5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устойчивые</a:t>
            </a:r>
            <a:r>
              <a:rPr sz="1135" spc="-3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навыки </a:t>
            </a:r>
            <a:r>
              <a:rPr sz="1135" spc="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осознанного</a:t>
            </a:r>
            <a:r>
              <a:rPr sz="1135" spc="2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выбора</a:t>
            </a:r>
            <a:r>
              <a:rPr sz="1135" spc="8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8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у</a:t>
            </a:r>
            <a:r>
              <a:rPr sz="1135" spc="-4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-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каждого </a:t>
            </a:r>
            <a:r>
              <a:rPr sz="1135" spc="3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ребенка</a:t>
            </a:r>
            <a:r>
              <a:rPr sz="1065" spc="3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1065" spc="1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вовлекая</a:t>
            </a:r>
            <a:r>
              <a:rPr sz="1135" spc="1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даже</a:t>
            </a:r>
            <a:r>
              <a:rPr sz="1135" spc="-50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изначально </a:t>
            </a:r>
            <a:r>
              <a:rPr sz="1135" spc="4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пассивных</a:t>
            </a:r>
            <a:r>
              <a:rPr sz="1135" spc="-93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2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школьников</a:t>
            </a:r>
            <a:r>
              <a:rPr sz="1065" spc="27" dirty="0">
                <a:solidFill>
                  <a:srgbClr val="2A336E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065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27034" y="1708977"/>
            <a:ext cx="1618403" cy="129279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>
              <a:spcBef>
                <a:spcPts val="60"/>
              </a:spcBef>
            </a:pPr>
            <a:r>
              <a:rPr sz="3735" b="1" spc="-17" dirty="0">
                <a:solidFill>
                  <a:srgbClr val="D3D5E1"/>
                </a:solidFill>
                <a:latin typeface="Georgia" panose="02040502050405020303"/>
                <a:cs typeface="Georgia" panose="02040502050405020303"/>
              </a:rPr>
              <a:t>02</a:t>
            </a:r>
            <a:endParaRPr sz="3735" dirty="0">
              <a:latin typeface="Georgia" panose="02040502050405020303"/>
              <a:cs typeface="Georgia" panose="02040502050405020303"/>
            </a:endParaRPr>
          </a:p>
          <a:p>
            <a:pPr marL="8255">
              <a:spcBef>
                <a:spcPts val="1355"/>
              </a:spcBef>
            </a:pPr>
            <a:r>
              <a:rPr sz="1600" b="1" spc="157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Преодоление</a:t>
            </a:r>
            <a:endParaRPr sz="1600" dirty="0">
              <a:latin typeface="Arial" panose="020B0604020202020204"/>
              <a:cs typeface="Arial" panose="020B0604020202020204"/>
            </a:endParaRPr>
          </a:p>
          <a:p>
            <a:pPr marL="8255">
              <a:spcBef>
                <a:spcPts val="280"/>
              </a:spcBef>
            </a:pPr>
            <a:r>
              <a:rPr sz="1600" b="1" spc="120" dirty="0">
                <a:solidFill>
                  <a:srgbClr val="2A336E"/>
                </a:solidFill>
                <a:latin typeface="Arial" panose="020B0604020202020204"/>
                <a:cs typeface="Arial" panose="020B0604020202020204"/>
              </a:rPr>
              <a:t>пассивности</a:t>
            </a:r>
            <a:endParaRPr sz="16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140821" y="1871133"/>
            <a:ext cx="3492500" cy="4419600"/>
          </a:xfrm>
          <a:custGeom>
            <a:avLst/>
            <a:gdLst/>
            <a:ahLst/>
            <a:cxnLst/>
            <a:rect l="l" t="t" r="r" b="b"/>
            <a:pathLst>
              <a:path w="5238750" h="6629400">
                <a:moveTo>
                  <a:pt x="5131956" y="6629398"/>
                </a:moveTo>
                <a:lnTo>
                  <a:pt x="106795" y="6629398"/>
                </a:lnTo>
                <a:lnTo>
                  <a:pt x="99362" y="6628666"/>
                </a:lnTo>
                <a:lnTo>
                  <a:pt x="57037" y="6614303"/>
                </a:lnTo>
                <a:lnTo>
                  <a:pt x="23432" y="6584840"/>
                </a:lnTo>
                <a:lnTo>
                  <a:pt x="3660" y="6544757"/>
                </a:lnTo>
                <a:lnTo>
                  <a:pt x="0" y="6522604"/>
                </a:lnTo>
                <a:lnTo>
                  <a:pt x="1" y="6515099"/>
                </a:lnTo>
                <a:lnTo>
                  <a:pt x="0" y="106794"/>
                </a:lnTo>
                <a:lnTo>
                  <a:pt x="11571" y="63625"/>
                </a:lnTo>
                <a:lnTo>
                  <a:pt x="38784" y="28170"/>
                </a:lnTo>
                <a:lnTo>
                  <a:pt x="77491" y="5828"/>
                </a:lnTo>
                <a:lnTo>
                  <a:pt x="106795" y="0"/>
                </a:lnTo>
                <a:lnTo>
                  <a:pt x="5131956" y="0"/>
                </a:lnTo>
                <a:lnTo>
                  <a:pt x="5175122" y="11572"/>
                </a:lnTo>
                <a:lnTo>
                  <a:pt x="5210577" y="38784"/>
                </a:lnTo>
                <a:lnTo>
                  <a:pt x="5232920" y="77492"/>
                </a:lnTo>
                <a:lnTo>
                  <a:pt x="5238749" y="106794"/>
                </a:lnTo>
                <a:lnTo>
                  <a:pt x="5238749" y="6522604"/>
                </a:lnTo>
                <a:lnTo>
                  <a:pt x="5227175" y="6565772"/>
                </a:lnTo>
                <a:lnTo>
                  <a:pt x="5199964" y="6601227"/>
                </a:lnTo>
                <a:lnTo>
                  <a:pt x="5161255" y="6623569"/>
                </a:lnTo>
                <a:lnTo>
                  <a:pt x="5139387" y="6628666"/>
                </a:lnTo>
                <a:lnTo>
                  <a:pt x="5131956" y="66293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 txBox="1"/>
          <p:nvPr/>
        </p:nvSpPr>
        <p:spPr>
          <a:xfrm>
            <a:off x="8405283" y="4999155"/>
            <a:ext cx="2923540" cy="884687"/>
          </a:xfrm>
          <a:prstGeom prst="rect">
            <a:avLst/>
          </a:prstGeom>
        </p:spPr>
        <p:txBody>
          <a:bodyPr vert="horz" wrap="square" lIns="0" tIns="5927" rIns="0" bIns="0" rtlCol="0">
            <a:spAutoFit/>
          </a:bodyPr>
          <a:lstStyle/>
          <a:p>
            <a:pPr marL="8255" marR="3175">
              <a:lnSpc>
                <a:spcPct val="126000"/>
              </a:lnSpc>
              <a:spcBef>
                <a:spcPts val="45"/>
              </a:spcBef>
            </a:pPr>
            <a:r>
              <a:rPr sz="1135" spc="6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Развивать</a:t>
            </a:r>
            <a:r>
              <a:rPr sz="1135" spc="-63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3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ответственность</a:t>
            </a:r>
            <a:r>
              <a:rPr sz="1135" spc="-6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-33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и </a:t>
            </a:r>
            <a:r>
              <a:rPr sz="1135" spc="4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творческий</a:t>
            </a:r>
            <a:r>
              <a:rPr sz="1135" spc="13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потенциал</a:t>
            </a:r>
            <a:r>
              <a:rPr sz="1135" spc="12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5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через </a:t>
            </a:r>
            <a:r>
              <a:rPr sz="1135" spc="43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непосредственное</a:t>
            </a:r>
            <a:r>
              <a:rPr sz="1135" spc="-4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63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включение</a:t>
            </a:r>
            <a:r>
              <a:rPr sz="1135" spc="-3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43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в </a:t>
            </a:r>
            <a:r>
              <a:rPr sz="1135" spc="4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общественно</a:t>
            </a:r>
            <a:r>
              <a:rPr sz="1135" spc="-5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60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значимую</a:t>
            </a:r>
            <a:r>
              <a:rPr sz="1135" spc="-76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135" spc="-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деятельность</a:t>
            </a:r>
            <a:r>
              <a:rPr sz="1065" spc="-7" dirty="0">
                <a:solidFill>
                  <a:srgbClr val="07410F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065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31200" y="1741073"/>
            <a:ext cx="2289386" cy="100559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255">
              <a:spcBef>
                <a:spcPts val="60"/>
              </a:spcBef>
            </a:pPr>
            <a:r>
              <a:rPr sz="3735" b="1" spc="-17" dirty="0">
                <a:solidFill>
                  <a:srgbClr val="CCD8CE"/>
                </a:solidFill>
                <a:latin typeface="Georgia" panose="02040502050405020303"/>
                <a:cs typeface="Georgia" panose="02040502050405020303"/>
              </a:rPr>
              <a:t>03</a:t>
            </a:r>
            <a:endParaRPr sz="3735" dirty="0">
              <a:latin typeface="Georgia" panose="02040502050405020303"/>
              <a:cs typeface="Georgia" panose="02040502050405020303"/>
            </a:endParaRPr>
          </a:p>
          <a:p>
            <a:pPr marL="8255">
              <a:spcBef>
                <a:spcPts val="1285"/>
              </a:spcBef>
            </a:pPr>
            <a:r>
              <a:rPr sz="1665" b="1" spc="87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Реальное</a:t>
            </a:r>
            <a:r>
              <a:rPr sz="1665" b="1" spc="7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65" b="1" spc="103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действие</a:t>
            </a:r>
            <a:endParaRPr sz="1665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26136" r="7963"/>
          <a:stretch>
            <a:fillRect/>
          </a:stretch>
        </p:blipFill>
        <p:spPr>
          <a:xfrm>
            <a:off x="9055270" y="2842792"/>
            <a:ext cx="1565317" cy="20906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99" y="3068948"/>
            <a:ext cx="2637288" cy="17089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1" y="3068949"/>
            <a:ext cx="2562965" cy="17089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500" y="571499"/>
            <a:ext cx="1987550" cy="254000"/>
          </a:xfrm>
          <a:custGeom>
            <a:avLst/>
            <a:gdLst/>
            <a:ahLst/>
            <a:cxnLst/>
            <a:rect l="l" t="t" r="r" b="b"/>
            <a:pathLst>
              <a:path w="2981325" h="381000">
                <a:moveTo>
                  <a:pt x="2927927" y="380999"/>
                </a:moveTo>
                <a:lnTo>
                  <a:pt x="53397" y="380999"/>
                </a:lnTo>
                <a:lnTo>
                  <a:pt x="49680" y="380633"/>
                </a:lnTo>
                <a:lnTo>
                  <a:pt x="14085" y="361607"/>
                </a:lnTo>
                <a:lnTo>
                  <a:pt x="0" y="327602"/>
                </a:lnTo>
                <a:lnTo>
                  <a:pt x="0" y="3238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2927927" y="0"/>
                </a:lnTo>
                <a:lnTo>
                  <a:pt x="2967238" y="19392"/>
                </a:lnTo>
                <a:lnTo>
                  <a:pt x="2981324" y="53397"/>
                </a:lnTo>
                <a:lnTo>
                  <a:pt x="2981324" y="327602"/>
                </a:lnTo>
                <a:lnTo>
                  <a:pt x="2961931" y="366914"/>
                </a:lnTo>
                <a:lnTo>
                  <a:pt x="2931643" y="380633"/>
                </a:lnTo>
                <a:lnTo>
                  <a:pt x="2927927" y="380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 txBox="1"/>
          <p:nvPr/>
        </p:nvSpPr>
        <p:spPr>
          <a:xfrm>
            <a:off x="696384" y="618227"/>
            <a:ext cx="1723390" cy="14155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255">
              <a:spcBef>
                <a:spcPts val="65"/>
              </a:spcBef>
            </a:pPr>
            <a:r>
              <a:rPr sz="865" b="1" spc="169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ТЕКУЩИ</a:t>
            </a:r>
            <a:r>
              <a:rPr sz="865" b="1" spc="33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Е</a:t>
            </a:r>
            <a:r>
              <a:rPr sz="865" b="1" spc="227" dirty="0" smtClean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</a:t>
            </a:r>
            <a:r>
              <a:rPr sz="865" b="1" spc="-1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865" b="1" spc="1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ЗУЛЬТАТЫ</a:t>
            </a:r>
            <a:endParaRPr sz="8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71499" y="978708"/>
            <a:ext cx="7010400" cy="451042"/>
          </a:xfrm>
          <a:prstGeom prst="rect">
            <a:avLst/>
          </a:prstGeom>
        </p:spPr>
        <p:txBody>
          <a:bodyPr vert="horz" wrap="square" lIns="0" tIns="9736" rIns="0" bIns="0" rtlCol="0" anchor="ctr">
            <a:spAutoFit/>
          </a:bodyPr>
          <a:lstStyle/>
          <a:p>
            <a:pPr marL="8255">
              <a:lnSpc>
                <a:spcPct val="100000"/>
              </a:lnSpc>
              <a:spcBef>
                <a:spcPts val="75"/>
              </a:spcBef>
            </a:pPr>
            <a:r>
              <a:rPr sz="2865" spc="-27" dirty="0">
                <a:solidFill>
                  <a:srgbClr val="343C40"/>
                </a:solidFill>
              </a:rPr>
              <a:t>Фундамент</a:t>
            </a:r>
            <a:r>
              <a:rPr sz="2865" spc="-270" dirty="0">
                <a:solidFill>
                  <a:srgbClr val="343C40"/>
                </a:solidFill>
              </a:rPr>
              <a:t> </a:t>
            </a:r>
            <a:r>
              <a:rPr sz="2865" dirty="0">
                <a:solidFill>
                  <a:srgbClr val="343C40"/>
                </a:solidFill>
              </a:rPr>
              <a:t>воспитательной</a:t>
            </a:r>
            <a:r>
              <a:rPr sz="2865" spc="-300" dirty="0">
                <a:solidFill>
                  <a:srgbClr val="343C40"/>
                </a:solidFill>
              </a:rPr>
              <a:t> </a:t>
            </a:r>
            <a:r>
              <a:rPr sz="2865" spc="-7" dirty="0">
                <a:solidFill>
                  <a:srgbClr val="343C40"/>
                </a:solidFill>
              </a:rPr>
              <a:t>работы</a:t>
            </a:r>
            <a:endParaRPr sz="2865" dirty="0"/>
          </a:p>
        </p:txBody>
      </p:sp>
      <p:grpSp>
        <p:nvGrpSpPr>
          <p:cNvPr id="5" name="object 5"/>
          <p:cNvGrpSpPr/>
          <p:nvPr/>
        </p:nvGrpSpPr>
        <p:grpSpPr>
          <a:xfrm>
            <a:off x="608226" y="1733550"/>
            <a:ext cx="4267200" cy="4552950"/>
            <a:chOff x="857249" y="2600324"/>
            <a:chExt cx="6400800" cy="68294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object 6"/>
            <p:cNvSpPr/>
            <p:nvPr/>
          </p:nvSpPr>
          <p:spPr>
            <a:xfrm>
              <a:off x="857249" y="2643187"/>
              <a:ext cx="6400800" cy="6786880"/>
            </a:xfrm>
            <a:custGeom>
              <a:avLst/>
              <a:gdLst/>
              <a:ahLst/>
              <a:cxnLst/>
              <a:rect l="l" t="t" r="r" b="b"/>
              <a:pathLst>
                <a:path w="6400800" h="6786880">
                  <a:moveTo>
                    <a:pt x="6294004" y="6786561"/>
                  </a:moveTo>
                  <a:lnTo>
                    <a:pt x="106794" y="6786561"/>
                  </a:lnTo>
                  <a:lnTo>
                    <a:pt x="99361" y="6785828"/>
                  </a:lnTo>
                  <a:lnTo>
                    <a:pt x="57038" y="6771466"/>
                  </a:lnTo>
                  <a:lnTo>
                    <a:pt x="23432" y="6742002"/>
                  </a:lnTo>
                  <a:lnTo>
                    <a:pt x="3660" y="6701919"/>
                  </a:lnTo>
                  <a:lnTo>
                    <a:pt x="0" y="6679766"/>
                  </a:lnTo>
                  <a:lnTo>
                    <a:pt x="0" y="6672261"/>
                  </a:lnTo>
                  <a:lnTo>
                    <a:pt x="0" y="66746"/>
                  </a:lnTo>
                  <a:lnTo>
                    <a:pt x="23432" y="27848"/>
                  </a:lnTo>
                  <a:lnTo>
                    <a:pt x="57038" y="9432"/>
                  </a:lnTo>
                  <a:lnTo>
                    <a:pt x="99361" y="457"/>
                  </a:lnTo>
                  <a:lnTo>
                    <a:pt x="106794" y="0"/>
                  </a:lnTo>
                  <a:lnTo>
                    <a:pt x="6294004" y="0"/>
                  </a:lnTo>
                  <a:lnTo>
                    <a:pt x="6337174" y="7232"/>
                  </a:lnTo>
                  <a:lnTo>
                    <a:pt x="6372627" y="24239"/>
                  </a:lnTo>
                  <a:lnTo>
                    <a:pt x="6400067" y="62100"/>
                  </a:lnTo>
                  <a:lnTo>
                    <a:pt x="6400799" y="66746"/>
                  </a:lnTo>
                  <a:lnTo>
                    <a:pt x="6400799" y="6679766"/>
                  </a:lnTo>
                  <a:lnTo>
                    <a:pt x="6389226" y="6722934"/>
                  </a:lnTo>
                  <a:lnTo>
                    <a:pt x="6362014" y="6758389"/>
                  </a:lnTo>
                  <a:lnTo>
                    <a:pt x="6323306" y="6780731"/>
                  </a:lnTo>
                  <a:lnTo>
                    <a:pt x="6301436" y="6785828"/>
                  </a:lnTo>
                  <a:lnTo>
                    <a:pt x="6294004" y="6786561"/>
                  </a:lnTo>
                  <a:close/>
                </a:path>
              </a:pathLst>
            </a:custGeom>
            <a:grp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7" name="object 7"/>
            <p:cNvSpPr/>
            <p:nvPr/>
          </p:nvSpPr>
          <p:spPr>
            <a:xfrm>
              <a:off x="857444" y="2600324"/>
              <a:ext cx="6400800" cy="110489"/>
            </a:xfrm>
            <a:custGeom>
              <a:avLst/>
              <a:gdLst/>
              <a:ahLst/>
              <a:cxnLst/>
              <a:rect l="l" t="t" r="r" b="b"/>
              <a:pathLst>
                <a:path w="6400800" h="110489">
                  <a:moveTo>
                    <a:pt x="0" y="110266"/>
                  </a:moveTo>
                  <a:lnTo>
                    <a:pt x="333" y="103364"/>
                  </a:lnTo>
                  <a:lnTo>
                    <a:pt x="348" y="103040"/>
                  </a:lnTo>
                  <a:lnTo>
                    <a:pt x="1950" y="92199"/>
                  </a:lnTo>
                  <a:lnTo>
                    <a:pt x="1980" y="91996"/>
                  </a:lnTo>
                  <a:lnTo>
                    <a:pt x="19050" y="50786"/>
                  </a:lnTo>
                  <a:lnTo>
                    <a:pt x="50591" y="19245"/>
                  </a:lnTo>
                  <a:lnTo>
                    <a:pt x="91802" y="2175"/>
                  </a:lnTo>
                  <a:lnTo>
                    <a:pt x="114105" y="0"/>
                  </a:lnTo>
                  <a:lnTo>
                    <a:pt x="6286304" y="0"/>
                  </a:lnTo>
                  <a:lnTo>
                    <a:pt x="6330044" y="8700"/>
                  </a:lnTo>
                  <a:lnTo>
                    <a:pt x="6367126" y="33477"/>
                  </a:lnTo>
                  <a:lnTo>
                    <a:pt x="6391902" y="70559"/>
                  </a:lnTo>
                  <a:lnTo>
                    <a:pt x="6396853" y="85724"/>
                  </a:lnTo>
                  <a:lnTo>
                    <a:pt x="114105" y="85724"/>
                  </a:lnTo>
                  <a:lnTo>
                    <a:pt x="102845" y="85860"/>
                  </a:lnTo>
                  <a:lnTo>
                    <a:pt x="60169" y="89102"/>
                  </a:lnTo>
                  <a:lnTo>
                    <a:pt x="19050" y="98421"/>
                  </a:lnTo>
                  <a:lnTo>
                    <a:pt x="2705" y="106865"/>
                  </a:lnTo>
                  <a:lnTo>
                    <a:pt x="0" y="110266"/>
                  </a:lnTo>
                  <a:close/>
                </a:path>
                <a:path w="6400800" h="110489">
                  <a:moveTo>
                    <a:pt x="6400409" y="110266"/>
                  </a:moveTo>
                  <a:lnTo>
                    <a:pt x="6358780" y="92199"/>
                  </a:lnTo>
                  <a:lnTo>
                    <a:pt x="6319434" y="86948"/>
                  </a:lnTo>
                  <a:lnTo>
                    <a:pt x="6286304" y="85724"/>
                  </a:lnTo>
                  <a:lnTo>
                    <a:pt x="6396853" y="85724"/>
                  </a:lnTo>
                  <a:lnTo>
                    <a:pt x="6398428" y="91996"/>
                  </a:lnTo>
                  <a:lnTo>
                    <a:pt x="6400060" y="103040"/>
                  </a:lnTo>
                  <a:lnTo>
                    <a:pt x="6400409" y="110266"/>
                  </a:lnTo>
                  <a:close/>
                </a:path>
              </a:pathLst>
            </a:custGeom>
            <a:grp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42613" y="1931035"/>
            <a:ext cx="2255097" cy="757045"/>
          </a:xfrm>
          <a:prstGeom prst="rect">
            <a:avLst/>
          </a:prstGeom>
        </p:spPr>
        <p:txBody>
          <a:bodyPr vert="horz" wrap="square" lIns="0" tIns="41063" rIns="0" bIns="0" rtlCol="0">
            <a:spAutoFit/>
          </a:bodyPr>
          <a:lstStyle/>
          <a:p>
            <a:pPr marL="8255">
              <a:spcBef>
                <a:spcPts val="325"/>
              </a:spcBef>
            </a:pPr>
            <a:r>
              <a:rPr sz="2200" b="1" spc="87" dirty="0">
                <a:solidFill>
                  <a:srgbClr val="490937"/>
                </a:solidFill>
                <a:latin typeface="Trebuchet MS" panose="020B0603020202020204"/>
                <a:cs typeface="Trebuchet MS" panose="020B0603020202020204"/>
              </a:rPr>
              <a:t>Центры</a:t>
            </a:r>
            <a:r>
              <a:rPr sz="2200" b="1" spc="-273" dirty="0">
                <a:solidFill>
                  <a:srgbClr val="490937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b="1" spc="-7" dirty="0">
                <a:solidFill>
                  <a:srgbClr val="490937"/>
                </a:solidFill>
                <a:latin typeface="Trebuchet MS" panose="020B0603020202020204"/>
                <a:cs typeface="Trebuchet MS" panose="020B0603020202020204"/>
              </a:rPr>
              <a:t>детских</a:t>
            </a:r>
            <a:endParaRPr sz="2200" dirty="0">
              <a:latin typeface="Trebuchet MS" panose="020B0603020202020204"/>
              <a:cs typeface="Trebuchet MS" panose="020B0603020202020204"/>
            </a:endParaRPr>
          </a:p>
          <a:p>
            <a:pPr marL="8255">
              <a:spcBef>
                <a:spcPts val="260"/>
              </a:spcBef>
            </a:pPr>
            <a:r>
              <a:rPr sz="2200" b="1" spc="63" dirty="0">
                <a:solidFill>
                  <a:srgbClr val="490937"/>
                </a:solidFill>
                <a:latin typeface="Trebuchet MS" panose="020B0603020202020204"/>
                <a:cs typeface="Trebuchet MS" panose="020B0603020202020204"/>
              </a:rPr>
              <a:t>инициатив</a:t>
            </a:r>
            <a:endParaRPr sz="22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5303" y="2722623"/>
            <a:ext cx="3457787" cy="1234312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8255" marR="3175">
              <a:lnSpc>
                <a:spcPct val="133000"/>
              </a:lnSpc>
              <a:spcBef>
                <a:spcPts val="50"/>
              </a:spcBef>
            </a:pP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Главный</a:t>
            </a:r>
            <a:r>
              <a:rPr sz="1200" spc="7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центр</a:t>
            </a:r>
            <a:r>
              <a:rPr sz="1200" spc="-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5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притяжения</a:t>
            </a:r>
            <a:r>
              <a:rPr sz="1200" spc="7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-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для </a:t>
            </a:r>
            <a:r>
              <a:rPr sz="1200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школьников</a:t>
            </a:r>
            <a:r>
              <a:rPr sz="1200" spc="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во</a:t>
            </a:r>
            <a:r>
              <a:rPr sz="1200"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всех</a:t>
            </a:r>
            <a:r>
              <a:rPr sz="1200" spc="-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организациях</a:t>
            </a:r>
            <a:r>
              <a:rPr sz="113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r>
              <a:rPr sz="1135" spc="11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Здесь</a:t>
            </a:r>
            <a:r>
              <a:rPr sz="1135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 </a:t>
            </a:r>
            <a:r>
              <a:rPr sz="1200"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при</a:t>
            </a:r>
            <a:r>
              <a:rPr sz="1200" spc="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поддержке</a:t>
            </a:r>
            <a:r>
              <a:rPr sz="1200" spc="-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советников</a:t>
            </a:r>
            <a:r>
              <a:rPr sz="1200" spc="-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директоров</a:t>
            </a:r>
            <a:r>
              <a:rPr sz="1200" spc="-2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2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по </a:t>
            </a: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воспитанию</a:t>
            </a:r>
            <a:r>
              <a:rPr sz="113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1135" spc="16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ребята</a:t>
            </a:r>
            <a:r>
              <a:rPr sz="1200" spc="1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3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проектируют </a:t>
            </a: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деятельность</a:t>
            </a:r>
            <a:r>
              <a:rPr sz="1135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1135" spc="169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4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собирают</a:t>
            </a:r>
            <a:r>
              <a:rPr sz="1200" spc="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команды</a:t>
            </a:r>
            <a:r>
              <a:rPr sz="1200" spc="15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-33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</a:t>
            </a:r>
            <a:endParaRPr sz="1200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173" y="3917664"/>
            <a:ext cx="2388869" cy="194497"/>
          </a:xfrm>
          <a:prstGeom prst="rect">
            <a:avLst/>
          </a:prstGeom>
        </p:spPr>
        <p:txBody>
          <a:bodyPr vert="horz" wrap="square" lIns="0" tIns="9736" rIns="0" bIns="0" rtlCol="0">
            <a:spAutoFit/>
          </a:bodyPr>
          <a:lstStyle/>
          <a:p>
            <a:pPr marL="8255">
              <a:spcBef>
                <a:spcPts val="75"/>
              </a:spcBef>
            </a:pPr>
            <a:r>
              <a:rPr sz="1200" spc="3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запускают</a:t>
            </a:r>
            <a:r>
              <a:rPr sz="1200" spc="-11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собственные</a:t>
            </a:r>
            <a:r>
              <a:rPr sz="1200" spc="-50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1200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идеи</a:t>
            </a:r>
            <a:r>
              <a:rPr sz="1135" spc="-7" dirty="0">
                <a:solidFill>
                  <a:srgbClr val="343C40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1135" dirty="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2613" y="6019764"/>
            <a:ext cx="3433233" cy="174898"/>
          </a:xfrm>
          <a:prstGeom prst="rect">
            <a:avLst/>
          </a:prstGeom>
        </p:spPr>
        <p:txBody>
          <a:bodyPr vert="horz" wrap="square" lIns="0" tIns="10583" rIns="0" bIns="0" rtlCol="0">
            <a:spAutoFit/>
          </a:bodyPr>
          <a:lstStyle/>
          <a:p>
            <a:pPr marL="194310" indent="-186055">
              <a:spcBef>
                <a:spcPts val="85"/>
              </a:spcBef>
              <a:buSzPct val="119000"/>
              <a:buFont typeface="Segoe UI Emoji" panose="020B0502040204020203"/>
              <a:buChar char="✓"/>
              <a:tabLst>
                <a:tab pos="194310" algn="l"/>
              </a:tabLst>
            </a:pPr>
            <a:r>
              <a:rPr sz="1065" b="1" spc="10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Введены</a:t>
            </a:r>
            <a:r>
              <a:rPr sz="1065" b="1" spc="33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65" b="1" spc="10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ставки</a:t>
            </a:r>
            <a:r>
              <a:rPr sz="1065" b="1" spc="5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65" b="1" spc="10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советников</a:t>
            </a:r>
            <a:r>
              <a:rPr sz="1065" b="1" spc="20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65" b="1" spc="107" dirty="0">
                <a:solidFill>
                  <a:srgbClr val="07410F"/>
                </a:solidFill>
                <a:latin typeface="Arial" panose="020B0604020202020204"/>
                <a:cs typeface="Arial" panose="020B0604020202020204"/>
              </a:rPr>
              <a:t>директоров</a:t>
            </a:r>
            <a:endParaRPr sz="106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846175" y="12306994"/>
            <a:ext cx="3231841" cy="2223160"/>
          </a:xfrm>
          <a:custGeom>
            <a:avLst/>
            <a:gdLst/>
            <a:ahLst/>
            <a:cxnLst/>
            <a:rect l="l" t="t" r="r" b="b"/>
            <a:pathLst>
              <a:path w="4657725" h="3267075">
                <a:moveTo>
                  <a:pt x="4550931" y="3267074"/>
                </a:moveTo>
                <a:lnTo>
                  <a:pt x="106795" y="3267074"/>
                </a:lnTo>
                <a:lnTo>
                  <a:pt x="99362" y="3266341"/>
                </a:lnTo>
                <a:lnTo>
                  <a:pt x="57039" y="3251979"/>
                </a:lnTo>
                <a:lnTo>
                  <a:pt x="23432" y="3222515"/>
                </a:lnTo>
                <a:lnTo>
                  <a:pt x="3660" y="3182432"/>
                </a:lnTo>
                <a:lnTo>
                  <a:pt x="0" y="3160279"/>
                </a:lnTo>
                <a:lnTo>
                  <a:pt x="1" y="3152774"/>
                </a:lnTo>
                <a:lnTo>
                  <a:pt x="0" y="106794"/>
                </a:lnTo>
                <a:lnTo>
                  <a:pt x="11572" y="63624"/>
                </a:lnTo>
                <a:lnTo>
                  <a:pt x="38785" y="28170"/>
                </a:lnTo>
                <a:lnTo>
                  <a:pt x="77492" y="5828"/>
                </a:lnTo>
                <a:lnTo>
                  <a:pt x="106795" y="0"/>
                </a:lnTo>
                <a:lnTo>
                  <a:pt x="4550931" y="0"/>
                </a:lnTo>
                <a:lnTo>
                  <a:pt x="4594097" y="11571"/>
                </a:lnTo>
                <a:lnTo>
                  <a:pt x="4629552" y="38784"/>
                </a:lnTo>
                <a:lnTo>
                  <a:pt x="4651895" y="77492"/>
                </a:lnTo>
                <a:lnTo>
                  <a:pt x="4657724" y="106794"/>
                </a:lnTo>
                <a:lnTo>
                  <a:pt x="4657724" y="3160279"/>
                </a:lnTo>
                <a:lnTo>
                  <a:pt x="4646150" y="3203447"/>
                </a:lnTo>
                <a:lnTo>
                  <a:pt x="4618939" y="3238902"/>
                </a:lnTo>
                <a:lnTo>
                  <a:pt x="4580230" y="3261244"/>
                </a:lnTo>
                <a:lnTo>
                  <a:pt x="4558362" y="3266341"/>
                </a:lnTo>
                <a:lnTo>
                  <a:pt x="4550931" y="32670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13" b="12072"/>
          <a:stretch>
            <a:fillRect/>
          </a:stretch>
        </p:blipFill>
        <p:spPr>
          <a:xfrm>
            <a:off x="643351" y="4283673"/>
            <a:ext cx="4162753" cy="1378395"/>
          </a:xfrm>
          <a:prstGeom prst="rect">
            <a:avLst/>
          </a:prstGeom>
        </p:spPr>
      </p:pic>
      <p:pic>
        <p:nvPicPr>
          <p:cNvPr id="1026" name="Picture 2" descr="https://sun9-64.vkuserphoto.ru/s/v1/ig2/UFE9qNqit5HcZIGbYjNqgNhQ-n9dkIm2YlhH1dyDfKKr2bhHzhCfAQUL5QPZG862Gk2lFPOJH9df94IZ0C9d9WEs.jpg?quality=95&amp;as=32x16,48x24,72x36,108x54,160x79,240x119,360x178,480x238,540x268,640x317,720x357,1080x535,1280x634,1440x714,2560x1269&amp;from=bu&amp;u=JPfqgOsf5lcSK24Q7UYxncxskDCvMFCY6RlE9Yp5vz4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151" y="261906"/>
            <a:ext cx="3930810" cy="19485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0.vkuserphoto.ru/s/v1/ig2/jzce2xyiktyIQH9GKrNUX_s7hYjhMbYH_lajl8JGviR8OglUe8sXACvTxtDe6CIVijLIvU7smyBAbJ1DuEhJsZRO.jpg?quality=95&amp;as=32x24,48x36,72x54,108x81,160x120,240x180,360x270,480x360,540x405,640x480,720x540,1080x810,1280x960,1440x1080,1787x1340&amp;from=bu&amp;cs=1787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813" y="2309557"/>
            <a:ext cx="2908711" cy="21811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42.vkuserphoto.ru/s/v1/ig2/dGy9cv2SC_7C1R2UtPk3joQJA8Kr_iGlxBt1tA5TtacC25aCwmngywKa_6PNatnC3SAKuhktujlMN2lH5XcjMMu-.jpg?quality=95&amp;as=32x14,48x20,72x31,108x46,160x68,240x102,360x153,480x204,540x230,640x272,720x307,1080x460,1280x545,1440x613,2560x1090&amp;from=bu&amp;u=ysqfnGjEEfNXCT-3XUQgEaeiNzmxBH-Q3VQygbbJ6n0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24" y="4527646"/>
            <a:ext cx="4787830" cy="20385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80.vkuserphoto.ru/s/v1/ig2/JHr6Y-g1HjjXnilAOTlfmba7YenrG5YKs8TZJFForZIFK0on7CKiNbsYDysTJAwMCga2LbiC6ve11tM6zjZ4a9SA.jpg?quality=95&amp;as=32x24,48x36,72x54,108x81,160x120,240x180,360x270,480x360,540x405,640x480,720x540,800x600&amp;from=bu&amp;u=0bs6-ZQUaCi61L9A_wpZLv6FngHNnqysWaIxLafa8-A&amp;cs=80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483" y="2333935"/>
            <a:ext cx="2787601" cy="20907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Месяц 9"/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3900" y="419100"/>
            <a:ext cx="2876550" cy="20764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sun9-45.vkuserphoto.ru/s/v1/ig2/iOkDRJpnifopbQXYHso4nU2GnXlSH0-3wY3RMvrApflcjRyNK-KTNJWVl2x6EiT3czc0BtqSuHmmpG82qnazk7dm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30" y="491189"/>
            <a:ext cx="2576363" cy="193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962400" y="1133475"/>
            <a:ext cx="2876550" cy="20764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0575" y="3629025"/>
            <a:ext cx="3924300" cy="222679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54604" y="590549"/>
            <a:ext cx="3380146" cy="25017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53200" y="3619500"/>
            <a:ext cx="5000625" cy="22363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s://sun9-60.vkuserphoto.ru/s/v1/ig2/QFmuIrDCQkTxSrR8jIUg7D31fx3aSsv-bDTpmeevMh6QdP9UfQj4A3G6EtmTrc3X1AfuQSfk_ib1qmFkJPEevvdD.jpg?quality=95&amp;as=32x14,48x20,72x31,108x46,160x68,240x102,360x153,480x204,540x230,640x272,720x306,1080x459,1280x544,1440x613,2560x1089&amp;from=bu&amp;u=LavlEMqgXdK0vI8BDyGkHax4vARwxxK9WgtGXB0S2vE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245" y="3779370"/>
            <a:ext cx="4717180" cy="200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87.vkuserphoto.ru/s/v1/ig2/_6qBmijZ-cS68tCqGHsOeAwUFkyCBaxToap43W8CsuHF-Gn89gw5YiWIgKDouepgzrwR1jF0D-w9bYGe5jET66ZR.jpg?quality=95&amp;as=32x24,48x36,72x54,108x81,160x120,240x180,360x270,480x360,540x405,640x480,720x540,1080x810,1280x960,1440x1080,2560x1920&amp;from=bu&amp;u=xbE15o27pnFUZWf1mokoj9OYSFOBfkFQucM25oylQDQ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6"/>
          <a:stretch>
            <a:fillRect/>
          </a:stretch>
        </p:blipFill>
        <p:spPr bwMode="auto">
          <a:xfrm>
            <a:off x="4062912" y="1342795"/>
            <a:ext cx="2675526" cy="174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88.vkuserphoto.ru/s/v1/ig2/_Y2gd_lxvN7rbPp1ur6iGGtxDzFaSeHXnPHZVLEz3qkmrbDaMpgHHuHKxd0mR5xZbpL2uFfXgSi6SzEwEz0OE4D8.jpg?quality=95&amp;as=32x18,48x27,72x40,108x61,160x90,240x135,360x202,480x270,540x304,640x360,720x405,1080x607,1280x720,1440x810,2560x1440&amp;from=bu&amp;u=5nlT0LEZ-Imhhc8nd0nsOVX4o-69xLJckkZfY7eKajA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25" y="3779370"/>
            <a:ext cx="3466700" cy="195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t="8648" r="11830" b="8149"/>
          <a:stretch>
            <a:fillRect/>
          </a:stretch>
        </p:blipFill>
        <p:spPr>
          <a:xfrm>
            <a:off x="8126054" y="693269"/>
            <a:ext cx="3067050" cy="23291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Месяц 9"/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0030" y="262890"/>
            <a:ext cx="2122805" cy="335661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26055" y="360680"/>
            <a:ext cx="2876550" cy="20764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93918" y="2558527"/>
            <a:ext cx="3034772" cy="19797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706444" y="234949"/>
            <a:ext cx="3380146" cy="25017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292325" y="3619500"/>
            <a:ext cx="4752975" cy="22363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959" y="421720"/>
            <a:ext cx="3103985" cy="21182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736" y="3700539"/>
            <a:ext cx="4162426" cy="20742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465" y="510540"/>
            <a:ext cx="2411730" cy="1809115"/>
          </a:xfrm>
          <a:prstGeom prst="rect">
            <a:avLst/>
          </a:prstGeom>
        </p:spPr>
      </p:pic>
      <p:pic>
        <p:nvPicPr>
          <p:cNvPr id="5" name="Picture 4" descr="IMG_20260826_1946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10" y="360680"/>
            <a:ext cx="1756410" cy="3160395"/>
          </a:xfrm>
          <a:prstGeom prst="rect">
            <a:avLst/>
          </a:prstGeom>
        </p:spPr>
      </p:pic>
      <p:sp>
        <p:nvSpPr>
          <p:cNvPr id="7" name="Прямоугольник 13"/>
          <p:cNvSpPr/>
          <p:nvPr/>
        </p:nvSpPr>
        <p:spPr>
          <a:xfrm>
            <a:off x="6120765" y="633095"/>
            <a:ext cx="1969770" cy="274129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5" descr="IMG_20260826_1946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1095" y="803275"/>
            <a:ext cx="1777365" cy="2402205"/>
          </a:xfrm>
          <a:prstGeom prst="rect">
            <a:avLst/>
          </a:prstGeom>
        </p:spPr>
      </p:pic>
      <p:pic>
        <p:nvPicPr>
          <p:cNvPr id="8" name="Picture 7" descr="-nSJ1Eyg_hRqxBl6u5Zza99Fu7LlhvwHSPhbdguKpCOfo3SCqXEtSgtThgU3Gz6OPeXwxOWtsdWYtwtWNIPOHdZl"/>
          <p:cNvPicPr>
            <a:picLocks noChangeAspect="1"/>
          </p:cNvPicPr>
          <p:nvPr/>
        </p:nvPicPr>
        <p:blipFill rotWithShape="1">
          <a:blip r:embed="rId7"/>
          <a:srcRect b="22524"/>
          <a:stretch/>
        </p:blipFill>
        <p:spPr>
          <a:xfrm>
            <a:off x="3134942" y="2777969"/>
            <a:ext cx="2764790" cy="161674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383993" y="4757749"/>
            <a:ext cx="2571008" cy="19797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304" y="4878182"/>
            <a:ext cx="2321607" cy="174120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062845" y="4567974"/>
            <a:ext cx="2594755" cy="19797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56" y="4627386"/>
            <a:ext cx="2257843" cy="18609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Месяц 9"/>
          <p:cNvSpPr/>
          <p:nvPr/>
        </p:nvSpPr>
        <p:spPr>
          <a:xfrm rot="8543565">
            <a:off x="-228763" y="5417144"/>
            <a:ext cx="1079210" cy="1828800"/>
          </a:xfrm>
          <a:prstGeom prst="mo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915" y="195763"/>
            <a:ext cx="2856659" cy="19919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2891" y="522380"/>
            <a:ext cx="2795365" cy="201983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9265" y="2459969"/>
            <a:ext cx="2346937" cy="30724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280748" y="184580"/>
            <a:ext cx="1803162" cy="25017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13429" y="4315635"/>
            <a:ext cx="2967281" cy="232489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10" y="328549"/>
            <a:ext cx="2621559" cy="17480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871" y="712370"/>
            <a:ext cx="2554436" cy="1703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22" y="2584502"/>
            <a:ext cx="2094642" cy="2792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948" y="370929"/>
            <a:ext cx="1596762" cy="21290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039" y="4448019"/>
            <a:ext cx="2741691" cy="205626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178801" y="511973"/>
            <a:ext cx="2110926" cy="271394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40" y="612839"/>
            <a:ext cx="1917856" cy="255714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218550" y="97844"/>
            <a:ext cx="1627546" cy="20898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888" y="184580"/>
            <a:ext cx="1419012" cy="189201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996631" y="4039982"/>
            <a:ext cx="2804853" cy="22489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373" y="4151783"/>
            <a:ext cx="2649740" cy="198730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015788" y="3443638"/>
            <a:ext cx="2804853" cy="22489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88" y="3553308"/>
            <a:ext cx="2622568" cy="19669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816</Words>
  <Application>Microsoft Office PowerPoint</Application>
  <PresentationFormat>Произвольный</PresentationFormat>
  <Paragraphs>106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Три ключевые задачи развития</vt:lpstr>
      <vt:lpstr>Фундамент воспитательной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Уникальные практики сельских школ</vt:lpstr>
      <vt:lpstr>Школьное инициативное бюджетирование</vt:lpstr>
      <vt:lpstr>Воспитание реальным действием</vt:lpstr>
      <vt:lpstr>Презентация PowerPoint</vt:lpstr>
      <vt:lpstr>Воспитание реальным действием</vt:lpstr>
      <vt:lpstr>Презентация PowerPoint</vt:lpstr>
      <vt:lpstr>Трудовое воспитание</vt:lpstr>
      <vt:lpstr>Вызовы и дефициты системы</vt:lpstr>
      <vt:lpstr>От «праздника» к «повседневности»</vt:lpstr>
      <vt:lpstr>Самоопределение как мост в будущее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User-010</dc:creator>
  <cp:lastModifiedBy>YOKPO</cp:lastModifiedBy>
  <cp:revision>21</cp:revision>
  <dcterms:created xsi:type="dcterms:W3CDTF">2026-08-26T11:14:00Z</dcterms:created>
  <dcterms:modified xsi:type="dcterms:W3CDTF">2026-08-27T01:36:48Z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1033-12.1.0.28485</vt:lpwstr>
  </property>
  <property fmtid="{D5CDD505-2E9C-101B-9397-08002B2CF9AE}" pid="3" name="ICV">
    <vt:lpwstr>6E43768009B84DDDB4D5D640397570A8_12</vt:lpwstr>
  </property>
</Properties>
</file>