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4"/>
  </p:notesMasterIdLst>
  <p:sldIdLst>
    <p:sldId id="256" r:id="rId3"/>
    <p:sldId id="279" r:id="rId4"/>
    <p:sldId id="277" r:id="rId5"/>
    <p:sldId id="284" r:id="rId6"/>
    <p:sldId id="294" r:id="rId7"/>
    <p:sldId id="280" r:id="rId8"/>
    <p:sldId id="282" r:id="rId9"/>
    <p:sldId id="281" r:id="rId10"/>
    <p:sldId id="297" r:id="rId11"/>
    <p:sldId id="283" r:id="rId12"/>
    <p:sldId id="276" r:id="rId13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143" autoAdjust="0"/>
  </p:normalViewPr>
  <p:slideViewPr>
    <p:cSldViewPr>
      <p:cViewPr varScale="1">
        <p:scale>
          <a:sx n="86" d="100"/>
          <a:sy n="86" d="100"/>
        </p:scale>
        <p:origin x="1282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4098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765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765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8" y="0"/>
            <a:ext cx="1587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813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326ADF77-982F-4ACF-8F62-3B5C44F66EA6}" type="slidenum">
              <a:rPr lang="ru-RU"/>
              <a:pPr/>
              <a:t>2</a:t>
            </a:fld>
            <a:endParaRPr lang="ru-RU"/>
          </a:p>
        </p:txBody>
      </p:sp>
      <p:sp>
        <p:nvSpPr>
          <p:cNvPr id="225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765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F28D27E1-C098-40F2-AAE0-E2E4DD3B36AF}" type="slidenum">
              <a:rPr lang="ru-RU"/>
              <a:pPr/>
              <a:t>4</a:t>
            </a:fld>
            <a:endParaRPr lang="ru-RU"/>
          </a:p>
        </p:txBody>
      </p:sp>
      <p:sp>
        <p:nvSpPr>
          <p:cNvPr id="276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765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765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765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765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765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995849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908E1-9F4F-4373-A5E1-E6E250ADD5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F93E15-C05B-4538-8181-878BBF3363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676900" y="76200"/>
            <a:ext cx="1789113" cy="63230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76200"/>
            <a:ext cx="5219700" cy="63230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BF101B-90E6-4A4B-80A9-469F0ECF0E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945ADB-C098-4886-9761-3854C3DBD7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6792A-F7B9-45B0-86F8-679F32A575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A052D-D3A9-4320-A544-A8ABBB7273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1524000"/>
            <a:ext cx="3503613" cy="4875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60813" y="1524000"/>
            <a:ext cx="3505200" cy="4875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420FEE-A659-4A03-9FC0-7527162905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96BBF-5FE0-4BEC-921B-3FD8A37714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CC798-C70A-47C8-B41C-E89F806C09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8BA9C-243E-48FC-9ECA-694BED3B3D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4D628-2771-4D8C-A08C-39DC4637B8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FC1318-BE3F-46C4-8194-24717E0B15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FDF9-ACC8-4F58-895B-D9661B6DC7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3DD42-AE2F-407E-9DB7-4F6E77310A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676900" y="76200"/>
            <a:ext cx="1789113" cy="63230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76200"/>
            <a:ext cx="5219700" cy="63230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959083-56C7-4C25-A50A-8F3AECA657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D6C71-EA78-436A-8147-9F8C68664E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1524000"/>
            <a:ext cx="3503613" cy="4875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60813" y="1524000"/>
            <a:ext cx="3505200" cy="4875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0CBD9D-8828-4D04-89D9-9EA0E05BC5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8F6E3-1D18-4F03-8CB5-C0CA4FB079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898D69-72A9-4764-8B03-FDE724E107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30632-2221-4A71-AA45-CDE3701B0C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77D99-6880-45C5-9EBB-2D0C926409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4A83CC-58C6-4C79-9B77-52E2898462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76200"/>
            <a:ext cx="7161213" cy="1370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524000"/>
            <a:ext cx="7161213" cy="487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04800" y="6477000"/>
            <a:ext cx="2589213" cy="3032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mtClean="0">
                <a:solidFill>
                  <a:srgbClr val="000000"/>
                </a:solidFill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200400" y="6477000"/>
            <a:ext cx="2971800" cy="30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a typeface="+mn-ea"/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400800" y="6477000"/>
            <a:ext cx="1065213" cy="3032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mtClean="0">
                <a:solidFill>
                  <a:srgbClr val="000000"/>
                </a:solidFill>
                <a:ea typeface="+mn-ea"/>
                <a:cs typeface="Arial" charset="0"/>
              </a:defRPr>
            </a:lvl1pPr>
          </a:lstStyle>
          <a:p>
            <a:pPr>
              <a:defRPr/>
            </a:pPr>
            <a:fld id="{4C6A7E79-BB39-40C5-81E5-7CDEFF3FAC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000000"/>
          </a:solidFill>
          <a:latin typeface="Arial" charset="0"/>
          <a:ea typeface="Microsoft YaHei" charset="-122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000000"/>
          </a:solidFill>
          <a:latin typeface="Arial" charset="0"/>
          <a:ea typeface="Microsoft YaHei" charset="-122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000000"/>
          </a:solidFill>
          <a:latin typeface="Arial" charset="0"/>
          <a:ea typeface="Microsoft YaHei" charset="-122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000000"/>
          </a:solidFill>
          <a:latin typeface="Arial" charset="0"/>
          <a:ea typeface="Microsoft YaHei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000000"/>
          </a:solidFill>
          <a:latin typeface="Arial" charset="0"/>
          <a:ea typeface="Microsoft YaHei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000000"/>
          </a:solidFill>
          <a:latin typeface="Arial" charset="0"/>
          <a:ea typeface="Microsoft YaHei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000000"/>
          </a:solidFill>
          <a:latin typeface="Arial" charset="0"/>
          <a:ea typeface="Microsoft YaHei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000000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76200"/>
            <a:ext cx="7161213" cy="1370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524000"/>
            <a:ext cx="7161213" cy="487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1000" y="6477000"/>
            <a:ext cx="2665413" cy="3032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733800" y="6477000"/>
            <a:ext cx="3048000" cy="30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a typeface="+mn-ea"/>
              <a:cs typeface="Arial" charset="0"/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543800" y="6472238"/>
            <a:ext cx="1141413" cy="2889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208F9B14-27E1-4378-ACDC-74E81E9153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000000"/>
          </a:solidFill>
          <a:latin typeface="Arial" charset="0"/>
          <a:ea typeface="Microsoft YaHei" charset="-122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000000"/>
          </a:solidFill>
          <a:latin typeface="Arial" charset="0"/>
          <a:ea typeface="Microsoft YaHei" charset="-122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000000"/>
          </a:solidFill>
          <a:latin typeface="Arial" charset="0"/>
          <a:ea typeface="Microsoft YaHei" charset="-122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000000"/>
          </a:solidFill>
          <a:latin typeface="Arial" charset="0"/>
          <a:ea typeface="Microsoft YaHei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000000"/>
          </a:solidFill>
          <a:latin typeface="Arial" charset="0"/>
          <a:ea typeface="Microsoft YaHei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000000"/>
          </a:solidFill>
          <a:latin typeface="Arial" charset="0"/>
          <a:ea typeface="Microsoft YaHei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000000"/>
          </a:solidFill>
          <a:latin typeface="Arial" charset="0"/>
          <a:ea typeface="Microsoft YaHei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000000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auto">
          <a:xfrm>
            <a:off x="1403648" y="836712"/>
            <a:ext cx="5256584" cy="504056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357158" y="285728"/>
            <a:ext cx="7162800" cy="614366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ea typeface="+mn-ea"/>
                <a:cs typeface="Times New Roman" pitchFamily="16" charset="0"/>
              </a:rPr>
              <a:t>«Интеграция робототехники в образовательное пространство школы»</a:t>
            </a:r>
            <a:endParaRPr lang="ru-RU" sz="2400" b="1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6" charset="0"/>
              <a:ea typeface="+mn-ea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ea typeface="+mn-ea"/>
                <a:cs typeface="Times New Roman" pitchFamily="16" charset="0"/>
              </a:rPr>
              <a:t>Муниципальный проект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ru-RU" sz="2400" b="1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6" charset="0"/>
              <a:ea typeface="+mn-ea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ru-RU" sz="2400" b="1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6" charset="0"/>
              <a:ea typeface="+mn-ea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ru-RU" sz="2400" b="1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6" charset="0"/>
              <a:ea typeface="+mn-ea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ru-RU" sz="2400" b="1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6" charset="0"/>
              <a:ea typeface="+mn-ea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ru-RU" sz="2400" b="1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6" charset="0"/>
              <a:ea typeface="+mn-ea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ru-RU" sz="2400" b="1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6" charset="0"/>
              <a:ea typeface="+mn-ea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ru-RU" sz="2400" b="1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6" charset="0"/>
              <a:ea typeface="+mn-ea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ru-RU" sz="2400" b="1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6" charset="0"/>
              <a:ea typeface="+mn-ea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ru-RU" sz="2400" b="1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6" charset="0"/>
              <a:ea typeface="+mn-ea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ea typeface="+mn-ea"/>
                <a:cs typeface="Times New Roman" pitchFamily="16" charset="0"/>
              </a:rPr>
              <a:t> 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ea typeface="+mn-ea"/>
                <a:cs typeface="Times New Roman" pitchFamily="16" charset="0"/>
              </a:rPr>
              <a:t> </a:t>
            </a:r>
            <a:endParaRPr lang="ru-RU" sz="36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6" charset="0"/>
              <a:ea typeface="+mn-ea"/>
              <a:cs typeface="Times New Roman" pitchFamily="16" charset="0"/>
            </a:endParaRP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1500188" y="5572125"/>
            <a:ext cx="5214937" cy="1614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071670" y="5715016"/>
            <a:ext cx="35809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cs typeface="Times New Roman" pitchFamily="16" charset="0"/>
              </a:rPr>
              <a:t>           2023-2024 </a:t>
            </a: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cs typeface="Times New Roman" pitchFamily="16" charset="0"/>
              </a:rPr>
              <a:t>учебный</a:t>
            </a:r>
            <a:r>
              <a:rPr lang="ru-RU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cs typeface="Times New Roman" pitchFamily="16" charset="0"/>
              </a:rPr>
              <a:t> </a:t>
            </a: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cs typeface="Times New Roman" pitchFamily="16" charset="0"/>
              </a:rPr>
              <a:t>год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592" y="1900421"/>
            <a:ext cx="5724128" cy="3814595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304800" y="76200"/>
            <a:ext cx="7162800" cy="119256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ea typeface="+mn-ea"/>
                <a:cs typeface="Times New Roman" pitchFamily="16" charset="0"/>
              </a:rPr>
              <a:t>Результаты проекта</a:t>
            </a:r>
            <a:endParaRPr lang="ru-RU" sz="28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6" charset="0"/>
              <a:ea typeface="+mn-ea"/>
              <a:cs typeface="Times New Roman" pitchFamily="16" charset="0"/>
            </a:endParaRP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1500188" y="5572125"/>
            <a:ext cx="5214937" cy="1614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1142984"/>
            <a:ext cx="67866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1403648" y="836712"/>
            <a:ext cx="5256584" cy="504056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83568" y="1447800"/>
            <a:ext cx="660307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 всех муниципальных образовательных организациях увеличится доля педагогов, которые используют в практике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робототехнологии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Организовано профессиональное взаимодействие педагогов, внедряющих робототехнику и конструирование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образовательный процесс.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eriod" startAt="3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 сетевой методический 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ресурс для обмена эффективными практиками по внедрению робототехники, проведения экспресс–консультаций, размещения методических разработок.</a:t>
            </a:r>
          </a:p>
          <a:p>
            <a:pPr marL="514350" indent="-514350" algn="just">
              <a:buFont typeface="Times New Roman" pitchFamily="16" charset="0"/>
              <a:buAutoNum type="arabicPeriod" startAt="3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муниципальной системе образования появится презентационная площадка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-полигон» для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демонстрации результатов и достижений педагогов и школьников в области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роботехники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конструирования</a:t>
            </a:r>
          </a:p>
          <a:p>
            <a:pPr marL="514350" indent="-514350" algn="just">
              <a:buFont typeface="Times New Roman" pitchFamily="16" charset="0"/>
              <a:buAutoNum type="arabicPeriod" startAt="3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образовательных организациях приобретено дополнительное оборудование для робототехники и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конструирования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1403648" y="836712"/>
            <a:ext cx="5256584" cy="504056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602" name="Text Box 1"/>
          <p:cNvSpPr txBox="1">
            <a:spLocks noChangeArrowheads="1"/>
          </p:cNvSpPr>
          <p:nvPr/>
        </p:nvSpPr>
        <p:spPr bwMode="auto">
          <a:xfrm>
            <a:off x="179512" y="240711"/>
            <a:ext cx="7407300" cy="96224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5200" rIns="0" bIns="0" anchor="ctr"/>
          <a:lstStyle/>
          <a:p>
            <a: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4000" b="1" dirty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ru-RU" sz="4000" b="1" dirty="0" smtClean="0">
                <a:solidFill>
                  <a:srgbClr val="000000"/>
                </a:solidFill>
                <a:latin typeface="Times New Roman" pitchFamily="16" charset="0"/>
              </a:rPr>
              <a:t>Благодарим </a:t>
            </a:r>
            <a:r>
              <a:rPr lang="ru-RU" sz="4000" b="1" dirty="0">
                <a:solidFill>
                  <a:srgbClr val="000000"/>
                </a:solidFill>
                <a:latin typeface="Times New Roman" pitchFamily="16" charset="0"/>
              </a:rPr>
              <a:t>за сотрудничество!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560" y="1739369"/>
            <a:ext cx="6228754" cy="452573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971600" y="5904447"/>
            <a:ext cx="3950490" cy="355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 pitchFamily="16" charset="0"/>
              </a:rPr>
              <a:t>LEGO </a:t>
            </a:r>
            <a:r>
              <a:rPr lang="ru-RU" b="1" dirty="0" err="1">
                <a:solidFill>
                  <a:srgbClr val="000000"/>
                </a:solidFill>
                <a:latin typeface="Times New Roman" pitchFamily="16" charset="0"/>
              </a:rPr>
              <a:t>Mindstorm</a:t>
            </a:r>
            <a:r>
              <a:rPr lang="ru-RU" b="1" dirty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Times New Roman" pitchFamily="16" charset="0"/>
              </a:rPr>
              <a:t>Education</a:t>
            </a:r>
            <a:r>
              <a:rPr lang="ru-RU" b="1" dirty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ru-RU" b="1" dirty="0" smtClean="0">
                <a:solidFill>
                  <a:srgbClr val="000000"/>
                </a:solidFill>
                <a:latin typeface="Times New Roman" pitchFamily="16" charset="0"/>
              </a:rPr>
              <a:t>EV3</a:t>
            </a:r>
            <a:endParaRPr lang="ru-RU" b="1" dirty="0">
              <a:solidFill>
                <a:srgbClr val="000000"/>
              </a:solidFill>
              <a:latin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 bwMode="auto">
          <a:xfrm>
            <a:off x="1403648" y="836712"/>
            <a:ext cx="5256584" cy="504056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14282" y="357166"/>
            <a:ext cx="7286676" cy="578838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проекте</a:t>
            </a:r>
          </a:p>
          <a:p>
            <a:pPr algn="just"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 dirty="0" smtClean="0">
                <a:solidFill>
                  <a:srgbClr val="005696"/>
                </a:solidFill>
                <a:latin typeface="Times New Roman" pitchFamily="18" charset="0"/>
                <a:cs typeface="Times New Roman" pitchFamily="18" charset="0"/>
              </a:rPr>
              <a:t>Робототехника 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это новое междисциплинарное направление 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обучения школьников</a:t>
            </a: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интегрирующее знания о физике, </a:t>
            </a:r>
            <a:r>
              <a:rPr lang="ru-RU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мехатронике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технологии</a:t>
            </a: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математике, кибернетике и ИКТ, и позволяющее 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формировать навыки технического творчества, мотивируют на изучение точных наук и обеспечивают их раннюю профессиональную ориентацию.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качестве основного оборудования для обучении детей робототехнике предлагаются конструкторы LEGO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Mindstorm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EV3 и LEGO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SPIKE PRIME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которые можно использовать для организации учебной деятельность по различным предметам и проводить интегрированные занятия. Используя эти наборы можно организовать продуктивную деятельность по конструированию, моделированию и автоматическому управлению. </a:t>
            </a:r>
          </a:p>
          <a:p>
            <a:pPr algn="just"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Муниципальный проект</a:t>
            </a:r>
            <a:r>
              <a:rPr lang="ru-RU" dirty="0" smtClean="0">
                <a:solidFill>
                  <a:srgbClr val="4D0D1A"/>
                </a:solidFill>
                <a:latin typeface="Franklin Gothic Medium" panose="020B0603020102020204" pitchFamily="34" charset="0"/>
              </a:rPr>
              <a:t> </a:t>
            </a:r>
            <a:r>
              <a:rPr lang="ru-RU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cs typeface="Times New Roman" pitchFamily="16" charset="0"/>
              </a:rPr>
              <a:t>«Интеграция робототехники в образовательное пространство школы»  будет направлен на методическое сопровождение деятельности педагогов</a:t>
            </a: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Казачинского района по внедрению робототехники и </a:t>
            </a:r>
            <a:r>
              <a:rPr lang="ru-RU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конструированияв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образовательный процесс и  способствовать созданию условий для формирования у школьников технической грамотности .</a:t>
            </a:r>
            <a:r>
              <a:rPr lang="ru-RU" dirty="0" smtClean="0"/>
              <a:t> 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360000">
            <a:off x="7004612" y="4366667"/>
            <a:ext cx="2057400" cy="24225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304800" y="76200"/>
            <a:ext cx="7162800" cy="85247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ea typeface="+mn-ea"/>
                <a:cs typeface="Times New Roman" pitchFamily="16" charset="0"/>
              </a:rPr>
              <a:t>Нормативная база</a:t>
            </a:r>
            <a:endParaRPr lang="ru-RU" sz="28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6" charset="0"/>
              <a:ea typeface="+mn-ea"/>
              <a:cs typeface="Times New Roman" pitchFamily="16" charset="0"/>
            </a:endParaRP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1475656" y="5589240"/>
            <a:ext cx="5214937" cy="1614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1403648" y="836712"/>
            <a:ext cx="5256584" cy="504056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2895" y="1196752"/>
            <a:ext cx="6786610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Комплексная программа «Развитие образовательной робототехники и непрерывного 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IT-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образования в Российской Федерации»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(утв. от 01.10.2014 г., распоряжение №172-Р  АНО «Агентство инновационного развития»)</a:t>
            </a:r>
          </a:p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Концепция преподавания предметной области «Технология» в общеобразовательных организациях Российской Федерации, реализующих основные общеобразовательные программы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утв. 24.12.2018 г.)</a:t>
            </a:r>
          </a:p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ФГОС основного общего образования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(приказ Министерства просвещения Российской Федерации  от 31.05.2021 г. №287) 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Стратегия научно-технологического развития РФ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(Указ Президента РФ от 01.12.2016 г. № 642)</a:t>
            </a:r>
          </a:p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Федеральная образовательная программа основного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общего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образования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(приказ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Министерства просвещения Российской Федерации  от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18.05.2023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№370)   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Стратегии развития информационного общества в РФ на2017–2030годы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(Указ Президента РФ от09.05.2017г. №203)</a:t>
            </a:r>
            <a:r>
              <a:rPr lang="ru-RU" sz="1600" dirty="0" smtClean="0"/>
              <a:t> </a:t>
            </a:r>
          </a:p>
          <a:p>
            <a:pPr algn="just"/>
            <a:endParaRPr lang="ru-RU" sz="14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500034" y="182680"/>
            <a:ext cx="6786610" cy="65403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Актуальность проекта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0" y="1857364"/>
            <a:ext cx="8305800" cy="3429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 eaLnBrk="1" hangingPunct="1"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sz="28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1403648" y="836712"/>
            <a:ext cx="5256584" cy="504056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785794"/>
            <a:ext cx="707236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Национальная технологическая инициатива (программа мер по формированию принципиально новых рынков и созданию условий для глобального технологического лидерства России к 2035 г. ), рассматривает подготовку школьников по направлению робототехника в числе актуальных   направлений реализации стратегии модернизации экономики и образования.  В рамках реализации национального проекта «Образование», в школах  создаются условия для развития образовательной робототехники. Благодаря ресурсу федерального проекта «Современная школа» в городских и сельских школах создаются  и оснащаются современным оборудованием образовательные центры «Точка роста». 1 сентября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года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вступили в силу новые федеральные образовательные стандарты (ФГОС) для основной школы. Теперь  в программу дисциплины  «Технология» в 5-9 классах вводится обязательный модуль  «Робототехника». В связи с внедрением обновленных ФГОС одним из возможных вариантов изменения форм  современного образовательного процесса является встраивание робототехники в урочные формы работы (выполнение учебных проектов и исследований), формы внеурочной деятельности (творческие конструкторские работы учащихся, участие в соревнованиях, в конкурсах и научно-практических конференциях, включая дистанционные и сетевые варианты), реализация программ дополнительного  образования. Проект призван стать  основой для формирования в муниципальной системе образования сообщества педагогов, внедряющих робототехнику в образовательный процесс и мотивацией для их профессионального роста.</a:t>
            </a:r>
          </a:p>
          <a:p>
            <a:pPr algn="just"/>
            <a:endParaRPr lang="ru-RU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357158" y="76200"/>
            <a:ext cx="7110442" cy="709594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ea typeface="+mn-ea"/>
                <a:cs typeface="Times New Roman" pitchFamily="16" charset="0"/>
              </a:rPr>
              <a:t>Проблема</a:t>
            </a:r>
            <a:endParaRPr lang="ru-RU" sz="28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6" charset="0"/>
              <a:ea typeface="+mn-ea"/>
              <a:cs typeface="Times New Roman" pitchFamily="16" charset="0"/>
            </a:endParaRP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1142976" y="2428868"/>
            <a:ext cx="5214937" cy="1614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2071678"/>
            <a:ext cx="67866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403648" y="836712"/>
            <a:ext cx="5256584" cy="504056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785794"/>
            <a:ext cx="707236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период с 2021 по 2023 год в 7 из 10 школ Казачинского района были открыты и функционируют образовательные центры естественно- научной и технологической направленности  «Точка роста», оснащенные современным учебным оборудованием  и наборами по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робототехнике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LEGO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Mindstorm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EV3 и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SPIKE 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PRIME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образовательный конструктор «Клик» для практики блочного программирования с комплектом датчиков,  конструктор программируемых инженерных систем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Applied Robotics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др. Прошли обучение педагоги, которые работают в «Точках роста». Однако эффективность и систематичность использования робототехнического оборудования в образовательном процессе  большинства школ остается низкой. Далеко не во всех школах есть квалифицированные специалисты, ведущие практическую деятельность по реализации образовательных программ в области робототехники и конструирования. Большинство учителей технологии, химии, физики, информатики не обладают достаточными практическими компетенциями  в робототехнике. Это препятствует формированию у  учащиеся  основ технической грамотности. 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251520" y="419966"/>
            <a:ext cx="7162800" cy="1643074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ea typeface="+mn-ea"/>
                <a:cs typeface="Times New Roman" pitchFamily="16" charset="0"/>
              </a:rPr>
              <a:t>ЦЕЛЬ ПРОЕКТА</a:t>
            </a:r>
            <a:endParaRPr lang="ru-RU" sz="28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6" charset="0"/>
              <a:ea typeface="+mn-ea"/>
              <a:cs typeface="Times New Roman" pitchFamily="16" charset="0"/>
            </a:endParaRP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1500188" y="5572125"/>
            <a:ext cx="5214937" cy="1614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1403648" y="1412776"/>
            <a:ext cx="5184576" cy="415934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2071678"/>
            <a:ext cx="678661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cs typeface="Times New Roman" pitchFamily="16" charset="0"/>
              </a:rPr>
              <a:t>Методическое сопровождение деятельности педагогов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 Казачинского района по внедрению робототехники и конструирования в образовательный процесс.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304800" y="76200"/>
            <a:ext cx="7162800" cy="1048544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ea typeface="+mn-ea"/>
                <a:cs typeface="Times New Roman" pitchFamily="16" charset="0"/>
              </a:rPr>
              <a:t>Задачи проекта</a:t>
            </a:r>
            <a:endParaRPr lang="ru-RU" sz="28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6" charset="0"/>
              <a:ea typeface="+mn-ea"/>
              <a:cs typeface="Times New Roman" pitchFamily="16" charset="0"/>
            </a:endParaRP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1500188" y="5572125"/>
            <a:ext cx="5214937" cy="1614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1403648" y="836712"/>
            <a:ext cx="5256584" cy="504056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124744"/>
            <a:ext cx="7074642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Сформировать у педагогов навыки работы с конструкторами LEGO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Mindstorm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EV3 и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LEGO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Mindstorm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EV3 и LEGO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SPIKE PRIME 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познакомить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 средой программирования LEGO.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Организовать деятельность муниципальной команды педагогов по использованию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робототехнологий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образовательном процессе.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Создать  в сетевом сообществе методический  ресурс для обмена эффективными практиками по внедрению робототехники, проведения экспресс–консультаций, размещения методических разработок.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Создать муниципальную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площадку «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-полигон» для демонстрации результатов и достижений педагогов и школьников в области робототехники и конструирования.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304800" y="76200"/>
            <a:ext cx="7162800" cy="13716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ea typeface="+mn-ea"/>
                <a:cs typeface="Times New Roman" pitchFamily="16" charset="0"/>
              </a:rPr>
              <a:t>Целевая аудитория</a:t>
            </a:r>
            <a:endParaRPr lang="ru-RU" sz="28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6" charset="0"/>
              <a:ea typeface="+mn-ea"/>
              <a:cs typeface="Times New Roman" pitchFamily="16" charset="0"/>
            </a:endParaRP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1500188" y="5572125"/>
            <a:ext cx="5214937" cy="1614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1403648" y="1124744"/>
            <a:ext cx="5256584" cy="504056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1928802"/>
            <a:ext cx="628654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Учителя и педагоги дополнительного образования, ведущие практическую деятельность по реализации образовательных программ в области робототехники и конструирования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355868" y="4192"/>
            <a:ext cx="7003504" cy="112055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ea typeface="+mn-ea"/>
                <a:cs typeface="Times New Roman" pitchFamily="16" charset="0"/>
              </a:rPr>
              <a:t>Мероприятия проекта</a:t>
            </a:r>
            <a:endParaRPr lang="ru-RU" sz="28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6" charset="0"/>
              <a:ea typeface="+mn-ea"/>
              <a:cs typeface="Times New Roman" pitchFamily="16" charset="0"/>
            </a:endParaRP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1500188" y="5572125"/>
            <a:ext cx="5214937" cy="1614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1928802"/>
            <a:ext cx="62865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1403648" y="836712"/>
            <a:ext cx="5256584" cy="504056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7220" y="1152614"/>
            <a:ext cx="7200800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модуль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Методический    семинар для педагогов «Знакомство с комплектом 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LEGO education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средой программирования 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LEGO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Методика изучения робототехнических конструкторов».</a:t>
            </a:r>
          </a:p>
          <a:p>
            <a:pPr algn="r">
              <a:spcAft>
                <a:spcPts val="0"/>
              </a:spcAft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Срок реализации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январь 2024 г.</a:t>
            </a:r>
          </a:p>
          <a:p>
            <a:pPr algn="r">
              <a:spcAft>
                <a:spcPts val="0"/>
              </a:spcAft>
            </a:pPr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b="1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модуль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Обучающий 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практико-ориентированный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 для педагогов  по изучению возможностей   конструкторов, проступивших в Центры «Точка роста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 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LEGO 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 </a:t>
            </a:r>
            <a:r>
              <a:rPr lang="en-US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Mindstorms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LEGO 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 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SPIKE PRIME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реализации – февраль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2024 г.</a:t>
            </a:r>
          </a:p>
          <a:p>
            <a:pPr algn="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модуль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Соревнование 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школьных команд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робототехнике «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-полигон». </a:t>
            </a:r>
          </a:p>
          <a:p>
            <a:pPr algn="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реализации – март  2024 г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далее ежегодно.</a:t>
            </a:r>
          </a:p>
          <a:p>
            <a:pPr algn="r"/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модуль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Круглый стол участников проекта «Образовательная робототехника как составляющая технологической подготовки учащихся в условиях реализации ФГОС». </a:t>
            </a:r>
          </a:p>
          <a:p>
            <a:pPr algn="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реализации – апрель 2024г.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/>
          </a:p>
          <a:p>
            <a:pPr algn="just">
              <a:spcAft>
                <a:spcPts val="0"/>
              </a:spcAft>
            </a:pP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6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635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1598</TotalTime>
  <Words>926</Words>
  <Application>Microsoft Office PowerPoint</Application>
  <PresentationFormat>Экран (4:3)</PresentationFormat>
  <Paragraphs>65</Paragraphs>
  <Slides>11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Microsoft YaHei</vt:lpstr>
      <vt:lpstr>Arial</vt:lpstr>
      <vt:lpstr>Franklin Gothic Medium</vt:lpstr>
      <vt:lpstr>Times New Roman</vt:lpstr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развитие робототехники</dc:title>
  <dc:creator>windows 7 х32</dc:creator>
  <cp:lastModifiedBy>Пользователь Windows</cp:lastModifiedBy>
  <cp:revision>141</cp:revision>
  <cp:lastPrinted>1601-01-01T00:00:00Z</cp:lastPrinted>
  <dcterms:created xsi:type="dcterms:W3CDTF">2013-02-28T01:19:17Z</dcterms:created>
  <dcterms:modified xsi:type="dcterms:W3CDTF">2023-12-19T03:30:24Z</dcterms:modified>
</cp:coreProperties>
</file>