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615" r:id="rId2"/>
    <p:sldId id="772" r:id="rId3"/>
    <p:sldId id="773" r:id="rId4"/>
    <p:sldId id="774" r:id="rId5"/>
    <p:sldId id="775" r:id="rId6"/>
    <p:sldId id="776" r:id="rId7"/>
    <p:sldId id="777" r:id="rId8"/>
    <p:sldId id="778" r:id="rId9"/>
    <p:sldId id="779" r:id="rId10"/>
    <p:sldId id="780" r:id="rId11"/>
    <p:sldId id="781" r:id="rId12"/>
    <p:sldId id="785" r:id="rId13"/>
    <p:sldId id="782" r:id="rId14"/>
    <p:sldId id="786" r:id="rId15"/>
    <p:sldId id="783" r:id="rId16"/>
    <p:sldId id="757" r:id="rId1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02" userDrawn="1">
          <p15:clr>
            <a:srgbClr val="A4A3A4"/>
          </p15:clr>
        </p15:guide>
        <p15:guide id="2" pos="7355" userDrawn="1">
          <p15:clr>
            <a:srgbClr val="A4A3A4"/>
          </p15:clr>
        </p15:guide>
        <p15:guide id="3" orient="horz" pos="527" userDrawn="1">
          <p15:clr>
            <a:srgbClr val="A4A3A4"/>
          </p15:clr>
        </p15:guide>
        <p15:guide id="4" orient="horz" pos="3816" userDrawn="1">
          <p15:clr>
            <a:srgbClr val="A4A3A4"/>
          </p15:clr>
        </p15:guide>
        <p15:guide id="5" orient="horz" pos="2568" userDrawn="1">
          <p15:clr>
            <a:srgbClr val="A4A3A4"/>
          </p15:clr>
        </p15:guide>
        <p15:guide id="6" orient="horz" pos="22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D0D1A"/>
    <a:srgbClr val="79151D"/>
    <a:srgbClr val="E2CE84"/>
    <a:srgbClr val="BB9C58"/>
    <a:srgbClr val="000000"/>
    <a:srgbClr val="F1EBDB"/>
    <a:srgbClr val="C6B098"/>
    <a:srgbClr val="58111C"/>
    <a:srgbClr val="E88898"/>
    <a:srgbClr val="E1657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481" autoAdjust="0"/>
    <p:restoredTop sz="77903" autoAdjust="0"/>
  </p:normalViewPr>
  <p:slideViewPr>
    <p:cSldViewPr snapToGrid="0">
      <p:cViewPr varScale="1">
        <p:scale>
          <a:sx n="85" d="100"/>
          <a:sy n="85" d="100"/>
        </p:scale>
        <p:origin x="-96" y="-180"/>
      </p:cViewPr>
      <p:guideLst>
        <p:guide orient="horz" pos="527"/>
        <p:guide orient="horz" pos="3816"/>
        <p:guide orient="horz" pos="2568"/>
        <p:guide orient="horz" pos="2228"/>
        <p:guide pos="302"/>
        <p:guide pos="73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A4358-12BE-421A-9CB7-6B7E2EC63663}" type="datetimeFigureOut">
              <a:rPr lang="ru-RU" smtClean="0"/>
              <a:pPr/>
              <a:t>01.11.2023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ADE26E-522E-4186-BFF8-130BF22707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26088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6EE5-5010-412F-BCFB-25B0586F0317}" type="datetimeFigureOut">
              <a:rPr lang="ru-RU" smtClean="0"/>
              <a:pPr/>
              <a:t>01.11.2023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C91C-B9EB-4344-B2A0-068774DB093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6181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6EE5-5010-412F-BCFB-25B0586F0317}" type="datetimeFigureOut">
              <a:rPr lang="ru-RU" smtClean="0"/>
              <a:pPr/>
              <a:t>01.11.2023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C91C-B9EB-4344-B2A0-068774DB093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84280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6EE5-5010-412F-BCFB-25B0586F0317}" type="datetimeFigureOut">
              <a:rPr lang="ru-RU" smtClean="0"/>
              <a:pPr/>
              <a:t>01.11.2023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C91C-B9EB-4344-B2A0-068774DB093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70187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6EE5-5010-412F-BCFB-25B0586F0317}" type="datetimeFigureOut">
              <a:rPr lang="ru-RU" smtClean="0"/>
              <a:pPr/>
              <a:t>01.11.2023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C91C-B9EB-4344-B2A0-068774DB093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8179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6EE5-5010-412F-BCFB-25B0586F0317}" type="datetimeFigureOut">
              <a:rPr lang="ru-RU" smtClean="0"/>
              <a:pPr/>
              <a:t>01.11.2023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C91C-B9EB-4344-B2A0-068774DB093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10948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6EE5-5010-412F-BCFB-25B0586F0317}" type="datetimeFigureOut">
              <a:rPr lang="ru-RU" smtClean="0"/>
              <a:pPr/>
              <a:t>01.11.2023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C91C-B9EB-4344-B2A0-068774DB093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78450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6EE5-5010-412F-BCFB-25B0586F0317}" type="datetimeFigureOut">
              <a:rPr lang="ru-RU" smtClean="0"/>
              <a:pPr/>
              <a:t>01.11.2023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C91C-B9EB-4344-B2A0-068774DB093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94463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6EE5-5010-412F-BCFB-25B0586F0317}" type="datetimeFigureOut">
              <a:rPr lang="ru-RU" smtClean="0"/>
              <a:pPr/>
              <a:t>01.11.2023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C91C-B9EB-4344-B2A0-068774DB093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0039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6EE5-5010-412F-BCFB-25B0586F0317}" type="datetimeFigureOut">
              <a:rPr lang="ru-RU" smtClean="0"/>
              <a:pPr/>
              <a:t>01.11.2023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C91C-B9EB-4344-B2A0-068774DB093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74460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6EE5-5010-412F-BCFB-25B0586F0317}" type="datetimeFigureOut">
              <a:rPr lang="ru-RU" smtClean="0"/>
              <a:pPr/>
              <a:t>01.11.2023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C91C-B9EB-4344-B2A0-068774DB093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93397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6EE5-5010-412F-BCFB-25B0586F0317}" type="datetimeFigureOut">
              <a:rPr lang="ru-RU" smtClean="0"/>
              <a:pPr/>
              <a:t>01.11.2023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C91C-B9EB-4344-B2A0-068774DB093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30736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EB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96EE5-5010-412F-BCFB-25B0586F0317}" type="datetimeFigureOut">
              <a:rPr lang="ru-RU" smtClean="0"/>
              <a:pPr/>
              <a:t>01.11.2023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2C91C-B9EB-4344-B2A0-068774DB093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5417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vk.com/kazachinskaya_school" TargetMode="External"/><Relationship Id="rId13" Type="http://schemas.openxmlformats.org/officeDocument/2006/relationships/image" Target="../media/image12.png"/><Relationship Id="rId3" Type="http://schemas.openxmlformats.org/officeDocument/2006/relationships/hyperlink" Target="https://t.me/kazachadm" TargetMode="External"/><Relationship Id="rId7" Type="http://schemas.openxmlformats.org/officeDocument/2006/relationships/hyperlink" Target="https://vk.com/public199279164" TargetMode="External"/><Relationship Id="rId12" Type="http://schemas.openxmlformats.org/officeDocument/2006/relationships/hyperlink" Target="https://vk.com/kaz.legend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vk.com/kazachinskayacks" TargetMode="External"/><Relationship Id="rId11" Type="http://schemas.openxmlformats.org/officeDocument/2006/relationships/hyperlink" Target="https://vk.com/kazachinskiyrayon" TargetMode="External"/><Relationship Id="rId5" Type="http://schemas.openxmlformats.org/officeDocument/2006/relationships/hyperlink" Target="https://t.me/glavakazach" TargetMode="External"/><Relationship Id="rId10" Type="http://schemas.openxmlformats.org/officeDocument/2006/relationships/hyperlink" Target="https://vk.com/club207372250" TargetMode="External"/><Relationship Id="rId4" Type="http://schemas.openxmlformats.org/officeDocument/2006/relationships/hyperlink" Target="https://t.me/kaznewlife" TargetMode="External"/><Relationship Id="rId9" Type="http://schemas.openxmlformats.org/officeDocument/2006/relationships/hyperlink" Target="https://vk.com/public210974976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рямоугольник: скругленные углы 42">
            <a:extLst>
              <a:ext uri="{FF2B5EF4-FFF2-40B4-BE49-F238E27FC236}">
                <a16:creationId xmlns:a16="http://schemas.microsoft.com/office/drawing/2014/main" xmlns="" id="{54174845-FEE0-4775-88D1-328FBE477301}"/>
              </a:ext>
            </a:extLst>
          </p:cNvPr>
          <p:cNvSpPr/>
          <p:nvPr/>
        </p:nvSpPr>
        <p:spPr>
          <a:xfrm>
            <a:off x="2407959" y="4212704"/>
            <a:ext cx="8962267" cy="1324671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             </a:t>
            </a:r>
            <a:r>
              <a:rPr lang="ru-RU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Муниципальный межведомственный проект Казачинского района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5B07C3D3-2529-40E8-B386-0F61F051DD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30944" y="-451054"/>
            <a:ext cx="3218561" cy="2531408"/>
          </a:xfrm>
          <a:prstGeom prst="rect">
            <a:avLst/>
          </a:prstGeom>
        </p:spPr>
      </p:pic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EBCBC0C3-09BB-4C16-9858-A4E8B8E1FD17}"/>
              </a:ext>
            </a:extLst>
          </p:cNvPr>
          <p:cNvSpPr/>
          <p:nvPr/>
        </p:nvSpPr>
        <p:spPr>
          <a:xfrm>
            <a:off x="612163" y="2478886"/>
            <a:ext cx="8816269" cy="1701800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36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#</a:t>
            </a:r>
            <a:r>
              <a:rPr lang="ru-RU" sz="3600" dirty="0" err="1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ПРО_Чтение</a:t>
            </a:r>
            <a:endParaRPr lang="ru-RU" sz="3600" dirty="0">
              <a:solidFill>
                <a:srgbClr val="4D0D1A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xmlns="" id="{F64EE052-9048-47BF-9403-07729D86C46C}"/>
              </a:ext>
            </a:extLst>
          </p:cNvPr>
          <p:cNvSpPr/>
          <p:nvPr/>
        </p:nvSpPr>
        <p:spPr>
          <a:xfrm>
            <a:off x="3488449" y="5537376"/>
            <a:ext cx="8440696" cy="684556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                         ноябрь 2023 – декабрь 2025 гг.</a:t>
            </a:r>
            <a:endParaRPr lang="ru-RU" sz="2400" dirty="0">
              <a:solidFill>
                <a:srgbClr val="4D0D1A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5B07C3D3-2529-40E8-B386-0F61F051DDC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V="1">
            <a:off x="9428432" y="3243934"/>
            <a:ext cx="208966" cy="171705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BB217721-984A-4071-B7CA-4BEA0043660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88450" y="1510018"/>
            <a:ext cx="2503550" cy="2122903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603" y="29773"/>
            <a:ext cx="2359356" cy="235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796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рямоугольник: скругленные углы 42">
            <a:extLst>
              <a:ext uri="{FF2B5EF4-FFF2-40B4-BE49-F238E27FC236}">
                <a16:creationId xmlns:a16="http://schemas.microsoft.com/office/drawing/2014/main" xmlns="" id="{54174845-FEE0-4775-88D1-328FBE477301}"/>
              </a:ext>
            </a:extLst>
          </p:cNvPr>
          <p:cNvSpPr/>
          <p:nvPr/>
        </p:nvSpPr>
        <p:spPr>
          <a:xfrm>
            <a:off x="685800" y="1562459"/>
            <a:ext cx="10320867" cy="3546435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rgbClr val="4D0D1A"/>
              </a:solidFill>
              <a:latin typeface="Franklin Gothic Medium" panose="020B060302010202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400" b="1" i="1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«Волонтёры чтения» </a:t>
            </a:r>
            <a:r>
              <a:rPr lang="ru-RU" sz="14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- добровольческое движение среди детей и молодёжи которые хотят привить любовь к чтению детям и молодёжи, но и научить их разбираться в литературе, в том числе </a:t>
            </a:r>
            <a:r>
              <a:rPr lang="ru-RU" sz="14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л</a:t>
            </a:r>
            <a:r>
              <a:rPr lang="ru-RU" sz="14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итературе Казачинского района</a:t>
            </a:r>
            <a:endParaRPr lang="ru-RU" sz="1400" dirty="0">
              <a:solidFill>
                <a:srgbClr val="4D0D1A"/>
              </a:solidFill>
              <a:latin typeface="Franklin Gothic Medium" panose="020B060302010202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400" b="1" i="1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«</a:t>
            </a:r>
            <a:r>
              <a:rPr lang="ru-RU" sz="1400" b="1" i="1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9 текстов для самообразования</a:t>
            </a:r>
            <a:r>
              <a:rPr lang="ru-RU" sz="1400" b="1" i="1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»</a:t>
            </a:r>
            <a:r>
              <a:rPr lang="ru-RU" sz="14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 - программа направлена на формирование читательской грамотности </a:t>
            </a:r>
            <a:endParaRPr lang="ru-RU" sz="1400" dirty="0">
              <a:solidFill>
                <a:srgbClr val="4D0D1A"/>
              </a:solidFill>
              <a:latin typeface="Franklin Gothic Medium" panose="020B060302010202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400" b="1" i="1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«Книжные маяки Казачинского района» </a:t>
            </a:r>
            <a:r>
              <a:rPr lang="ru-RU" sz="14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- интеллектуальный праздник для читающих жителей района</a:t>
            </a:r>
            <a:endParaRPr lang="ru-RU" sz="1400" dirty="0">
              <a:solidFill>
                <a:srgbClr val="4D0D1A"/>
              </a:solidFill>
              <a:latin typeface="Franklin Gothic Medium" panose="020B060302010202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400" b="1" i="1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Круглый стол «Горячая </a:t>
            </a:r>
            <a:r>
              <a:rPr lang="ru-RU" sz="1400" b="1" i="1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десятка» </a:t>
            </a:r>
            <a:r>
              <a:rPr lang="ru-RU" sz="14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- площадка для обмена </a:t>
            </a:r>
            <a:r>
              <a:rPr lang="ru-RU" sz="14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своими впечатлениями о прочитанных </a:t>
            </a:r>
            <a:r>
              <a:rPr lang="ru-RU" sz="14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книгах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400" b="1" i="1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Конкурс </a:t>
            </a:r>
            <a:r>
              <a:rPr lang="en-US" sz="1400" b="1" i="1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«Read </a:t>
            </a:r>
            <a:r>
              <a:rPr lang="en-US" sz="1400" b="1" i="1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&amp; art»</a:t>
            </a:r>
            <a:r>
              <a:rPr lang="en-US" sz="14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 - </a:t>
            </a:r>
            <a:r>
              <a:rPr lang="ru-RU" sz="14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в</a:t>
            </a:r>
            <a:r>
              <a:rPr lang="ru-RU" sz="14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иртуальный вернисаж </a:t>
            </a:r>
            <a:r>
              <a:rPr lang="ru-RU" sz="14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рисунков и фотографий на тему «Чтение</a:t>
            </a:r>
            <a:r>
              <a:rPr lang="ru-RU" sz="14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»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400" b="1" i="1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«</a:t>
            </a:r>
            <a:r>
              <a:rPr lang="ru-RU" sz="1400" b="1" i="1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Книга на сцене</a:t>
            </a:r>
            <a:r>
              <a:rPr lang="ru-RU" sz="1400" b="1" i="1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» </a:t>
            </a:r>
            <a:r>
              <a:rPr lang="ru-RU" sz="14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- фестиваль школьных театров</a:t>
            </a:r>
            <a:endParaRPr lang="ru-RU" sz="1400" dirty="0">
              <a:solidFill>
                <a:srgbClr val="4D0D1A"/>
              </a:solidFill>
              <a:latin typeface="Franklin Gothic Medium" panose="020B060302010202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400" b="1" i="1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«</a:t>
            </a:r>
            <a:r>
              <a:rPr lang="ru-RU" sz="1400" b="1" i="1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Семейное чтение</a:t>
            </a:r>
            <a:r>
              <a:rPr lang="ru-RU" sz="1400" b="1" i="1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» </a:t>
            </a:r>
            <a:r>
              <a:rPr lang="ru-RU" sz="14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- конкурс видеороликов, фотографий с целью пропаганды ценности совместного чтения детей и родителей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 </a:t>
            </a:r>
            <a:r>
              <a:rPr lang="ru-RU" sz="1400" b="1" i="1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«Астафьев</a:t>
            </a:r>
            <a:r>
              <a:rPr lang="en-US" sz="1400" b="1" i="1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LIVE</a:t>
            </a:r>
            <a:r>
              <a:rPr lang="ru-RU" sz="1400" b="1" i="1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» </a:t>
            </a:r>
            <a:r>
              <a:rPr lang="ru-RU" sz="14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- обсуждение в социальных сетях произведений В.П. Астафьева</a:t>
            </a:r>
            <a:endParaRPr lang="ru-RU" sz="1400" dirty="0">
              <a:solidFill>
                <a:srgbClr val="4D0D1A"/>
              </a:solidFill>
              <a:latin typeface="Franklin Gothic Medium" panose="020B060302010202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 </a:t>
            </a:r>
            <a:r>
              <a:rPr lang="ru-RU" sz="1400" b="1" i="1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«Литературный бал»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 </a:t>
            </a:r>
            <a:r>
              <a:rPr lang="ru-RU" sz="1400" b="1" i="1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«Размышление о Маленьком принце</a:t>
            </a:r>
            <a:r>
              <a:rPr lang="ru-RU" sz="1400" b="1" i="1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» </a:t>
            </a:r>
            <a:r>
              <a:rPr lang="ru-RU" sz="14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- поощрение лучших социально-педагогических инициатив за разработку и реализацию новых форматов позитивного имиджа чтения</a:t>
            </a:r>
            <a:endParaRPr lang="ru-RU" sz="1400" dirty="0">
              <a:solidFill>
                <a:srgbClr val="4D0D1A"/>
              </a:solidFill>
              <a:latin typeface="Franklin Gothic Medium" panose="020B060302010202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rgbClr val="4D0D1A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EBCBC0C3-09BB-4C16-9858-A4E8B8E1FD17}"/>
              </a:ext>
            </a:extLst>
          </p:cNvPr>
          <p:cNvSpPr/>
          <p:nvPr/>
        </p:nvSpPr>
        <p:spPr>
          <a:xfrm>
            <a:off x="160867" y="266006"/>
            <a:ext cx="5857547" cy="906089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       </a:t>
            </a:r>
            <a:r>
              <a:rPr lang="ru-RU" sz="36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Формы работы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4D0D1A"/>
              </a:solidFill>
              <a:effectLst/>
              <a:uLnTx/>
              <a:uFillTx/>
              <a:latin typeface="Franklin Gothic Medium" panose="020B0603020102020204" pitchFamily="34" charset="0"/>
              <a:ea typeface="+mn-ea"/>
              <a:cs typeface="+mn-cs"/>
            </a:endParaRP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xmlns="" id="{F64EE052-9048-47BF-9403-07729D86C46C}"/>
              </a:ext>
            </a:extLst>
          </p:cNvPr>
          <p:cNvSpPr/>
          <p:nvPr/>
        </p:nvSpPr>
        <p:spPr>
          <a:xfrm>
            <a:off x="3996267" y="5537375"/>
            <a:ext cx="8009466" cy="986731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  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Gabriola" panose="04040605051002020D02" pitchFamily="82" charset="0"/>
                <a:ea typeface="+mn-ea"/>
                <a:cs typeface="+mn-cs"/>
              </a:rPr>
              <a:t> «</a:t>
            </a:r>
            <a:r>
              <a:rPr lang="ru-RU" sz="2000" i="1" dirty="0">
                <a:solidFill>
                  <a:srgbClr val="4D0D1A"/>
                </a:solidFill>
                <a:latin typeface="Gabriola" panose="04040605051002020D02" pitchFamily="82" charset="0"/>
              </a:rPr>
              <a:t>Люди перестают мыслить, когда перестают читать» </a:t>
            </a:r>
            <a:endParaRPr lang="ru-RU" sz="2000" i="1" dirty="0" smtClean="0">
              <a:solidFill>
                <a:srgbClr val="4D0D1A"/>
              </a:solidFill>
              <a:latin typeface="Gabriola" panose="04040605051002020D02" pitchFamily="82" charset="0"/>
            </a:endParaRPr>
          </a:p>
          <a:p>
            <a:pPr lvl="0" algn="r"/>
            <a:r>
              <a:rPr lang="ru-RU" sz="2000" b="1" i="1" dirty="0" smtClean="0">
                <a:solidFill>
                  <a:srgbClr val="4D0D1A"/>
                </a:solidFill>
                <a:latin typeface="Gabriola" panose="04040605051002020D02" pitchFamily="82" charset="0"/>
              </a:rPr>
              <a:t>Рене Декарт                                                                </a:t>
            </a:r>
            <a:endParaRPr kumimoji="0" lang="ru-RU" sz="2000" b="1" i="1" u="none" strike="noStrike" kern="1200" cap="none" spc="0" normalizeH="0" baseline="0" noProof="0" dirty="0">
              <a:ln>
                <a:noFill/>
              </a:ln>
              <a:solidFill>
                <a:srgbClr val="4D0D1A"/>
              </a:solidFill>
              <a:effectLst/>
              <a:uLnTx/>
              <a:uFillTx/>
              <a:latin typeface="Gabriola" panose="04040605051002020D02" pitchFamily="82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BB217721-984A-4071-B7CA-4BEA004366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97746" y="-260967"/>
            <a:ext cx="2682347" cy="2682347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86" y="4791187"/>
            <a:ext cx="2359356" cy="235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49431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рямоугольник: скругленные углы 42">
            <a:extLst>
              <a:ext uri="{FF2B5EF4-FFF2-40B4-BE49-F238E27FC236}">
                <a16:creationId xmlns:a16="http://schemas.microsoft.com/office/drawing/2014/main" xmlns="" id="{54174845-FEE0-4775-88D1-328FBE477301}"/>
              </a:ext>
            </a:extLst>
          </p:cNvPr>
          <p:cNvSpPr/>
          <p:nvPr/>
        </p:nvSpPr>
        <p:spPr>
          <a:xfrm>
            <a:off x="116379" y="1679171"/>
            <a:ext cx="11120844" cy="3605893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0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Проект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Franklin Gothic Medium" panose="020B0603020102020204" pitchFamily="34" charset="0"/>
              </a:rPr>
              <a:t>позволит сформировать новую образовательную среду, способствующую повышению читательской культуры детей и молодёжи Казачинского района, </a:t>
            </a:r>
            <a:r>
              <a:rPr lang="ru-RU" sz="20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приобщит их к чтению литературных произведений, разовьет читательский вкус и читательскую компетентность. </a:t>
            </a:r>
            <a:r>
              <a:rPr lang="ru-RU" sz="2000" dirty="0" smtClean="0">
                <a:solidFill>
                  <a:srgbClr val="4D0D1A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Обновленная образовательная </a:t>
            </a:r>
            <a:r>
              <a:rPr lang="ru-RU" sz="2000" dirty="0">
                <a:solidFill>
                  <a:srgbClr val="4D0D1A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среда будет способствовать формированию новых образовательных результатов, и повышению уровня достижения всех магистральных направлений проекта «Школа </a:t>
            </a:r>
            <a:r>
              <a:rPr lang="ru-RU" sz="2000" dirty="0" err="1">
                <a:solidFill>
                  <a:srgbClr val="4D0D1A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dirty="0">
                <a:solidFill>
                  <a:srgbClr val="4D0D1A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России» во всех школах района.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79151D"/>
              </a:solidFill>
              <a:effectLst/>
              <a:uLnTx/>
              <a:uFillTx/>
              <a:latin typeface="Franklin Gothic Medium" panose="020B06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EBCBC0C3-09BB-4C16-9858-A4E8B8E1FD17}"/>
              </a:ext>
            </a:extLst>
          </p:cNvPr>
          <p:cNvSpPr/>
          <p:nvPr/>
        </p:nvSpPr>
        <p:spPr>
          <a:xfrm>
            <a:off x="116379" y="257696"/>
            <a:ext cx="5902036" cy="914400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       </a:t>
            </a:r>
            <a:r>
              <a:rPr lang="ru-RU" sz="36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Миссия проекта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4D0D1A"/>
              </a:solidFill>
              <a:effectLst/>
              <a:uLnTx/>
              <a:uFillTx/>
              <a:latin typeface="Franklin Gothic Medium" panose="020B0603020102020204" pitchFamily="34" charset="0"/>
              <a:ea typeface="+mn-ea"/>
              <a:cs typeface="+mn-cs"/>
            </a:endParaRP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xmlns="" id="{F64EE052-9048-47BF-9403-07729D86C46C}"/>
              </a:ext>
            </a:extLst>
          </p:cNvPr>
          <p:cNvSpPr/>
          <p:nvPr/>
        </p:nvSpPr>
        <p:spPr>
          <a:xfrm>
            <a:off x="3996266" y="5537376"/>
            <a:ext cx="8195733" cy="1170996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  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Gabriola" panose="04040605051002020D02" pitchFamily="82" charset="0"/>
                <a:ea typeface="+mn-ea"/>
                <a:cs typeface="+mn-cs"/>
              </a:rPr>
              <a:t> «</a:t>
            </a:r>
            <a:r>
              <a:rPr lang="ru-RU" sz="2000" i="1" dirty="0">
                <a:solidFill>
                  <a:srgbClr val="4D0D1A"/>
                </a:solidFill>
                <a:latin typeface="Gabriola" panose="04040605051002020D02" pitchFamily="82" charset="0"/>
              </a:rPr>
              <a:t>Если сказки вообще достойны того, чтобы их читали, то, значит, их стоит писать для взрослых, и читать их должны взрослые» </a:t>
            </a:r>
            <a:r>
              <a:rPr lang="ru-RU" sz="2000" i="1" dirty="0" smtClean="0">
                <a:solidFill>
                  <a:srgbClr val="4D0D1A"/>
                </a:solidFill>
                <a:latin typeface="Gabriola" panose="04040605051002020D02" pitchFamily="82" charset="0"/>
              </a:rPr>
              <a:t>            </a:t>
            </a:r>
            <a:r>
              <a:rPr lang="ru-RU" sz="2000" b="1" i="1" dirty="0" smtClean="0">
                <a:solidFill>
                  <a:srgbClr val="4D0D1A"/>
                </a:solidFill>
                <a:latin typeface="Gabriola" panose="04040605051002020D02" pitchFamily="82" charset="0"/>
              </a:rPr>
              <a:t>Джон </a:t>
            </a:r>
            <a:r>
              <a:rPr lang="ru-RU" sz="2000" b="1" i="1" dirty="0">
                <a:solidFill>
                  <a:srgbClr val="4D0D1A"/>
                </a:solidFill>
                <a:latin typeface="Gabriola" panose="04040605051002020D02" pitchFamily="82" charset="0"/>
              </a:rPr>
              <a:t>Рональд Руэл </a:t>
            </a:r>
            <a:r>
              <a:rPr lang="ru-RU" sz="2000" b="1" i="1" dirty="0" smtClean="0">
                <a:solidFill>
                  <a:srgbClr val="4D0D1A"/>
                </a:solidFill>
                <a:latin typeface="Gabriola" panose="04040605051002020D02" pitchFamily="82" charset="0"/>
              </a:rPr>
              <a:t>Толкин                                       </a:t>
            </a:r>
            <a:endParaRPr kumimoji="0" lang="ru-RU" sz="2000" b="1" i="1" u="none" strike="noStrike" kern="1200" cap="none" spc="0" normalizeH="0" baseline="0" noProof="0" dirty="0">
              <a:ln>
                <a:noFill/>
              </a:ln>
              <a:solidFill>
                <a:srgbClr val="4D0D1A"/>
              </a:solidFill>
              <a:effectLst/>
              <a:uLnTx/>
              <a:uFillTx/>
              <a:latin typeface="Gabriola" panose="04040605051002020D02" pitchFamily="82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BB217721-984A-4071-B7CA-4BEA004366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97746" y="-260967"/>
            <a:ext cx="2682347" cy="2682347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38332" y="4943196"/>
            <a:ext cx="2359356" cy="235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81849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рямоугольник: скругленные углы 42">
            <a:extLst>
              <a:ext uri="{FF2B5EF4-FFF2-40B4-BE49-F238E27FC236}">
                <a16:creationId xmlns:a16="http://schemas.microsoft.com/office/drawing/2014/main" xmlns="" id="{54174845-FEE0-4775-88D1-328FBE477301}"/>
              </a:ext>
            </a:extLst>
          </p:cNvPr>
          <p:cNvSpPr/>
          <p:nvPr/>
        </p:nvSpPr>
        <p:spPr>
          <a:xfrm>
            <a:off x="0" y="1656868"/>
            <a:ext cx="11120844" cy="3605893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just">
              <a:buAutoNum type="arabicPeriod"/>
              <a:defRPr/>
            </a:pPr>
            <a:r>
              <a:rPr lang="ru-RU" sz="1600" noProof="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Произойдёт трансформация образовательного пространства в МСО: во всех школах будут созданы театры, </a:t>
            </a:r>
            <a:r>
              <a:rPr lang="ru-RU" sz="1600" noProof="0" dirty="0" err="1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медиацентры</a:t>
            </a:r>
            <a:r>
              <a:rPr lang="ru-RU" sz="1600" noProof="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, оборудованы комфортные зоны для чтения и общения в школьных библиотеках, в центрах детских инициатив.</a:t>
            </a:r>
          </a:p>
          <a:p>
            <a:pPr marL="342900" lvl="0" indent="-342900" algn="just">
              <a:buAutoNum type="arabicPeriod"/>
              <a:defRPr/>
            </a:pPr>
            <a:r>
              <a:rPr lang="ru-RU" sz="16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Произойдут системные изменения в содержании работы школьных театров, музеев, объединений </a:t>
            </a:r>
            <a:r>
              <a:rPr lang="ru-RU" sz="1600" noProof="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 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Franklin Gothic Medium" panose="020B0603020102020204" pitchFamily="34" charset="0"/>
              </a:rPr>
              <a:t>дополнительного образования, внеурочной деятельности. </a:t>
            </a:r>
          </a:p>
          <a:p>
            <a:pPr marL="342900" lvl="0" indent="-342900" algn="just">
              <a:buAutoNum type="arabicPeriod"/>
              <a:defRPr/>
            </a:pPr>
            <a:r>
              <a:rPr lang="ru-RU" sz="16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В практике педагогических сообществ, специалистов в области культуры, молодёжной политики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Franklin Gothic Medium" panose="020B0603020102020204" pitchFamily="34" charset="0"/>
              </a:rPr>
              <a:t> появятся новые современных формы работы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Franklin Gothic Medium" panose="020B0603020102020204" pitchFamily="34" charset="0"/>
              </a:rPr>
              <a:t>, способствующие повышению читательской культуры детей и молодёжи Казачинского района.</a:t>
            </a:r>
          </a:p>
          <a:p>
            <a:pPr marL="342900" lvl="0" indent="-342900" algn="just">
              <a:buAutoNum type="arabicPeriod"/>
              <a:defRPr/>
            </a:pPr>
            <a:r>
              <a:rPr lang="ru-RU" sz="16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Будут установлены профессиональные контакты с командами МСО других территорий, основанное на партнёрском взаимодействии в части реализации стратегической цели проекта.</a:t>
            </a:r>
          </a:p>
          <a:p>
            <a:pPr marL="342900" lvl="0" indent="-342900" algn="just">
              <a:buAutoNum type="arabicPeriod"/>
              <a:defRPr/>
            </a:pPr>
            <a:r>
              <a:rPr lang="ru-RU" sz="16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П</a:t>
            </a:r>
            <a:r>
              <a:rPr kumimoji="0" lang="ru-RU" sz="1600" b="0" i="0" u="none" strike="noStrike" kern="1200" cap="none" spc="0" normalizeH="0" noProof="0" dirty="0" err="1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Franklin Gothic Medium" panose="020B0603020102020204" pitchFamily="34" charset="0"/>
              </a:rPr>
              <a:t>роект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Franklin Gothic Medium" panose="020B0603020102020204" pitchFamily="34" charset="0"/>
              </a:rPr>
              <a:t> станет брендом системы образования Казачинского района.</a:t>
            </a:r>
          </a:p>
          <a:p>
            <a:pPr marL="342900" lvl="0" indent="-342900" algn="just">
              <a:buAutoNum type="arabicPeriod"/>
              <a:defRPr/>
            </a:pPr>
            <a:r>
              <a:rPr lang="ru-RU" sz="16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У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Franklin Gothic Medium" panose="020B0603020102020204" pitchFamily="34" charset="0"/>
              </a:rPr>
              <a:t>величится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Franklin Gothic Medium" panose="020B0603020102020204" pitchFamily="34" charset="0"/>
              </a:rPr>
              <a:t> доля обучающихся, участвующих в школьных театрах, 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Franklin Gothic Medium" panose="020B0603020102020204" pitchFamily="34" charset="0"/>
              </a:rPr>
              <a:t>медацентрах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Franklin Gothic Medium" panose="020B0603020102020204" pitchFamily="34" charset="0"/>
              </a:rPr>
              <a:t>, объединениях дополнительного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Franklin Gothic Medium" panose="020B0603020102020204" pitchFamily="34" charset="0"/>
              </a:rPr>
              <a:t> образования, открытых конкурсах.</a:t>
            </a:r>
          </a:p>
          <a:p>
            <a:pPr marL="342900" lvl="0" indent="-342900" algn="just">
              <a:buAutoNum type="arabicPeriod"/>
              <a:defRPr/>
            </a:pPr>
            <a:r>
              <a:rPr lang="ru-RU" sz="16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 Повысится  интереса к чтению у  детей, родителей, педагогов.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4D0D1A"/>
              </a:solidFill>
              <a:effectLst/>
              <a:uLnTx/>
              <a:uFillTx/>
              <a:latin typeface="Franklin Gothic Medium" panose="020B0603020102020204" pitchFamily="34" charset="0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EBCBC0C3-09BB-4C16-9858-A4E8B8E1FD17}"/>
              </a:ext>
            </a:extLst>
          </p:cNvPr>
          <p:cNvSpPr/>
          <p:nvPr/>
        </p:nvSpPr>
        <p:spPr>
          <a:xfrm>
            <a:off x="116378" y="257696"/>
            <a:ext cx="9824576" cy="914400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   </a:t>
            </a:r>
            <a:r>
              <a:rPr lang="ru-RU" sz="28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Р</a:t>
            </a:r>
            <a:r>
              <a:rPr kumimoji="0" lang="ru-RU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Franklin Gothic Medium" panose="020B0603020102020204" pitchFamily="34" charset="0"/>
              </a:rPr>
              <a:t>езультаты</a:t>
            </a:r>
            <a:r>
              <a:rPr lang="ru-RU" sz="28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 проекта 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4D0D1A"/>
              </a:solidFill>
              <a:effectLst/>
              <a:uLnTx/>
              <a:uFillTx/>
              <a:latin typeface="Franklin Gothic Medium" panose="020B0603020102020204" pitchFamily="34" charset="0"/>
              <a:ea typeface="+mn-ea"/>
              <a:cs typeface="+mn-cs"/>
            </a:endParaRP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xmlns="" id="{F64EE052-9048-47BF-9403-07729D86C46C}"/>
              </a:ext>
            </a:extLst>
          </p:cNvPr>
          <p:cNvSpPr/>
          <p:nvPr/>
        </p:nvSpPr>
        <p:spPr>
          <a:xfrm>
            <a:off x="3996266" y="5537376"/>
            <a:ext cx="8195733" cy="1170996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  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Gabriola" panose="04040605051002020D02" pitchFamily="82" charset="0"/>
                <a:ea typeface="+mn-ea"/>
                <a:cs typeface="+mn-cs"/>
              </a:rPr>
              <a:t> «</a:t>
            </a:r>
            <a:r>
              <a:rPr lang="ru-RU" sz="2000" i="1" dirty="0">
                <a:solidFill>
                  <a:srgbClr val="4D0D1A"/>
                </a:solidFill>
                <a:latin typeface="Gabriola" panose="04040605051002020D02" pitchFamily="82" charset="0"/>
              </a:rPr>
              <a:t>Если сказки вообще достойны того, чтобы их читали, то, значит, их стоит писать для взрослых, и читать их должны взрослые» </a:t>
            </a:r>
            <a:r>
              <a:rPr lang="ru-RU" sz="2000" i="1" dirty="0" smtClean="0">
                <a:solidFill>
                  <a:srgbClr val="4D0D1A"/>
                </a:solidFill>
                <a:latin typeface="Gabriola" panose="04040605051002020D02" pitchFamily="82" charset="0"/>
              </a:rPr>
              <a:t>            </a:t>
            </a:r>
            <a:r>
              <a:rPr lang="ru-RU" sz="2000" b="1" i="1" dirty="0" smtClean="0">
                <a:solidFill>
                  <a:srgbClr val="4D0D1A"/>
                </a:solidFill>
                <a:latin typeface="Gabriola" panose="04040605051002020D02" pitchFamily="82" charset="0"/>
              </a:rPr>
              <a:t>Джон </a:t>
            </a:r>
            <a:r>
              <a:rPr lang="ru-RU" sz="2000" b="1" i="1" dirty="0">
                <a:solidFill>
                  <a:srgbClr val="4D0D1A"/>
                </a:solidFill>
                <a:latin typeface="Gabriola" panose="04040605051002020D02" pitchFamily="82" charset="0"/>
              </a:rPr>
              <a:t>Рональд Руэл </a:t>
            </a:r>
            <a:r>
              <a:rPr lang="ru-RU" sz="2000" b="1" i="1" dirty="0" smtClean="0">
                <a:solidFill>
                  <a:srgbClr val="4D0D1A"/>
                </a:solidFill>
                <a:latin typeface="Gabriola" panose="04040605051002020D02" pitchFamily="82" charset="0"/>
              </a:rPr>
              <a:t>Толкин                                       </a:t>
            </a:r>
            <a:endParaRPr kumimoji="0" lang="ru-RU" sz="2000" b="1" i="1" u="none" strike="noStrike" kern="1200" cap="none" spc="0" normalizeH="0" baseline="0" noProof="0" dirty="0">
              <a:ln>
                <a:noFill/>
              </a:ln>
              <a:solidFill>
                <a:srgbClr val="4D0D1A"/>
              </a:solidFill>
              <a:effectLst/>
              <a:uLnTx/>
              <a:uFillTx/>
              <a:latin typeface="Gabriola" panose="04040605051002020D02" pitchFamily="82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BB217721-984A-4071-B7CA-4BEA004366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2579" y="-244189"/>
            <a:ext cx="2682347" cy="2682347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8941" y="5522678"/>
            <a:ext cx="2359356" cy="235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32933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рямоугольник: скругленные углы 42">
            <a:extLst>
              <a:ext uri="{FF2B5EF4-FFF2-40B4-BE49-F238E27FC236}">
                <a16:creationId xmlns:a16="http://schemas.microsoft.com/office/drawing/2014/main" xmlns="" id="{54174845-FEE0-4775-88D1-328FBE477301}"/>
              </a:ext>
            </a:extLst>
          </p:cNvPr>
          <p:cNvSpPr/>
          <p:nvPr/>
        </p:nvSpPr>
        <p:spPr>
          <a:xfrm>
            <a:off x="257695" y="1291529"/>
            <a:ext cx="5087390" cy="1259380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МБУК Казачинская межпоселенческая Центральная библиотека имени героя Советского Союза Герасимова И.П.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EBCBC0C3-09BB-4C16-9858-A4E8B8E1FD17}"/>
              </a:ext>
            </a:extLst>
          </p:cNvPr>
          <p:cNvSpPr/>
          <p:nvPr/>
        </p:nvSpPr>
        <p:spPr>
          <a:xfrm>
            <a:off x="157942" y="232756"/>
            <a:ext cx="5860473" cy="939339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       </a:t>
            </a:r>
            <a:r>
              <a:rPr lang="ru-RU" sz="3600" noProof="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Партнеры</a:t>
            </a:r>
            <a:r>
              <a:rPr lang="ru-RU" sz="36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 проекта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4D0D1A"/>
              </a:solidFill>
              <a:effectLst/>
              <a:uLnTx/>
              <a:uFillTx/>
              <a:latin typeface="Franklin Gothic Medium" panose="020B0603020102020204" pitchFamily="34" charset="0"/>
              <a:ea typeface="+mn-ea"/>
              <a:cs typeface="+mn-cs"/>
            </a:endParaRP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xmlns="" id="{F64EE052-9048-47BF-9403-07729D86C46C}"/>
              </a:ext>
            </a:extLst>
          </p:cNvPr>
          <p:cNvSpPr/>
          <p:nvPr/>
        </p:nvSpPr>
        <p:spPr>
          <a:xfrm>
            <a:off x="4289366" y="5670378"/>
            <a:ext cx="7902633" cy="986731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  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Gabriola" panose="04040605051002020D02" pitchFamily="82" charset="0"/>
                <a:ea typeface="+mn-ea"/>
                <a:cs typeface="+mn-cs"/>
              </a:rPr>
              <a:t> «</a:t>
            </a:r>
            <a:r>
              <a:rPr lang="ru-RU" sz="2000" i="1" dirty="0" smtClean="0">
                <a:solidFill>
                  <a:srgbClr val="4D0D1A"/>
                </a:solidFill>
                <a:latin typeface="Gabriola" panose="04040605051002020D02" pitchFamily="82" charset="0"/>
              </a:rPr>
              <a:t>Единственный </a:t>
            </a:r>
            <a:r>
              <a:rPr lang="ru-RU" sz="2000" i="1" dirty="0">
                <a:solidFill>
                  <a:srgbClr val="4D0D1A"/>
                </a:solidFill>
                <a:latin typeface="Gabriola" panose="04040605051002020D02" pitchFamily="82" charset="0"/>
              </a:rPr>
              <a:t>заменитель не прожитого нами опыта — литература» </a:t>
            </a:r>
            <a:endParaRPr lang="ru-RU" sz="2000" i="1" dirty="0" smtClean="0">
              <a:solidFill>
                <a:srgbClr val="4D0D1A"/>
              </a:solidFill>
              <a:latin typeface="Gabriola" panose="04040605051002020D02" pitchFamily="82" charset="0"/>
            </a:endParaRPr>
          </a:p>
          <a:p>
            <a:pPr lvl="0"/>
            <a:r>
              <a:rPr lang="ru-RU" sz="2000" b="1" i="1" dirty="0" smtClean="0">
                <a:solidFill>
                  <a:srgbClr val="4D0D1A"/>
                </a:solidFill>
                <a:latin typeface="Gabriola" panose="04040605051002020D02" pitchFamily="82" charset="0"/>
              </a:rPr>
              <a:t>                                                                                                                            Александр Солженицын</a:t>
            </a:r>
            <a:endParaRPr kumimoji="0" lang="ru-RU" sz="2000" b="1" i="1" u="none" strike="noStrike" kern="1200" cap="none" spc="0" normalizeH="0" baseline="0" noProof="0" dirty="0">
              <a:ln>
                <a:noFill/>
              </a:ln>
              <a:solidFill>
                <a:srgbClr val="4D0D1A"/>
              </a:solidFill>
              <a:effectLst/>
              <a:uLnTx/>
              <a:uFillTx/>
              <a:latin typeface="Gabriola" panose="04040605051002020D02" pitchFamily="82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BB217721-984A-4071-B7CA-4BEA004366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97746" y="-260967"/>
            <a:ext cx="2682347" cy="2682347"/>
          </a:xfrm>
          <a:prstGeom prst="rect">
            <a:avLst/>
          </a:prstGeom>
        </p:spPr>
      </p:pic>
      <p:sp>
        <p:nvSpPr>
          <p:cNvPr id="7" name="Прямоугольник: скругленные углы 42">
            <a:extLst>
              <a:ext uri="{FF2B5EF4-FFF2-40B4-BE49-F238E27FC236}">
                <a16:creationId xmlns:a16="http://schemas.microsoft.com/office/drawing/2014/main" xmlns="" id="{54174845-FEE0-4775-88D1-328FBE477301}"/>
              </a:ext>
            </a:extLst>
          </p:cNvPr>
          <p:cNvSpPr/>
          <p:nvPr/>
        </p:nvSpPr>
        <p:spPr>
          <a:xfrm>
            <a:off x="5195455" y="1291529"/>
            <a:ext cx="4663440" cy="1259381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6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К</a:t>
            </a:r>
            <a:r>
              <a:rPr lang="ru-RU" sz="16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БУК Культурно-просветительский центр          с. Казачинского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: скругленные углы 42">
            <a:extLst>
              <a:ext uri="{FF2B5EF4-FFF2-40B4-BE49-F238E27FC236}">
                <a16:creationId xmlns:a16="http://schemas.microsoft.com/office/drawing/2014/main" xmlns="" id="{54174845-FEE0-4775-88D1-328FBE477301}"/>
              </a:ext>
            </a:extLst>
          </p:cNvPr>
          <p:cNvSpPr/>
          <p:nvPr/>
        </p:nvSpPr>
        <p:spPr>
          <a:xfrm>
            <a:off x="257695" y="2540816"/>
            <a:ext cx="5195454" cy="1133409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МБУК «Казачинская Централизованная клубная система»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: скругленные углы 42">
            <a:extLst>
              <a:ext uri="{FF2B5EF4-FFF2-40B4-BE49-F238E27FC236}">
                <a16:creationId xmlns:a16="http://schemas.microsoft.com/office/drawing/2014/main" xmlns="" id="{54174845-FEE0-4775-88D1-328FBE477301}"/>
              </a:ext>
            </a:extLst>
          </p:cNvPr>
          <p:cNvSpPr/>
          <p:nvPr/>
        </p:nvSpPr>
        <p:spPr>
          <a:xfrm>
            <a:off x="5195455" y="2540816"/>
            <a:ext cx="4746567" cy="1158350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6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МБОУ ДО «Детская школа искусств» Казачинского района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: скругленные углы 8">
            <a:extLst>
              <a:ext uri="{FF2B5EF4-FFF2-40B4-BE49-F238E27FC236}">
                <a16:creationId xmlns:a16="http://schemas.microsoft.com/office/drawing/2014/main" xmlns="" id="{EBCBC0C3-09BB-4C16-9858-A4E8B8E1FD17}"/>
              </a:ext>
            </a:extLst>
          </p:cNvPr>
          <p:cNvSpPr/>
          <p:nvPr/>
        </p:nvSpPr>
        <p:spPr>
          <a:xfrm>
            <a:off x="349135" y="3699166"/>
            <a:ext cx="5345082" cy="1249962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АБУ Молодежный </a:t>
            </a:r>
            <a:r>
              <a:rPr lang="ru-RU" sz="16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центр "Перекресток" </a:t>
            </a:r>
            <a:r>
              <a:rPr lang="ru-RU" sz="16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 Казачинского района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4D0D1A"/>
              </a:solidFill>
              <a:effectLst/>
              <a:uLnTx/>
              <a:uFillTx/>
              <a:latin typeface="Franklin Gothic Medium" panose="020B0603020102020204" pitchFamily="34" charset="0"/>
            </a:endParaRPr>
          </a:p>
        </p:txBody>
      </p:sp>
      <p:sp>
        <p:nvSpPr>
          <p:cNvPr id="15" name="Прямоугольник: скругленные углы 42">
            <a:extLst>
              <a:ext uri="{FF2B5EF4-FFF2-40B4-BE49-F238E27FC236}">
                <a16:creationId xmlns:a16="http://schemas.microsoft.com/office/drawing/2014/main" xmlns="" id="{54174845-FEE0-4775-88D1-328FBE477301}"/>
              </a:ext>
            </a:extLst>
          </p:cNvPr>
          <p:cNvSpPr/>
          <p:nvPr/>
        </p:nvSpPr>
        <p:spPr>
          <a:xfrm>
            <a:off x="5345085" y="3723510"/>
            <a:ext cx="4746567" cy="1158350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6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МБУК </a:t>
            </a:r>
            <a:r>
              <a:rPr lang="ru-RU" sz="16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Музейно-выставочный центр Казачинского района 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2398" y="4881860"/>
            <a:ext cx="2359356" cy="235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41178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рямоугольник: скругленные углы 42">
            <a:extLst>
              <a:ext uri="{FF2B5EF4-FFF2-40B4-BE49-F238E27FC236}">
                <a16:creationId xmlns:a16="http://schemas.microsoft.com/office/drawing/2014/main" xmlns="" id="{54174845-FEE0-4775-88D1-328FBE477301}"/>
              </a:ext>
            </a:extLst>
          </p:cNvPr>
          <p:cNvSpPr/>
          <p:nvPr/>
        </p:nvSpPr>
        <p:spPr>
          <a:xfrm>
            <a:off x="257694" y="2164359"/>
            <a:ext cx="8550745" cy="1904301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Отдел образования администрации Казачинского района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EBCBC0C3-09BB-4C16-9858-A4E8B8E1FD17}"/>
              </a:ext>
            </a:extLst>
          </p:cNvPr>
          <p:cNvSpPr/>
          <p:nvPr/>
        </p:nvSpPr>
        <p:spPr>
          <a:xfrm>
            <a:off x="157942" y="232756"/>
            <a:ext cx="5860473" cy="939339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       </a:t>
            </a:r>
            <a:r>
              <a:rPr lang="ru-RU" sz="36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Заказчик проекта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4D0D1A"/>
              </a:solidFill>
              <a:effectLst/>
              <a:uLnTx/>
              <a:uFillTx/>
              <a:latin typeface="Franklin Gothic Medium" panose="020B0603020102020204" pitchFamily="34" charset="0"/>
              <a:ea typeface="+mn-ea"/>
              <a:cs typeface="+mn-cs"/>
            </a:endParaRP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xmlns="" id="{F64EE052-9048-47BF-9403-07729D86C46C}"/>
              </a:ext>
            </a:extLst>
          </p:cNvPr>
          <p:cNvSpPr/>
          <p:nvPr/>
        </p:nvSpPr>
        <p:spPr>
          <a:xfrm>
            <a:off x="4289366" y="5670378"/>
            <a:ext cx="7902633" cy="986731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  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Gabriola" panose="04040605051002020D02" pitchFamily="82" charset="0"/>
                <a:ea typeface="+mn-ea"/>
                <a:cs typeface="+mn-cs"/>
              </a:rPr>
              <a:t> «</a:t>
            </a:r>
            <a:r>
              <a:rPr lang="ru-RU" sz="2000" i="1" dirty="0" smtClean="0">
                <a:solidFill>
                  <a:srgbClr val="4D0D1A"/>
                </a:solidFill>
                <a:latin typeface="Gabriola" panose="04040605051002020D02" pitchFamily="82" charset="0"/>
              </a:rPr>
              <a:t>Единственный </a:t>
            </a:r>
            <a:r>
              <a:rPr lang="ru-RU" sz="2000" i="1" dirty="0">
                <a:solidFill>
                  <a:srgbClr val="4D0D1A"/>
                </a:solidFill>
                <a:latin typeface="Gabriola" panose="04040605051002020D02" pitchFamily="82" charset="0"/>
              </a:rPr>
              <a:t>заменитель не прожитого нами опыта — литература» </a:t>
            </a:r>
            <a:endParaRPr lang="ru-RU" sz="2000" i="1" dirty="0" smtClean="0">
              <a:solidFill>
                <a:srgbClr val="4D0D1A"/>
              </a:solidFill>
              <a:latin typeface="Gabriola" panose="04040605051002020D02" pitchFamily="82" charset="0"/>
            </a:endParaRPr>
          </a:p>
          <a:p>
            <a:pPr lvl="0"/>
            <a:r>
              <a:rPr lang="ru-RU" sz="2000" b="1" i="1" dirty="0" smtClean="0">
                <a:solidFill>
                  <a:srgbClr val="4D0D1A"/>
                </a:solidFill>
                <a:latin typeface="Gabriola" panose="04040605051002020D02" pitchFamily="82" charset="0"/>
              </a:rPr>
              <a:t>                                                                                                                            Александр Солженицын</a:t>
            </a:r>
            <a:endParaRPr kumimoji="0" lang="ru-RU" sz="2000" b="1" i="1" u="none" strike="noStrike" kern="1200" cap="none" spc="0" normalizeH="0" baseline="0" noProof="0" dirty="0">
              <a:ln>
                <a:noFill/>
              </a:ln>
              <a:solidFill>
                <a:srgbClr val="4D0D1A"/>
              </a:solidFill>
              <a:effectLst/>
              <a:uLnTx/>
              <a:uFillTx/>
              <a:latin typeface="Gabriola" panose="04040605051002020D02" pitchFamily="82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BB217721-984A-4071-B7CA-4BEA004366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97746" y="-260967"/>
            <a:ext cx="2682347" cy="2682347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2398" y="4881860"/>
            <a:ext cx="2359356" cy="235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07256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EBCBC0C3-09BB-4C16-9858-A4E8B8E1FD17}"/>
              </a:ext>
            </a:extLst>
          </p:cNvPr>
          <p:cNvSpPr/>
          <p:nvPr/>
        </p:nvSpPr>
        <p:spPr>
          <a:xfrm>
            <a:off x="166255" y="249382"/>
            <a:ext cx="5852159" cy="922713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       </a:t>
            </a:r>
            <a:r>
              <a:rPr lang="ru-RU" sz="36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СМИ о проекте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4D0D1A"/>
              </a:solidFill>
              <a:effectLst/>
              <a:uLnTx/>
              <a:uFillTx/>
              <a:latin typeface="Franklin Gothic Medium" panose="020B0603020102020204" pitchFamily="34" charset="0"/>
              <a:ea typeface="+mn-ea"/>
              <a:cs typeface="+mn-cs"/>
            </a:endParaRP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xmlns="" id="{F64EE052-9048-47BF-9403-07729D86C46C}"/>
              </a:ext>
            </a:extLst>
          </p:cNvPr>
          <p:cNvSpPr/>
          <p:nvPr/>
        </p:nvSpPr>
        <p:spPr>
          <a:xfrm>
            <a:off x="3655446" y="5670378"/>
            <a:ext cx="8009466" cy="986731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  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Gabriola" panose="04040605051002020D02" pitchFamily="82" charset="0"/>
                <a:ea typeface="+mn-ea"/>
                <a:cs typeface="+mn-cs"/>
              </a:rPr>
              <a:t> «</a:t>
            </a:r>
            <a:r>
              <a:rPr lang="ru-RU" sz="2000" i="1" dirty="0" smtClean="0">
                <a:solidFill>
                  <a:srgbClr val="4D0D1A"/>
                </a:solidFill>
                <a:latin typeface="Gabriola" panose="04040605051002020D02" pitchFamily="82" charset="0"/>
              </a:rPr>
              <a:t>Чтение </a:t>
            </a:r>
            <a:r>
              <a:rPr lang="ru-RU" sz="2000" i="1" dirty="0">
                <a:solidFill>
                  <a:srgbClr val="4D0D1A"/>
                </a:solidFill>
                <a:latin typeface="Gabriola" panose="04040605051002020D02" pitchFamily="82" charset="0"/>
              </a:rPr>
              <a:t>— это окошко, через которое дети  видят  и познают мир и самих себя</a:t>
            </a:r>
            <a:r>
              <a:rPr lang="ru-RU" sz="2000" i="1" dirty="0" smtClean="0">
                <a:solidFill>
                  <a:srgbClr val="4D0D1A"/>
                </a:solidFill>
                <a:latin typeface="Gabriola" panose="04040605051002020D02" pitchFamily="82" charset="0"/>
              </a:rPr>
              <a:t>»</a:t>
            </a:r>
          </a:p>
          <a:p>
            <a:pPr lvl="0" algn="r"/>
            <a:r>
              <a:rPr lang="ru-RU" sz="2000" i="1" dirty="0" smtClean="0">
                <a:solidFill>
                  <a:srgbClr val="4D0D1A"/>
                </a:solidFill>
                <a:latin typeface="Gabriola" panose="04040605051002020D02" pitchFamily="82" charset="0"/>
              </a:rPr>
              <a:t> </a:t>
            </a:r>
            <a:r>
              <a:rPr lang="ru-RU" sz="2000" b="1" i="1" dirty="0" smtClean="0">
                <a:solidFill>
                  <a:srgbClr val="4D0D1A"/>
                </a:solidFill>
                <a:latin typeface="Gabriola" panose="04040605051002020D02" pitchFamily="82" charset="0"/>
              </a:rPr>
              <a:t>Василий Сухомлинский 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BB217721-984A-4071-B7CA-4BEA004366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97746" y="-260967"/>
            <a:ext cx="2682347" cy="2682347"/>
          </a:xfrm>
          <a:prstGeom prst="rect">
            <a:avLst/>
          </a:prstGeom>
        </p:spPr>
      </p:pic>
      <p:sp>
        <p:nvSpPr>
          <p:cNvPr id="11" name="Прямоугольник: скругленные углы 21">
            <a:extLst>
              <a:ext uri="{FF2B5EF4-FFF2-40B4-BE49-F238E27FC236}">
                <a16:creationId xmlns:a16="http://schemas.microsoft.com/office/drawing/2014/main" xmlns="" id="{F64EE052-9048-47BF-9403-07729D86C46C}"/>
              </a:ext>
            </a:extLst>
          </p:cNvPr>
          <p:cNvSpPr/>
          <p:nvPr/>
        </p:nvSpPr>
        <p:spPr>
          <a:xfrm>
            <a:off x="424567" y="1338776"/>
            <a:ext cx="2942089" cy="1047404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200" dirty="0">
                <a:solidFill>
                  <a:srgbClr val="4D0D1A"/>
                </a:solidFill>
                <a:latin typeface="Franklin Gothic Medium" panose="020B0603020102020204" pitchFamily="34" charset="0"/>
                <a:hlinkClick r:id="rId3"/>
              </a:rPr>
              <a:t>https://</a:t>
            </a:r>
            <a:r>
              <a:rPr lang="en-US" sz="1200" dirty="0" smtClean="0">
                <a:solidFill>
                  <a:srgbClr val="4D0D1A"/>
                </a:solidFill>
                <a:latin typeface="Franklin Gothic Medium" panose="020B0603020102020204" pitchFamily="34" charset="0"/>
                <a:hlinkClick r:id="rId3"/>
              </a:rPr>
              <a:t>t.me/kazachadm</a:t>
            </a:r>
            <a:endParaRPr lang="ru-RU" sz="1200" dirty="0" smtClean="0">
              <a:solidFill>
                <a:srgbClr val="4D0D1A"/>
              </a:solidFill>
              <a:latin typeface="Franklin Gothic Medium" panose="020B0603020102020204" pitchFamily="34" charset="0"/>
            </a:endParaRPr>
          </a:p>
          <a:p>
            <a:pPr lvl="0"/>
            <a:r>
              <a:rPr lang="ru-RU" sz="12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 Официальный </a:t>
            </a:r>
            <a:r>
              <a:rPr lang="ru-RU" sz="12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канал новостей Администрации Казачинского района Красноярского края</a:t>
            </a:r>
            <a:endParaRPr lang="en-US" sz="1400" dirty="0">
              <a:solidFill>
                <a:srgbClr val="4D0D1A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6" name="Прямоугольник: скругленные углы 8">
            <a:extLst>
              <a:ext uri="{FF2B5EF4-FFF2-40B4-BE49-F238E27FC236}">
                <a16:creationId xmlns:a16="http://schemas.microsoft.com/office/drawing/2014/main" xmlns="" id="{EBCBC0C3-09BB-4C16-9858-A4E8B8E1FD17}"/>
              </a:ext>
            </a:extLst>
          </p:cNvPr>
          <p:cNvSpPr/>
          <p:nvPr/>
        </p:nvSpPr>
        <p:spPr>
          <a:xfrm>
            <a:off x="471056" y="2452684"/>
            <a:ext cx="2936855" cy="817702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en-US" sz="1200" dirty="0" smtClean="0">
                <a:solidFill>
                  <a:srgbClr val="4D0D1A"/>
                </a:solidFill>
                <a:latin typeface="Franklin Gothic Medium" panose="020B0603020102020204" pitchFamily="34" charset="0"/>
                <a:hlinkClick r:id="rId4"/>
              </a:rPr>
              <a:t>https</a:t>
            </a:r>
            <a:r>
              <a:rPr lang="en-US" sz="1200" dirty="0">
                <a:solidFill>
                  <a:srgbClr val="4D0D1A"/>
                </a:solidFill>
                <a:latin typeface="Franklin Gothic Medium" panose="020B0603020102020204" pitchFamily="34" charset="0"/>
                <a:hlinkClick r:id="rId4"/>
              </a:rPr>
              <a:t>://</a:t>
            </a:r>
            <a:r>
              <a:rPr lang="en-US" sz="1200" dirty="0" smtClean="0">
                <a:solidFill>
                  <a:srgbClr val="4D0D1A"/>
                </a:solidFill>
                <a:latin typeface="Franklin Gothic Medium" panose="020B0603020102020204" pitchFamily="34" charset="0"/>
                <a:hlinkClick r:id="rId4"/>
              </a:rPr>
              <a:t>t.me/kaznewlife</a:t>
            </a:r>
            <a:endParaRPr lang="ru-RU" sz="1200" dirty="0" smtClean="0">
              <a:solidFill>
                <a:srgbClr val="4D0D1A"/>
              </a:solidFill>
              <a:latin typeface="Franklin Gothic Medium" panose="020B0603020102020204" pitchFamily="34" charset="0"/>
            </a:endParaRPr>
          </a:p>
          <a:p>
            <a:pPr lvl="0" algn="just">
              <a:defRPr/>
            </a:pPr>
            <a:r>
              <a:rPr lang="ru-RU" sz="12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Казачинская районная </a:t>
            </a:r>
            <a:r>
              <a:rPr lang="ru-RU" sz="12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газета </a:t>
            </a:r>
          </a:p>
          <a:p>
            <a:pPr lvl="0" algn="just">
              <a:defRPr/>
            </a:pPr>
            <a:r>
              <a:rPr lang="ru-RU" sz="12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«Новая жизнь»</a:t>
            </a:r>
            <a:endParaRPr lang="en-US" sz="1200" dirty="0">
              <a:solidFill>
                <a:srgbClr val="4D0D1A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7" name="Прямоугольник: скругленные углы 21">
            <a:extLst>
              <a:ext uri="{FF2B5EF4-FFF2-40B4-BE49-F238E27FC236}">
                <a16:creationId xmlns:a16="http://schemas.microsoft.com/office/drawing/2014/main" xmlns="" id="{F64EE052-9048-47BF-9403-07729D86C46C}"/>
              </a:ext>
            </a:extLst>
          </p:cNvPr>
          <p:cNvSpPr/>
          <p:nvPr/>
        </p:nvSpPr>
        <p:spPr>
          <a:xfrm>
            <a:off x="481831" y="3336457"/>
            <a:ext cx="2926080" cy="728465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1400" dirty="0">
                <a:solidFill>
                  <a:srgbClr val="4D0D1A"/>
                </a:solidFill>
                <a:latin typeface="Franklin Gothic Medium" panose="020B0603020102020204" pitchFamily="34" charset="0"/>
                <a:hlinkClick r:id="rId5"/>
              </a:rPr>
              <a:t>https://</a:t>
            </a:r>
            <a:r>
              <a:rPr lang="en-US" sz="1400" dirty="0" smtClean="0">
                <a:solidFill>
                  <a:srgbClr val="4D0D1A"/>
                </a:solidFill>
                <a:latin typeface="Franklin Gothic Medium" panose="020B0603020102020204" pitchFamily="34" charset="0"/>
                <a:hlinkClick r:id="rId5"/>
              </a:rPr>
              <a:t>t.me/glavakazach</a:t>
            </a:r>
            <a:endParaRPr lang="ru-RU" sz="1400" dirty="0" smtClean="0">
              <a:solidFill>
                <a:srgbClr val="4D0D1A"/>
              </a:solidFill>
              <a:latin typeface="Franklin Gothic Medium" panose="020B0603020102020204" pitchFamily="34" charset="0"/>
            </a:endParaRPr>
          </a:p>
          <a:p>
            <a:pPr lvl="0"/>
            <a:r>
              <a:rPr lang="ru-RU" sz="12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Глава Казачинского района</a:t>
            </a:r>
            <a:endParaRPr lang="en-US" sz="1200" dirty="0">
              <a:solidFill>
                <a:srgbClr val="4D0D1A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8" name="Прямоугольник: скругленные углы 21">
            <a:extLst>
              <a:ext uri="{FF2B5EF4-FFF2-40B4-BE49-F238E27FC236}">
                <a16:creationId xmlns:a16="http://schemas.microsoft.com/office/drawing/2014/main" xmlns="" id="{F64EE052-9048-47BF-9403-07729D86C46C}"/>
              </a:ext>
            </a:extLst>
          </p:cNvPr>
          <p:cNvSpPr/>
          <p:nvPr/>
        </p:nvSpPr>
        <p:spPr>
          <a:xfrm>
            <a:off x="3407911" y="3270386"/>
            <a:ext cx="3134205" cy="860607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1200" dirty="0" smtClean="0">
                <a:solidFill>
                  <a:srgbClr val="4D0D1A"/>
                </a:solidFill>
                <a:latin typeface="Franklin Gothic Medium" panose="020B0603020102020204" pitchFamily="34" charset="0"/>
                <a:hlinkClick r:id="rId6"/>
              </a:rPr>
              <a:t>https</a:t>
            </a:r>
            <a:r>
              <a:rPr lang="en-US" sz="1200" dirty="0">
                <a:solidFill>
                  <a:srgbClr val="4D0D1A"/>
                </a:solidFill>
                <a:latin typeface="Franklin Gothic Medium" panose="020B0603020102020204" pitchFamily="34" charset="0"/>
                <a:hlinkClick r:id="rId6"/>
              </a:rPr>
              <a:t>://</a:t>
            </a:r>
            <a:r>
              <a:rPr lang="en-US" sz="1200" dirty="0" smtClean="0">
                <a:solidFill>
                  <a:srgbClr val="4D0D1A"/>
                </a:solidFill>
                <a:latin typeface="Franklin Gothic Medium" panose="020B0603020102020204" pitchFamily="34" charset="0"/>
                <a:hlinkClick r:id="rId6"/>
              </a:rPr>
              <a:t>vk.com/kazachinskayacks</a:t>
            </a:r>
            <a:endParaRPr lang="ru-RU" sz="1200" dirty="0" smtClean="0">
              <a:solidFill>
                <a:srgbClr val="4D0D1A"/>
              </a:solidFill>
              <a:latin typeface="Franklin Gothic Medium" panose="020B0603020102020204" pitchFamily="34" charset="0"/>
            </a:endParaRPr>
          </a:p>
          <a:p>
            <a:pPr lvl="0"/>
            <a:r>
              <a:rPr lang="ru-RU" sz="12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МБУК «</a:t>
            </a:r>
            <a:r>
              <a:rPr lang="ru-RU" sz="12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Казачинская </a:t>
            </a:r>
            <a:r>
              <a:rPr lang="ru-RU" sz="12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ЦКС»</a:t>
            </a:r>
            <a:endParaRPr lang="en-US" sz="1200" dirty="0">
              <a:solidFill>
                <a:srgbClr val="4D0D1A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0" name="Прямоугольник: скругленные углы 21">
            <a:extLst>
              <a:ext uri="{FF2B5EF4-FFF2-40B4-BE49-F238E27FC236}">
                <a16:creationId xmlns:a16="http://schemas.microsoft.com/office/drawing/2014/main" xmlns="" id="{F64EE052-9048-47BF-9403-07729D86C46C}"/>
              </a:ext>
            </a:extLst>
          </p:cNvPr>
          <p:cNvSpPr/>
          <p:nvPr/>
        </p:nvSpPr>
        <p:spPr>
          <a:xfrm>
            <a:off x="3366655" y="1338777"/>
            <a:ext cx="3117271" cy="955535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1200" dirty="0" smtClean="0">
                <a:solidFill>
                  <a:srgbClr val="4D0D1A"/>
                </a:solidFill>
                <a:latin typeface="Franklin Gothic Medium" panose="020B0603020102020204" pitchFamily="34" charset="0"/>
                <a:hlinkClick r:id="rId7"/>
              </a:rPr>
              <a:t>https</a:t>
            </a:r>
            <a:r>
              <a:rPr lang="en-US" sz="1200" dirty="0">
                <a:solidFill>
                  <a:srgbClr val="4D0D1A"/>
                </a:solidFill>
                <a:latin typeface="Franklin Gothic Medium" panose="020B0603020102020204" pitchFamily="34" charset="0"/>
                <a:hlinkClick r:id="rId7"/>
              </a:rPr>
              <a:t>://</a:t>
            </a:r>
            <a:r>
              <a:rPr lang="en-US" sz="1200" dirty="0" smtClean="0">
                <a:solidFill>
                  <a:srgbClr val="4D0D1A"/>
                </a:solidFill>
                <a:latin typeface="Franklin Gothic Medium" panose="020B0603020102020204" pitchFamily="34" charset="0"/>
                <a:hlinkClick r:id="rId7"/>
              </a:rPr>
              <a:t>vk.com/public199279164</a:t>
            </a:r>
            <a:endParaRPr lang="ru-RU" sz="1400" dirty="0" smtClean="0">
              <a:solidFill>
                <a:srgbClr val="4D0D1A"/>
              </a:solidFill>
              <a:latin typeface="Franklin Gothic Medium" panose="020B0603020102020204" pitchFamily="34" charset="0"/>
            </a:endParaRPr>
          </a:p>
          <a:p>
            <a:pPr lvl="0"/>
            <a:r>
              <a:rPr lang="ru-RU" sz="12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Отдел образования Казачинского района</a:t>
            </a:r>
            <a:endParaRPr lang="en-US" sz="1200" dirty="0">
              <a:solidFill>
                <a:srgbClr val="4D0D1A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3" name="Прямоугольник: скругленные углы 21">
            <a:extLst>
              <a:ext uri="{FF2B5EF4-FFF2-40B4-BE49-F238E27FC236}">
                <a16:creationId xmlns:a16="http://schemas.microsoft.com/office/drawing/2014/main" xmlns="" id="{F64EE052-9048-47BF-9403-07729D86C46C}"/>
              </a:ext>
            </a:extLst>
          </p:cNvPr>
          <p:cNvSpPr/>
          <p:nvPr/>
        </p:nvSpPr>
        <p:spPr>
          <a:xfrm>
            <a:off x="3407911" y="2452250"/>
            <a:ext cx="3134205" cy="773299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200" dirty="0" smtClean="0">
                <a:solidFill>
                  <a:srgbClr val="4D0D1A"/>
                </a:solidFill>
                <a:latin typeface="Franklin Gothic Medium" panose="020B0603020102020204" pitchFamily="34" charset="0"/>
                <a:hlinkClick r:id="rId8"/>
              </a:rPr>
              <a:t>https</a:t>
            </a:r>
            <a:r>
              <a:rPr lang="en-US" sz="1200" dirty="0">
                <a:solidFill>
                  <a:srgbClr val="4D0D1A"/>
                </a:solidFill>
                <a:latin typeface="Franklin Gothic Medium" panose="020B0603020102020204" pitchFamily="34" charset="0"/>
                <a:hlinkClick r:id="rId8"/>
              </a:rPr>
              <a:t>://</a:t>
            </a:r>
            <a:r>
              <a:rPr lang="en-US" sz="1200" dirty="0" smtClean="0">
                <a:solidFill>
                  <a:srgbClr val="4D0D1A"/>
                </a:solidFill>
                <a:latin typeface="Franklin Gothic Medium" panose="020B0603020102020204" pitchFamily="34" charset="0"/>
                <a:hlinkClick r:id="rId8"/>
              </a:rPr>
              <a:t>vk.com/kazachinskaya_school</a:t>
            </a:r>
            <a:endParaRPr lang="ru-RU" sz="1200" dirty="0" smtClean="0">
              <a:solidFill>
                <a:srgbClr val="4D0D1A"/>
              </a:solidFill>
              <a:latin typeface="Franklin Gothic Medium" panose="020B0603020102020204" pitchFamily="34" charset="0"/>
            </a:endParaRPr>
          </a:p>
          <a:p>
            <a:pPr lvl="0"/>
            <a:r>
              <a:rPr lang="ru-RU" sz="12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МБОУ Казачинская СОШ</a:t>
            </a:r>
            <a:endParaRPr lang="en-US" sz="1200" dirty="0">
              <a:solidFill>
                <a:srgbClr val="4D0D1A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4" name="Прямоугольник: скругленные углы 21">
            <a:extLst>
              <a:ext uri="{FF2B5EF4-FFF2-40B4-BE49-F238E27FC236}">
                <a16:creationId xmlns:a16="http://schemas.microsoft.com/office/drawing/2014/main" xmlns="" id="{F64EE052-9048-47BF-9403-07729D86C46C}"/>
              </a:ext>
            </a:extLst>
          </p:cNvPr>
          <p:cNvSpPr/>
          <p:nvPr/>
        </p:nvSpPr>
        <p:spPr>
          <a:xfrm>
            <a:off x="540328" y="4130993"/>
            <a:ext cx="3019984" cy="773299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1400" dirty="0">
                <a:solidFill>
                  <a:srgbClr val="4D0D1A"/>
                </a:solidFill>
                <a:latin typeface="Franklin Gothic Medium" panose="020B0603020102020204" pitchFamily="34" charset="0"/>
                <a:hlinkClick r:id="rId9"/>
              </a:rPr>
              <a:t>https://</a:t>
            </a:r>
            <a:r>
              <a:rPr lang="en-US" sz="1400" dirty="0" smtClean="0">
                <a:solidFill>
                  <a:srgbClr val="4D0D1A"/>
                </a:solidFill>
                <a:latin typeface="Franklin Gothic Medium" panose="020B0603020102020204" pitchFamily="34" charset="0"/>
                <a:hlinkClick r:id="rId9"/>
              </a:rPr>
              <a:t>vk.com/public210974976</a:t>
            </a:r>
            <a:endParaRPr lang="ru-RU" sz="1400" dirty="0" smtClean="0">
              <a:solidFill>
                <a:srgbClr val="4D0D1A"/>
              </a:solidFill>
              <a:latin typeface="Franklin Gothic Medium" panose="020B0603020102020204" pitchFamily="34" charset="0"/>
            </a:endParaRPr>
          </a:p>
          <a:p>
            <a:pPr lvl="0"/>
            <a:r>
              <a:rPr lang="ru-RU" sz="1200" dirty="0" err="1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Казачинский</a:t>
            </a:r>
            <a:r>
              <a:rPr lang="ru-RU" sz="12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 </a:t>
            </a:r>
            <a:r>
              <a:rPr lang="ru-RU" sz="12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район Красноярского края</a:t>
            </a:r>
            <a:endParaRPr lang="en-US" sz="1200" dirty="0">
              <a:solidFill>
                <a:srgbClr val="4D0D1A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5" name="Прямоугольник: скругленные углы 21">
            <a:extLst>
              <a:ext uri="{FF2B5EF4-FFF2-40B4-BE49-F238E27FC236}">
                <a16:creationId xmlns:a16="http://schemas.microsoft.com/office/drawing/2014/main" xmlns="" id="{F64EE052-9048-47BF-9403-07729D86C46C}"/>
              </a:ext>
            </a:extLst>
          </p:cNvPr>
          <p:cNvSpPr/>
          <p:nvPr/>
        </p:nvSpPr>
        <p:spPr>
          <a:xfrm>
            <a:off x="3560312" y="4197064"/>
            <a:ext cx="3098183" cy="752064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200" dirty="0">
                <a:solidFill>
                  <a:srgbClr val="4D0D1A"/>
                </a:solidFill>
                <a:latin typeface="Franklin Gothic Medium" panose="020B0603020102020204" pitchFamily="34" charset="0"/>
                <a:hlinkClick r:id="rId10"/>
              </a:rPr>
              <a:t>https://</a:t>
            </a:r>
            <a:r>
              <a:rPr lang="en-US" sz="1200" dirty="0" smtClean="0">
                <a:solidFill>
                  <a:srgbClr val="4D0D1A"/>
                </a:solidFill>
                <a:latin typeface="Franklin Gothic Medium" panose="020B0603020102020204" pitchFamily="34" charset="0"/>
                <a:hlinkClick r:id="rId10"/>
              </a:rPr>
              <a:t>vk.com/club207372250</a:t>
            </a:r>
            <a:endParaRPr lang="ru-RU" sz="1200" dirty="0" smtClean="0">
              <a:solidFill>
                <a:srgbClr val="4D0D1A"/>
              </a:solidFill>
              <a:latin typeface="Franklin Gothic Medium" panose="020B0603020102020204" pitchFamily="34" charset="0"/>
            </a:endParaRPr>
          </a:p>
          <a:p>
            <a:pPr lvl="0"/>
            <a:r>
              <a:rPr lang="ru-RU" sz="12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Центральная Библиотека Казачинского района</a:t>
            </a:r>
            <a:endParaRPr lang="en-US" sz="1200" dirty="0">
              <a:solidFill>
                <a:srgbClr val="4D0D1A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6" name="Прямоугольник: скругленные углы 21">
            <a:extLst>
              <a:ext uri="{FF2B5EF4-FFF2-40B4-BE49-F238E27FC236}">
                <a16:creationId xmlns:a16="http://schemas.microsoft.com/office/drawing/2014/main" xmlns="" id="{F64EE052-9048-47BF-9403-07729D86C46C}"/>
              </a:ext>
            </a:extLst>
          </p:cNvPr>
          <p:cNvSpPr/>
          <p:nvPr/>
        </p:nvSpPr>
        <p:spPr>
          <a:xfrm>
            <a:off x="6480476" y="1338775"/>
            <a:ext cx="3582782" cy="955537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1200" dirty="0">
                <a:solidFill>
                  <a:srgbClr val="4D0D1A"/>
                </a:solidFill>
                <a:latin typeface="Franklin Gothic Medium" panose="020B0603020102020204" pitchFamily="34" charset="0"/>
                <a:hlinkClick r:id="rId11"/>
              </a:rPr>
              <a:t>https://</a:t>
            </a:r>
            <a:r>
              <a:rPr lang="en-US" sz="1200" dirty="0" smtClean="0">
                <a:solidFill>
                  <a:srgbClr val="4D0D1A"/>
                </a:solidFill>
                <a:latin typeface="Franklin Gothic Medium" panose="020B0603020102020204" pitchFamily="34" charset="0"/>
                <a:hlinkClick r:id="rId11"/>
              </a:rPr>
              <a:t>vk.com/kazachinskiyrayon</a:t>
            </a:r>
            <a:endParaRPr lang="ru-RU" sz="1200" dirty="0" smtClean="0">
              <a:solidFill>
                <a:srgbClr val="4D0D1A"/>
              </a:solidFill>
              <a:latin typeface="Franklin Gothic Medium" panose="020B0603020102020204" pitchFamily="34" charset="0"/>
            </a:endParaRPr>
          </a:p>
          <a:p>
            <a:pPr lvl="0"/>
            <a:r>
              <a:rPr lang="ru-RU" sz="12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Отдел Культуры </a:t>
            </a:r>
            <a:r>
              <a:rPr lang="ru-RU" sz="1200" dirty="0" err="1">
                <a:solidFill>
                  <a:srgbClr val="4D0D1A"/>
                </a:solidFill>
                <a:latin typeface="Franklin Gothic Medium" panose="020B0603020102020204" pitchFamily="34" charset="0"/>
              </a:rPr>
              <a:t>Казачинский-Райо</a:t>
            </a:r>
            <a:endParaRPr lang="en-US" sz="1100" dirty="0">
              <a:solidFill>
                <a:srgbClr val="4D0D1A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7" name="Прямоугольник: скругленные углы 21">
            <a:extLst>
              <a:ext uri="{FF2B5EF4-FFF2-40B4-BE49-F238E27FC236}">
                <a16:creationId xmlns:a16="http://schemas.microsoft.com/office/drawing/2014/main" xmlns="" id="{F64EE052-9048-47BF-9403-07729D86C46C}"/>
              </a:ext>
            </a:extLst>
          </p:cNvPr>
          <p:cNvSpPr/>
          <p:nvPr/>
        </p:nvSpPr>
        <p:spPr>
          <a:xfrm>
            <a:off x="6632876" y="2386179"/>
            <a:ext cx="3582782" cy="879647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200" dirty="0" smtClean="0">
                <a:solidFill>
                  <a:srgbClr val="4D0D1A"/>
                </a:solidFill>
                <a:latin typeface="Franklin Gothic Medium" panose="020B0603020102020204" pitchFamily="34" charset="0"/>
                <a:hlinkClick r:id="rId12"/>
              </a:rPr>
              <a:t>https</a:t>
            </a:r>
            <a:r>
              <a:rPr lang="en-US" sz="1200" dirty="0">
                <a:solidFill>
                  <a:srgbClr val="4D0D1A"/>
                </a:solidFill>
                <a:latin typeface="Franklin Gothic Medium" panose="020B0603020102020204" pitchFamily="34" charset="0"/>
                <a:hlinkClick r:id="rId12"/>
              </a:rPr>
              <a:t>://</a:t>
            </a:r>
            <a:r>
              <a:rPr lang="en-US" sz="1200" dirty="0" smtClean="0">
                <a:solidFill>
                  <a:srgbClr val="4D0D1A"/>
                </a:solidFill>
                <a:latin typeface="Franklin Gothic Medium" panose="020B0603020102020204" pitchFamily="34" charset="0"/>
                <a:hlinkClick r:id="rId12"/>
              </a:rPr>
              <a:t>vk.com/kaz.legend</a:t>
            </a:r>
            <a:endParaRPr lang="ru-RU" sz="1200" dirty="0" smtClean="0">
              <a:solidFill>
                <a:srgbClr val="4D0D1A"/>
              </a:solidFill>
              <a:latin typeface="Franklin Gothic Medium" panose="020B0603020102020204" pitchFamily="34" charset="0"/>
            </a:endParaRPr>
          </a:p>
          <a:p>
            <a:pPr lvl="0"/>
            <a:r>
              <a:rPr lang="ru-RU" sz="12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Молодежный </a:t>
            </a:r>
            <a:r>
              <a:rPr lang="ru-RU" sz="12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центр ПЕРЕКРЕСТОК | </a:t>
            </a:r>
            <a:r>
              <a:rPr lang="ru-RU" sz="1200" dirty="0" err="1">
                <a:solidFill>
                  <a:srgbClr val="4D0D1A"/>
                </a:solidFill>
                <a:latin typeface="Franklin Gothic Medium" panose="020B0603020102020204" pitchFamily="34" charset="0"/>
              </a:rPr>
              <a:t>Казачинский</a:t>
            </a:r>
            <a:r>
              <a:rPr lang="ru-RU" sz="12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 </a:t>
            </a:r>
            <a:r>
              <a:rPr lang="ru-RU" sz="12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район</a:t>
            </a:r>
            <a:endParaRPr lang="en-US" sz="1100" dirty="0">
              <a:solidFill>
                <a:srgbClr val="4D0D1A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13270" y="4876764"/>
            <a:ext cx="2365453" cy="235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612894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xmlns="" id="{662D99E9-2957-401F-9073-1709E457A79D}"/>
              </a:ext>
            </a:extLst>
          </p:cNvPr>
          <p:cNvSpPr/>
          <p:nvPr/>
        </p:nvSpPr>
        <p:spPr>
          <a:xfrm>
            <a:off x="4934555" y="3609506"/>
            <a:ext cx="5404132" cy="2799931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dirty="0">
              <a:solidFill>
                <a:srgbClr val="4D0D1A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xmlns="" id="{339B9156-F630-4804-BAFC-87DF849F3723}"/>
              </a:ext>
            </a:extLst>
          </p:cNvPr>
          <p:cNvSpPr/>
          <p:nvPr/>
        </p:nvSpPr>
        <p:spPr>
          <a:xfrm>
            <a:off x="5706868" y="3617895"/>
            <a:ext cx="5404132" cy="2799931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dirty="0">
              <a:solidFill>
                <a:srgbClr val="4D0D1A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DCC70186-B2AD-4B29-B595-FFC27FA6175B}"/>
              </a:ext>
            </a:extLst>
          </p:cNvPr>
          <p:cNvSpPr/>
          <p:nvPr/>
        </p:nvSpPr>
        <p:spPr>
          <a:xfrm>
            <a:off x="2901524" y="2405656"/>
            <a:ext cx="63889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4D0D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r>
              <a:rPr lang="ru-RU" sz="2000" b="1" dirty="0" smtClean="0">
                <a:solidFill>
                  <a:srgbClr val="4D0D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2000" b="1" dirty="0">
              <a:solidFill>
                <a:srgbClr val="4D0D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5759EF75-374C-42FB-B5D9-80E88582AE4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10619" y="-220378"/>
            <a:ext cx="2619068" cy="2059905"/>
          </a:xfrm>
          <a:prstGeom prst="rect">
            <a:avLst/>
          </a:prstGeom>
        </p:spPr>
      </p:pic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xmlns="" id="{7D307797-4A30-4539-84EE-03A4C5D33537}"/>
              </a:ext>
            </a:extLst>
          </p:cNvPr>
          <p:cNvSpPr/>
          <p:nvPr/>
        </p:nvSpPr>
        <p:spPr>
          <a:xfrm>
            <a:off x="6549081" y="3643062"/>
            <a:ext cx="5401342" cy="2799931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rgbClr val="4D0D1A"/>
                </a:solidFill>
                <a:latin typeface="Franklin Gothic Demi Cond" panose="020B0706030402020204" pitchFamily="34" charset="0"/>
              </a:rPr>
              <a:t>     </a:t>
            </a:r>
            <a:endParaRPr lang="ru-RU" sz="1600" dirty="0">
              <a:solidFill>
                <a:srgbClr val="4D0D1A"/>
              </a:solidFill>
              <a:latin typeface="Franklin Gothic Demi Cond" panose="020B0706030402020204" pitchFamily="34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BB217721-984A-4071-B7CA-4BEA0043660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34396" y="960715"/>
            <a:ext cx="2682347" cy="2682347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45289" y="4908632"/>
            <a:ext cx="2365453" cy="235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08968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рямоугольник: скругленные углы 42">
            <a:extLst>
              <a:ext uri="{FF2B5EF4-FFF2-40B4-BE49-F238E27FC236}">
                <a16:creationId xmlns:a16="http://schemas.microsoft.com/office/drawing/2014/main" xmlns="" id="{54174845-FEE0-4775-88D1-328FBE477301}"/>
              </a:ext>
            </a:extLst>
          </p:cNvPr>
          <p:cNvSpPr/>
          <p:nvPr/>
        </p:nvSpPr>
        <p:spPr>
          <a:xfrm>
            <a:off x="1303867" y="2683934"/>
            <a:ext cx="10066359" cy="2328334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Муниципальный межведомственный </a:t>
            </a:r>
            <a:r>
              <a:rPr lang="ru-RU" sz="20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проект </a:t>
            </a:r>
            <a:r>
              <a:rPr lang="en-US" sz="20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#</a:t>
            </a:r>
            <a:r>
              <a:rPr lang="ru-RU" sz="2000" dirty="0" err="1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ПРО_Чтение</a:t>
            </a:r>
            <a:r>
              <a:rPr lang="ru-RU" sz="20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  будет способствовать формированию читательской культуры и </a:t>
            </a:r>
            <a:r>
              <a:rPr lang="ru-RU" sz="20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устойчивой привычки к чтению среди </a:t>
            </a:r>
            <a:r>
              <a:rPr lang="ru-RU" sz="20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детей и молодежи Казачинского района, новой среды</a:t>
            </a:r>
            <a:r>
              <a:rPr lang="ru-RU" sz="20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, способствующей повышению </a:t>
            </a:r>
            <a:r>
              <a:rPr lang="ru-RU" sz="20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интереса к чтению.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EBCBC0C3-09BB-4C16-9858-A4E8B8E1FD17}"/>
              </a:ext>
            </a:extLst>
          </p:cNvPr>
          <p:cNvSpPr/>
          <p:nvPr/>
        </p:nvSpPr>
        <p:spPr>
          <a:xfrm>
            <a:off x="160868" y="266006"/>
            <a:ext cx="5181600" cy="906089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        О проекте</a:t>
            </a:r>
            <a:endParaRPr lang="ru-RU" sz="3600" dirty="0">
              <a:solidFill>
                <a:srgbClr val="4D0D1A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xmlns="" id="{F64EE052-9048-47BF-9403-07729D86C46C}"/>
              </a:ext>
            </a:extLst>
          </p:cNvPr>
          <p:cNvSpPr/>
          <p:nvPr/>
        </p:nvSpPr>
        <p:spPr>
          <a:xfrm>
            <a:off x="3996267" y="5537375"/>
            <a:ext cx="8009466" cy="986731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  </a:t>
            </a:r>
            <a:r>
              <a:rPr lang="ru-RU" sz="2000" i="1" dirty="0" smtClean="0">
                <a:solidFill>
                  <a:srgbClr val="4D0D1A"/>
                </a:solidFill>
                <a:latin typeface="Gabriola" panose="04040605051002020D02" pitchFamily="82" charset="0"/>
              </a:rPr>
              <a:t> «Читать </a:t>
            </a:r>
            <a:r>
              <a:rPr lang="ru-RU" sz="2000" i="1" dirty="0">
                <a:solidFill>
                  <a:srgbClr val="4D0D1A"/>
                </a:solidFill>
                <a:latin typeface="Gabriola" panose="04040605051002020D02" pitchFamily="82" charset="0"/>
              </a:rPr>
              <a:t>всего совсем не нужно, читать нужно только то, что отвечает на возникшие в душе </a:t>
            </a:r>
            <a:r>
              <a:rPr lang="ru-RU" sz="2000" i="1" dirty="0" smtClean="0">
                <a:solidFill>
                  <a:srgbClr val="4D0D1A"/>
                </a:solidFill>
                <a:latin typeface="Gabriola" panose="04040605051002020D02" pitchFamily="82" charset="0"/>
              </a:rPr>
              <a:t>вопросы»     </a:t>
            </a:r>
            <a:r>
              <a:rPr lang="ru-RU" sz="2000" b="1" i="1" dirty="0">
                <a:solidFill>
                  <a:srgbClr val="4D0D1A"/>
                </a:solidFill>
                <a:latin typeface="Gabriola" panose="04040605051002020D02" pitchFamily="82" charset="0"/>
              </a:rPr>
              <a:t>Лев Толстой               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BB217721-984A-4071-B7CA-4BEA004366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82412" y="-260967"/>
            <a:ext cx="2682347" cy="2682347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709889"/>
            <a:ext cx="2359356" cy="235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71263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рямоугольник: скругленные углы 42">
            <a:extLst>
              <a:ext uri="{FF2B5EF4-FFF2-40B4-BE49-F238E27FC236}">
                <a16:creationId xmlns:a16="http://schemas.microsoft.com/office/drawing/2014/main" xmlns="" id="{54174845-FEE0-4775-88D1-328FBE477301}"/>
              </a:ext>
            </a:extLst>
          </p:cNvPr>
          <p:cNvSpPr/>
          <p:nvPr/>
        </p:nvSpPr>
        <p:spPr>
          <a:xfrm>
            <a:off x="897776" y="1812175"/>
            <a:ext cx="10690166" cy="3582785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defRPr/>
            </a:pPr>
            <a:r>
              <a:rPr lang="ru-RU" sz="14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	Проект </a:t>
            </a:r>
            <a:r>
              <a:rPr lang="ru-RU" sz="14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предполагает два уровня реализации: инвариантный – события и мероприятия обеспечивающие полную включенность всех </a:t>
            </a:r>
            <a:r>
              <a:rPr lang="ru-RU" sz="14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участников в </a:t>
            </a:r>
            <a:r>
              <a:rPr lang="ru-RU" sz="14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реализацию основных стратегических направлений </a:t>
            </a:r>
            <a:r>
              <a:rPr lang="ru-RU" sz="14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проекта; </a:t>
            </a:r>
            <a:r>
              <a:rPr lang="ru-RU" sz="14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вариативный уровень предполагает реализацию проектных идей (локальных проектов) с учетом собственных ресурсов и интересов субъектов. Наши ожидания – в результате реализации проекта произойдут системные изменения в содержании работы школьных музеев, театров, объединений дополнительного образования, внеурочной деятельности.</a:t>
            </a:r>
          </a:p>
          <a:p>
            <a:pPr lvl="0" algn="just">
              <a:defRPr/>
            </a:pPr>
            <a:r>
              <a:rPr lang="ru-RU" sz="14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	В </a:t>
            </a:r>
            <a:r>
              <a:rPr lang="ru-RU" sz="14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практике педагогических сообществ, специалистов в области культуры, молодежной политики появятся новые современные формы работы. </a:t>
            </a:r>
          </a:p>
          <a:p>
            <a:pPr lvl="0" algn="just">
              <a:defRPr/>
            </a:pPr>
            <a:r>
              <a:rPr lang="ru-RU" sz="14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	Обновленная </a:t>
            </a:r>
            <a:r>
              <a:rPr lang="ru-RU" sz="14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образовательная среда будет способствовать формированию новых образовательных результатов, и повышению уровня достижения всех магистральных направлений проекта «Школа </a:t>
            </a:r>
            <a:r>
              <a:rPr lang="ru-RU" sz="1400" dirty="0" err="1">
                <a:solidFill>
                  <a:srgbClr val="4D0D1A"/>
                </a:solidFill>
                <a:latin typeface="Franklin Gothic Medium" panose="020B0603020102020204" pitchFamily="34" charset="0"/>
              </a:rPr>
              <a:t>Минпросвещения</a:t>
            </a:r>
            <a:r>
              <a:rPr lang="ru-RU" sz="14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 России» во всех школах района</a:t>
            </a:r>
            <a:r>
              <a:rPr lang="ru-RU" sz="14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.</a:t>
            </a:r>
            <a:endParaRPr lang="ru-RU" sz="1400" dirty="0">
              <a:solidFill>
                <a:srgbClr val="4D0D1A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EBCBC0C3-09BB-4C16-9858-A4E8B8E1FD17}"/>
              </a:ext>
            </a:extLst>
          </p:cNvPr>
          <p:cNvSpPr/>
          <p:nvPr/>
        </p:nvSpPr>
        <p:spPr>
          <a:xfrm>
            <a:off x="160868" y="266006"/>
            <a:ext cx="5181600" cy="906089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        Описание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 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проекта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4D0D1A"/>
              </a:solidFill>
              <a:effectLst/>
              <a:uLnTx/>
              <a:uFillTx/>
              <a:latin typeface="Franklin Gothic Medium" panose="020B0603020102020204" pitchFamily="34" charset="0"/>
              <a:ea typeface="+mn-ea"/>
              <a:cs typeface="+mn-cs"/>
            </a:endParaRP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xmlns="" id="{F64EE052-9048-47BF-9403-07729D86C46C}"/>
              </a:ext>
            </a:extLst>
          </p:cNvPr>
          <p:cNvSpPr/>
          <p:nvPr/>
        </p:nvSpPr>
        <p:spPr>
          <a:xfrm>
            <a:off x="3996267" y="5537375"/>
            <a:ext cx="8009466" cy="986731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  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Gabriola" panose="04040605051002020D02" pitchFamily="82" charset="0"/>
                <a:ea typeface="+mn-ea"/>
                <a:cs typeface="+mn-cs"/>
              </a:rPr>
              <a:t> «Всем хорошим я обязан книгам»     </a:t>
            </a:r>
            <a:r>
              <a:rPr lang="ru-RU" sz="2000" b="1" i="1" dirty="0" smtClean="0">
                <a:solidFill>
                  <a:srgbClr val="4D0D1A"/>
                </a:solidFill>
                <a:latin typeface="Gabriola" panose="04040605051002020D02" pitchFamily="82" charset="0"/>
              </a:rPr>
              <a:t>М</a:t>
            </a:r>
            <a:r>
              <a:rPr kumimoji="0" lang="ru-RU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Gabriola" panose="04040605051002020D02" pitchFamily="82" charset="0"/>
                <a:ea typeface="+mn-ea"/>
                <a:cs typeface="+mn-cs"/>
              </a:rPr>
              <a:t>аксим</a:t>
            </a:r>
            <a:r>
              <a:rPr kumimoji="0" lang="ru-RU" sz="2000" b="1" i="1" u="none" strike="noStrike" kern="1200" cap="none" spc="0" normalizeH="0" noProof="0" dirty="0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Gabriola" panose="04040605051002020D02" pitchFamily="82" charset="0"/>
                <a:ea typeface="+mn-ea"/>
                <a:cs typeface="+mn-cs"/>
              </a:rPr>
              <a:t> 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Gabriola" panose="04040605051002020D02" pitchFamily="82" charset="0"/>
                <a:ea typeface="+mn-ea"/>
                <a:cs typeface="+mn-cs"/>
              </a:rPr>
              <a:t>Горький               </a:t>
            </a:r>
            <a:endParaRPr kumimoji="0" lang="ru-RU" sz="2000" b="1" i="1" u="none" strike="noStrike" kern="1200" cap="none" spc="0" normalizeH="0" baseline="0" noProof="0" dirty="0">
              <a:ln>
                <a:noFill/>
              </a:ln>
              <a:solidFill>
                <a:srgbClr val="4D0D1A"/>
              </a:solidFill>
              <a:effectLst/>
              <a:uLnTx/>
              <a:uFillTx/>
              <a:latin typeface="Gabriola" panose="04040605051002020D02" pitchFamily="82" charset="0"/>
              <a:ea typeface="+mn-ea"/>
              <a:cs typeface="+mn-cs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BB217721-984A-4071-B7CA-4BEA004366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97746" y="-260967"/>
            <a:ext cx="2682347" cy="268234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3002" y="4851062"/>
            <a:ext cx="2359356" cy="235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47095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рямоугольник: скругленные углы 42">
            <a:extLst>
              <a:ext uri="{FF2B5EF4-FFF2-40B4-BE49-F238E27FC236}">
                <a16:creationId xmlns:a16="http://schemas.microsoft.com/office/drawing/2014/main" xmlns="" id="{54174845-FEE0-4775-88D1-328FBE477301}"/>
              </a:ext>
            </a:extLst>
          </p:cNvPr>
          <p:cNvSpPr/>
          <p:nvPr/>
        </p:nvSpPr>
        <p:spPr>
          <a:xfrm>
            <a:off x="1303867" y="2683934"/>
            <a:ext cx="10066359" cy="2328334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20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Создать обновленную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 образовательную среду, способствующую формированию читательской культуры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 детей и молодежи Казачинского района</a:t>
            </a:r>
            <a:r>
              <a:rPr lang="ru-RU" sz="20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EBCBC0C3-09BB-4C16-9858-A4E8B8E1FD17}"/>
              </a:ext>
            </a:extLst>
          </p:cNvPr>
          <p:cNvSpPr/>
          <p:nvPr/>
        </p:nvSpPr>
        <p:spPr>
          <a:xfrm>
            <a:off x="160868" y="266006"/>
            <a:ext cx="5181600" cy="906089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       Цель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 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проекта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4D0D1A"/>
              </a:solidFill>
              <a:effectLst/>
              <a:uLnTx/>
              <a:uFillTx/>
              <a:latin typeface="Franklin Gothic Medium" panose="020B0603020102020204" pitchFamily="34" charset="0"/>
              <a:ea typeface="+mn-ea"/>
              <a:cs typeface="+mn-cs"/>
            </a:endParaRP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xmlns="" id="{F64EE052-9048-47BF-9403-07729D86C46C}"/>
              </a:ext>
            </a:extLst>
          </p:cNvPr>
          <p:cNvSpPr/>
          <p:nvPr/>
        </p:nvSpPr>
        <p:spPr>
          <a:xfrm>
            <a:off x="3996267" y="5537375"/>
            <a:ext cx="8009466" cy="986731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  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Gabriola" panose="04040605051002020D02" pitchFamily="82" charset="0"/>
                <a:ea typeface="+mn-ea"/>
                <a:cs typeface="+mn-cs"/>
              </a:rPr>
              <a:t> «</a:t>
            </a:r>
            <a:r>
              <a:rPr lang="ru-RU" sz="2000" i="1" dirty="0" smtClean="0">
                <a:solidFill>
                  <a:srgbClr val="4D0D1A"/>
                </a:solidFill>
                <a:latin typeface="Gabriola" panose="04040605051002020D02" pitchFamily="82" charset="0"/>
              </a:rPr>
              <a:t>Без </a:t>
            </a:r>
            <a:r>
              <a:rPr lang="ru-RU" sz="2000" i="1" dirty="0">
                <a:solidFill>
                  <a:srgbClr val="4D0D1A"/>
                </a:solidFill>
                <a:latin typeface="Gabriola" panose="04040605051002020D02" pitchFamily="82" charset="0"/>
              </a:rPr>
              <a:t>чтения нет настоящего образования, нет и не может быть ни вкуса, ни слова, ни многосторонней шири </a:t>
            </a:r>
            <a:r>
              <a:rPr lang="ru-RU" sz="2000" i="1" dirty="0" smtClean="0">
                <a:solidFill>
                  <a:srgbClr val="4D0D1A"/>
                </a:solidFill>
                <a:latin typeface="Gabriola" panose="04040605051002020D02" pitchFamily="82" charset="0"/>
              </a:rPr>
              <a:t>понимания»    </a:t>
            </a:r>
            <a:r>
              <a:rPr lang="ru-RU" sz="2000" b="1" i="1" dirty="0" smtClean="0">
                <a:solidFill>
                  <a:srgbClr val="4D0D1A"/>
                </a:solidFill>
                <a:latin typeface="Gabriola" panose="04040605051002020D02" pitchFamily="82" charset="0"/>
              </a:rPr>
              <a:t>Александр Герцен</a:t>
            </a:r>
            <a:endParaRPr kumimoji="0" lang="ru-RU" sz="2000" b="1" i="1" u="none" strike="noStrike" kern="1200" cap="none" spc="0" normalizeH="0" baseline="0" noProof="0" dirty="0">
              <a:ln>
                <a:noFill/>
              </a:ln>
              <a:solidFill>
                <a:srgbClr val="4D0D1A"/>
              </a:solidFill>
              <a:effectLst/>
              <a:uLnTx/>
              <a:uFillTx/>
              <a:latin typeface="Gabriola" panose="04040605051002020D02" pitchFamily="82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BB217721-984A-4071-B7CA-4BEA004366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97746" y="-260967"/>
            <a:ext cx="2682347" cy="2682347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189" y="4776392"/>
            <a:ext cx="2359356" cy="235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01554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рямоугольник: скругленные углы 42">
            <a:extLst>
              <a:ext uri="{FF2B5EF4-FFF2-40B4-BE49-F238E27FC236}">
                <a16:creationId xmlns:a16="http://schemas.microsoft.com/office/drawing/2014/main" xmlns="" id="{54174845-FEE0-4775-88D1-328FBE477301}"/>
              </a:ext>
            </a:extLst>
          </p:cNvPr>
          <p:cNvSpPr/>
          <p:nvPr/>
        </p:nvSpPr>
        <p:spPr>
          <a:xfrm>
            <a:off x="364922" y="1529542"/>
            <a:ext cx="10913026" cy="3482726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 algn="just">
              <a:buFont typeface="Arial" panose="020B0604020202020204" pitchFamily="34" charset="0"/>
              <a:buChar char="•"/>
              <a:defRPr/>
            </a:pPr>
            <a:endParaRPr lang="ru-RU" sz="1400" dirty="0" smtClean="0">
              <a:solidFill>
                <a:srgbClr val="4D0D1A"/>
              </a:solidFill>
              <a:latin typeface="Franklin Gothic Medium" panose="020B0603020102020204" pitchFamily="34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  <a:defRPr/>
            </a:pPr>
            <a:r>
              <a:rPr lang="ru-RU" sz="15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Сформировать образовательную среду, способствующую </a:t>
            </a:r>
            <a:r>
              <a:rPr lang="ru-RU" sz="15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повышению интереса к </a:t>
            </a:r>
            <a:r>
              <a:rPr lang="ru-RU" sz="15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чтению;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  <a:defRPr/>
            </a:pPr>
            <a:r>
              <a:rPr lang="ru-RU" sz="15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Провести мониторинг </a:t>
            </a:r>
            <a:r>
              <a:rPr lang="ru-RU" sz="15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читательской компетентности </a:t>
            </a:r>
            <a:r>
              <a:rPr lang="ru-RU" sz="15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и читательской </a:t>
            </a:r>
            <a:r>
              <a:rPr lang="ru-RU" sz="15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активности детей и молодёжи Казачинского района</a:t>
            </a:r>
            <a:endParaRPr lang="ru-RU" sz="1500" dirty="0">
              <a:solidFill>
                <a:srgbClr val="4D0D1A"/>
              </a:solidFill>
              <a:latin typeface="Franklin Gothic Medium" panose="020B0603020102020204" pitchFamily="34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  <a:defRPr/>
            </a:pPr>
            <a:r>
              <a:rPr lang="ru-RU" sz="15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Реализовать цикл мероприятий, направленных на </a:t>
            </a:r>
            <a:r>
              <a:rPr lang="ru-RU" sz="15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пропаганду чтения, </a:t>
            </a:r>
            <a:r>
              <a:rPr lang="ru-RU" sz="15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поддержку и </a:t>
            </a:r>
            <a:r>
              <a:rPr lang="ru-RU" sz="15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развитие читательской компетентности;</a:t>
            </a:r>
            <a:endParaRPr lang="ru-RU" sz="1500" dirty="0" smtClean="0">
              <a:solidFill>
                <a:srgbClr val="4D0D1A"/>
              </a:solidFill>
              <a:latin typeface="Franklin Gothic Medium" panose="020B0603020102020204" pitchFamily="34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  <a:defRPr/>
            </a:pPr>
            <a:r>
              <a:rPr lang="ru-RU" sz="15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Организовать методический семинар «Современные методы и приёмы в  формировании культуры чтения»</a:t>
            </a:r>
            <a:endParaRPr lang="ru-RU" sz="1500" dirty="0">
              <a:solidFill>
                <a:srgbClr val="4D0D1A"/>
              </a:solidFill>
              <a:latin typeface="Franklin Gothic Medium" panose="020B0603020102020204" pitchFamily="34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  <a:defRPr/>
            </a:pPr>
            <a:r>
              <a:rPr lang="ru-RU" sz="15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П</a:t>
            </a:r>
            <a:r>
              <a:rPr lang="ru-RU" sz="15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овысить </a:t>
            </a:r>
            <a:r>
              <a:rPr lang="ru-RU" sz="15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уровень культуры чтения и читательской активности </a:t>
            </a:r>
            <a:r>
              <a:rPr lang="ru-RU" sz="15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обучающихся </a:t>
            </a:r>
            <a:r>
              <a:rPr lang="ru-RU" sz="15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через взаимодействие и социальное партнерство с </a:t>
            </a:r>
            <a:r>
              <a:rPr lang="ru-RU" sz="15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учреждениями </a:t>
            </a:r>
            <a:r>
              <a:rPr lang="ru-RU" sz="15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культуры;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  <a:defRPr/>
            </a:pPr>
            <a:r>
              <a:rPr lang="ru-RU" sz="15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Включить в учебно-воспитательный процесс мероприятия </a:t>
            </a:r>
            <a:r>
              <a:rPr lang="ru-RU" sz="15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по организации читательской </a:t>
            </a:r>
            <a:r>
              <a:rPr lang="ru-RU" sz="15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активности детей и молодёжи и </a:t>
            </a:r>
            <a:r>
              <a:rPr lang="ru-RU" sz="15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пропаганде семейного чтения с учетом </a:t>
            </a:r>
            <a:r>
              <a:rPr lang="ru-RU" sz="15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читательских </a:t>
            </a:r>
            <a:r>
              <a:rPr lang="ru-RU" sz="15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предпочтений </a:t>
            </a:r>
            <a:r>
              <a:rPr lang="ru-RU" sz="15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детей и молодёж</a:t>
            </a:r>
            <a:r>
              <a:rPr lang="ru-RU" sz="15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и</a:t>
            </a:r>
            <a:r>
              <a:rPr lang="ru-RU" sz="15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;</a:t>
            </a:r>
            <a:endParaRPr lang="ru-RU" sz="1500" dirty="0">
              <a:solidFill>
                <a:srgbClr val="4D0D1A"/>
              </a:solidFill>
              <a:latin typeface="Franklin Gothic Medium" panose="020B0603020102020204" pitchFamily="34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  <a:defRPr/>
            </a:pPr>
            <a:r>
              <a:rPr lang="ru-RU" sz="15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П</a:t>
            </a:r>
            <a:r>
              <a:rPr lang="ru-RU" sz="15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ривлечь </a:t>
            </a:r>
            <a:r>
              <a:rPr lang="ru-RU" sz="15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родителей к мероприятиям для реализации </a:t>
            </a:r>
            <a:r>
              <a:rPr lang="ru-RU" sz="15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проекта</a:t>
            </a:r>
            <a:endParaRPr lang="ru-RU" sz="1500" dirty="0">
              <a:solidFill>
                <a:srgbClr val="4D0D1A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EBCBC0C3-09BB-4C16-9858-A4E8B8E1FD17}"/>
              </a:ext>
            </a:extLst>
          </p:cNvPr>
          <p:cNvSpPr/>
          <p:nvPr/>
        </p:nvSpPr>
        <p:spPr>
          <a:xfrm>
            <a:off x="160868" y="266006"/>
            <a:ext cx="5181600" cy="906089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       Задачи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 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проекта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4D0D1A"/>
              </a:solidFill>
              <a:effectLst/>
              <a:uLnTx/>
              <a:uFillTx/>
              <a:latin typeface="Franklin Gothic Medium" panose="020B0603020102020204" pitchFamily="34" charset="0"/>
              <a:ea typeface="+mn-ea"/>
              <a:cs typeface="+mn-cs"/>
            </a:endParaRP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xmlns="" id="{F64EE052-9048-47BF-9403-07729D86C46C}"/>
              </a:ext>
            </a:extLst>
          </p:cNvPr>
          <p:cNvSpPr/>
          <p:nvPr/>
        </p:nvSpPr>
        <p:spPr>
          <a:xfrm>
            <a:off x="3996267" y="5537375"/>
            <a:ext cx="8009466" cy="986731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  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Gabriola" panose="04040605051002020D02" pitchFamily="82" charset="0"/>
                <a:ea typeface="+mn-ea"/>
                <a:cs typeface="+mn-cs"/>
              </a:rPr>
              <a:t> «</a:t>
            </a:r>
            <a:r>
              <a:rPr lang="ru-RU" sz="2000" i="1" dirty="0">
                <a:solidFill>
                  <a:srgbClr val="4D0D1A"/>
                </a:solidFill>
                <a:latin typeface="Gabriola" panose="04040605051002020D02" pitchFamily="82" charset="0"/>
              </a:rPr>
              <a:t>Книга, созданная руками человека, стала такой же категорией вечности, как пространство и время. Смертный человек создал бессмертную ценность. Но за сутолокой жизни мы об этом всегда забываем»    </a:t>
            </a:r>
            <a:r>
              <a:rPr lang="ru-RU" sz="2000" b="1" i="1" dirty="0" smtClean="0">
                <a:solidFill>
                  <a:srgbClr val="4D0D1A"/>
                </a:solidFill>
                <a:latin typeface="Gabriola" panose="04040605051002020D02" pitchFamily="82" charset="0"/>
              </a:rPr>
              <a:t>Константин Паустовский</a:t>
            </a:r>
            <a:endParaRPr kumimoji="0" lang="ru-RU" sz="2000" b="1" i="1" u="none" strike="noStrike" kern="1200" cap="none" spc="0" normalizeH="0" baseline="0" noProof="0" dirty="0">
              <a:ln>
                <a:noFill/>
              </a:ln>
              <a:solidFill>
                <a:srgbClr val="4D0D1A"/>
              </a:solidFill>
              <a:effectLst/>
              <a:uLnTx/>
              <a:uFillTx/>
              <a:latin typeface="Gabriola" panose="04040605051002020D02" pitchFamily="82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BB217721-984A-4071-B7CA-4BEA004366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97746" y="-260967"/>
            <a:ext cx="2682347" cy="268234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1314" y="4776391"/>
            <a:ext cx="2359356" cy="235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43187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рямоугольник: скругленные углы 42">
            <a:extLst>
              <a:ext uri="{FF2B5EF4-FFF2-40B4-BE49-F238E27FC236}">
                <a16:creationId xmlns:a16="http://schemas.microsoft.com/office/drawing/2014/main" xmlns="" id="{54174845-FEE0-4775-88D1-328FBE477301}"/>
              </a:ext>
            </a:extLst>
          </p:cNvPr>
          <p:cNvSpPr/>
          <p:nvPr/>
        </p:nvSpPr>
        <p:spPr>
          <a:xfrm>
            <a:off x="1303867" y="1911927"/>
            <a:ext cx="10066359" cy="3100341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ru-RU" sz="20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П</a:t>
            </a:r>
            <a:r>
              <a:rPr lang="ru-RU" sz="20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роект является </a:t>
            </a:r>
            <a:r>
              <a:rPr lang="ru-RU" sz="20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организационным и содержательным механизмом, обеспечивающим продвижение школ района по ключевым показателям </a:t>
            </a:r>
            <a:r>
              <a:rPr lang="ru-RU" sz="20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ключевых </a:t>
            </a:r>
            <a:r>
              <a:rPr lang="ru-RU" sz="20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направлений проекта «Школы </a:t>
            </a:r>
            <a:r>
              <a:rPr lang="ru-RU" sz="2000" dirty="0" err="1">
                <a:solidFill>
                  <a:srgbClr val="4D0D1A"/>
                </a:solidFill>
                <a:latin typeface="Franklin Gothic Medium" panose="020B0603020102020204" pitchFamily="34" charset="0"/>
              </a:rPr>
              <a:t>Минпросвещения</a:t>
            </a:r>
            <a:r>
              <a:rPr lang="ru-RU" sz="20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 России». </a:t>
            </a:r>
            <a:r>
              <a:rPr lang="ru-RU" sz="20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Проект позволит консолидировать все ресурсы, </a:t>
            </a:r>
            <a:r>
              <a:rPr lang="ru-RU" sz="20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в том числе межведомственного и межотраслевого </a:t>
            </a:r>
            <a:r>
              <a:rPr lang="ru-RU" sz="20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сотрудничества, </a:t>
            </a:r>
            <a:r>
              <a:rPr lang="ru-RU" sz="20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в целях решения приоритетных задач воспитания, просвещения, объединения территориально и духовно разных поколений, профессий и социальных групп.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EBCBC0C3-09BB-4C16-9858-A4E8B8E1FD17}"/>
              </a:ext>
            </a:extLst>
          </p:cNvPr>
          <p:cNvSpPr/>
          <p:nvPr/>
        </p:nvSpPr>
        <p:spPr>
          <a:xfrm>
            <a:off x="160867" y="266006"/>
            <a:ext cx="5857547" cy="906089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       Актуальность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 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проекта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4D0D1A"/>
              </a:solidFill>
              <a:effectLst/>
              <a:uLnTx/>
              <a:uFillTx/>
              <a:latin typeface="Franklin Gothic Medium" panose="020B0603020102020204" pitchFamily="34" charset="0"/>
              <a:ea typeface="+mn-ea"/>
              <a:cs typeface="+mn-cs"/>
            </a:endParaRP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xmlns="" id="{F64EE052-9048-47BF-9403-07729D86C46C}"/>
              </a:ext>
            </a:extLst>
          </p:cNvPr>
          <p:cNvSpPr/>
          <p:nvPr/>
        </p:nvSpPr>
        <p:spPr>
          <a:xfrm>
            <a:off x="3996267" y="5537375"/>
            <a:ext cx="8009466" cy="986731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  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Gabriola" panose="04040605051002020D02" pitchFamily="82" charset="0"/>
                <a:ea typeface="+mn-ea"/>
                <a:cs typeface="+mn-cs"/>
              </a:rPr>
              <a:t> «</a:t>
            </a:r>
            <a:r>
              <a:rPr lang="ru-RU" sz="2000" i="1" dirty="0">
                <a:solidFill>
                  <a:srgbClr val="4D0D1A"/>
                </a:solidFill>
                <a:latin typeface="Gabriola" panose="04040605051002020D02" pitchFamily="82" charset="0"/>
              </a:rPr>
              <a:t>Свет! Всегда свет! Повсюду свет! В нем нуждаются все. Он содержится в </a:t>
            </a:r>
            <a:r>
              <a:rPr lang="ru-RU" sz="2000" i="1" dirty="0" smtClean="0">
                <a:solidFill>
                  <a:srgbClr val="4D0D1A"/>
                </a:solidFill>
                <a:latin typeface="Gabriola" panose="04040605051002020D02" pitchFamily="82" charset="0"/>
              </a:rPr>
              <a:t>книге»    </a:t>
            </a:r>
            <a:r>
              <a:rPr lang="ru-RU" sz="2000" b="1" i="1" dirty="0" smtClean="0">
                <a:solidFill>
                  <a:srgbClr val="4D0D1A"/>
                </a:solidFill>
                <a:latin typeface="Gabriola" panose="04040605051002020D02" pitchFamily="82" charset="0"/>
              </a:rPr>
              <a:t>Виктор Гюго</a:t>
            </a:r>
            <a:endParaRPr kumimoji="0" lang="ru-RU" sz="2000" b="1" i="1" u="none" strike="noStrike" kern="1200" cap="none" spc="0" normalizeH="0" baseline="0" noProof="0" dirty="0">
              <a:ln>
                <a:noFill/>
              </a:ln>
              <a:solidFill>
                <a:srgbClr val="4D0D1A"/>
              </a:solidFill>
              <a:effectLst/>
              <a:uLnTx/>
              <a:uFillTx/>
              <a:latin typeface="Gabriola" panose="04040605051002020D02" pitchFamily="82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BB217721-984A-4071-B7CA-4BEA004366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97746" y="-260967"/>
            <a:ext cx="2682347" cy="2682347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25806"/>
            <a:ext cx="2359356" cy="235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06752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рямоугольник: скругленные углы 42">
            <a:extLst>
              <a:ext uri="{FF2B5EF4-FFF2-40B4-BE49-F238E27FC236}">
                <a16:creationId xmlns:a16="http://schemas.microsoft.com/office/drawing/2014/main" xmlns="" id="{54174845-FEE0-4775-88D1-328FBE477301}"/>
              </a:ext>
            </a:extLst>
          </p:cNvPr>
          <p:cNvSpPr/>
          <p:nvPr/>
        </p:nvSpPr>
        <p:spPr>
          <a:xfrm>
            <a:off x="457201" y="1920240"/>
            <a:ext cx="10913026" cy="2367850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defRPr/>
            </a:pPr>
            <a:r>
              <a:rPr lang="ru-RU" sz="20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29 мая 2017 г</a:t>
            </a:r>
            <a:r>
              <a:rPr lang="ru-RU" sz="20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. - </a:t>
            </a:r>
            <a:r>
              <a:rPr lang="ru-RU" sz="20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указ Президента России № 240 «Об объявлении в Российской Федерации Десятилетия детства</a:t>
            </a:r>
            <a:r>
              <a:rPr lang="ru-RU" sz="20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»</a:t>
            </a:r>
          </a:p>
          <a:p>
            <a:pPr lvl="0" algn="just">
              <a:defRPr/>
            </a:pPr>
            <a:r>
              <a:rPr lang="ru-RU" sz="20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3 июня </a:t>
            </a:r>
            <a:r>
              <a:rPr lang="ru-RU" sz="20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2017 г. </a:t>
            </a:r>
            <a:r>
              <a:rPr lang="ru-RU" sz="20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 - утверждена </a:t>
            </a:r>
            <a:r>
              <a:rPr lang="ru-RU" sz="20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Концепция программы поддержки детского и</a:t>
            </a:r>
          </a:p>
          <a:p>
            <a:pPr lvl="0" algn="just">
              <a:defRPr/>
            </a:pPr>
            <a:r>
              <a:rPr lang="ru-RU" sz="20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юношеского чтения в Российской Федерации. </a:t>
            </a:r>
            <a:endParaRPr lang="ru-RU" sz="2000" dirty="0" smtClean="0">
              <a:solidFill>
                <a:srgbClr val="4D0D1A"/>
              </a:solidFill>
              <a:latin typeface="Franklin Gothic Medium" panose="020B0603020102020204" pitchFamily="34" charset="0"/>
            </a:endParaRPr>
          </a:p>
          <a:p>
            <a:pPr lvl="0" algn="just">
              <a:defRPr/>
            </a:pPr>
            <a:r>
              <a:rPr lang="ru-RU" sz="20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Цель - создание </a:t>
            </a:r>
            <a:r>
              <a:rPr lang="ru-RU" sz="20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в России </a:t>
            </a:r>
            <a:r>
              <a:rPr lang="ru-RU" sz="20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активной среды для формирования культуры чтения и потребности в нём.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EBCBC0C3-09BB-4C16-9858-A4E8B8E1FD17}"/>
              </a:ext>
            </a:extLst>
          </p:cNvPr>
          <p:cNvSpPr/>
          <p:nvPr/>
        </p:nvSpPr>
        <p:spPr>
          <a:xfrm>
            <a:off x="160867" y="266006"/>
            <a:ext cx="5857547" cy="906089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       Актуальность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 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проекта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4D0D1A"/>
              </a:solidFill>
              <a:effectLst/>
              <a:uLnTx/>
              <a:uFillTx/>
              <a:latin typeface="Franklin Gothic Medium" panose="020B0603020102020204" pitchFamily="34" charset="0"/>
              <a:ea typeface="+mn-ea"/>
              <a:cs typeface="+mn-cs"/>
            </a:endParaRP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xmlns="" id="{F64EE052-9048-47BF-9403-07729D86C46C}"/>
              </a:ext>
            </a:extLst>
          </p:cNvPr>
          <p:cNvSpPr/>
          <p:nvPr/>
        </p:nvSpPr>
        <p:spPr>
          <a:xfrm>
            <a:off x="3996267" y="4529667"/>
            <a:ext cx="8009466" cy="1994439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  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Gabriola" panose="04040605051002020D02" pitchFamily="82" charset="0"/>
                <a:ea typeface="+mn-ea"/>
                <a:cs typeface="+mn-cs"/>
              </a:rPr>
              <a:t> «</a:t>
            </a:r>
            <a:r>
              <a:rPr lang="ru-RU" sz="2000" i="1" dirty="0">
                <a:solidFill>
                  <a:srgbClr val="4D0D1A"/>
                </a:solidFill>
                <a:latin typeface="Gabriola" panose="04040605051002020D02" pitchFamily="82" charset="0"/>
              </a:rPr>
              <a:t>«Мы долгое время были одной из самых читающих стран мира. Надо прямо сказать: есть опасность, что этот статус мы можем утратить… Интеллектуальный потенциал и культура нации зависят не только от того, сколько мы читаем, но и какие нравственные, духовный ценности, морально-этические ориентиры формируют книги, заставляют ли они думать, размышлять, анализировать»             </a:t>
            </a:r>
            <a:endParaRPr lang="ru-RU" sz="2000" i="1" dirty="0" smtClean="0">
              <a:solidFill>
                <a:srgbClr val="4D0D1A"/>
              </a:solidFill>
              <a:latin typeface="Gabriola" panose="04040605051002020D02" pitchFamily="82" charset="0"/>
            </a:endParaRPr>
          </a:p>
          <a:p>
            <a:pPr lvl="0"/>
            <a:r>
              <a:rPr lang="ru-RU" sz="2000" b="1" i="1" dirty="0">
                <a:solidFill>
                  <a:srgbClr val="4D0D1A"/>
                </a:solidFill>
                <a:latin typeface="Gabriola" panose="04040605051002020D02" pitchFamily="82" charset="0"/>
              </a:rPr>
              <a:t> </a:t>
            </a:r>
            <a:r>
              <a:rPr lang="ru-RU" sz="2000" b="1" i="1" dirty="0" smtClean="0">
                <a:solidFill>
                  <a:srgbClr val="4D0D1A"/>
                </a:solidFill>
                <a:latin typeface="Gabriola" panose="04040605051002020D02" pitchFamily="82" charset="0"/>
              </a:rPr>
              <a:t>                                                                                                                              </a:t>
            </a:r>
            <a:r>
              <a:rPr lang="ru-RU" sz="2000" b="1" i="1" dirty="0">
                <a:solidFill>
                  <a:srgbClr val="4D0D1A"/>
                </a:solidFill>
                <a:latin typeface="Gabriola" panose="04040605051002020D02" pitchFamily="82" charset="0"/>
              </a:rPr>
              <a:t>В.В. </a:t>
            </a:r>
            <a:r>
              <a:rPr lang="ru-RU" sz="2000" b="1" i="1" smtClean="0">
                <a:solidFill>
                  <a:srgbClr val="4D0D1A"/>
                </a:solidFill>
                <a:latin typeface="Gabriola" panose="04040605051002020D02" pitchFamily="82" charset="0"/>
              </a:rPr>
              <a:t>Путин</a:t>
            </a:r>
            <a:endParaRPr lang="ru-RU" sz="2000" b="1" i="1" dirty="0">
              <a:solidFill>
                <a:srgbClr val="4D0D1A"/>
              </a:solidFill>
              <a:latin typeface="Gabriola" panose="04040605051002020D02" pitchFamily="82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BB217721-984A-4071-B7CA-4BEA004366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97746" y="-260967"/>
            <a:ext cx="2682347" cy="2682347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048" y="4841520"/>
            <a:ext cx="2359356" cy="235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29692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рямоугольник: скругленные углы 42">
            <a:extLst>
              <a:ext uri="{FF2B5EF4-FFF2-40B4-BE49-F238E27FC236}">
                <a16:creationId xmlns:a16="http://schemas.microsoft.com/office/drawing/2014/main" xmlns="" id="{54174845-FEE0-4775-88D1-328FBE477301}"/>
              </a:ext>
            </a:extLst>
          </p:cNvPr>
          <p:cNvSpPr/>
          <p:nvPr/>
        </p:nvSpPr>
        <p:spPr>
          <a:xfrm>
            <a:off x="365761" y="1936865"/>
            <a:ext cx="11004466" cy="3075403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defRPr/>
            </a:pPr>
            <a:r>
              <a:rPr lang="ru-RU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О</a:t>
            </a:r>
            <a:r>
              <a:rPr lang="ru-RU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бъединение усилий учреждений системы образования и культуры в </a:t>
            </a:r>
            <a:r>
              <a:rPr lang="ru-RU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решении проблемы формирования у </a:t>
            </a:r>
            <a:r>
              <a:rPr lang="ru-RU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детской и молодежной </a:t>
            </a:r>
            <a:r>
              <a:rPr lang="ru-RU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аудитории интереса к традиционному чтению русской классической литературы </a:t>
            </a:r>
            <a:r>
              <a:rPr lang="ru-RU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через изучение </a:t>
            </a:r>
            <a:r>
              <a:rPr lang="ru-RU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и осмысление классических произведений, позволяющих </a:t>
            </a:r>
            <a:r>
              <a:rPr lang="ru-RU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усвоить морально-нравственные нормы </a:t>
            </a:r>
            <a:r>
              <a:rPr lang="ru-RU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и </a:t>
            </a:r>
            <a:r>
              <a:rPr lang="ru-RU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ценности</a:t>
            </a:r>
            <a:r>
              <a:rPr lang="ru-RU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.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EBCBC0C3-09BB-4C16-9858-A4E8B8E1FD17}"/>
              </a:ext>
            </a:extLst>
          </p:cNvPr>
          <p:cNvSpPr/>
          <p:nvPr/>
        </p:nvSpPr>
        <p:spPr>
          <a:xfrm>
            <a:off x="160867" y="266006"/>
            <a:ext cx="5857547" cy="906089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       </a:t>
            </a:r>
            <a:r>
              <a:rPr lang="ru-RU" sz="36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Уник</a:t>
            </a: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альность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 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проекта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4D0D1A"/>
              </a:solidFill>
              <a:effectLst/>
              <a:uLnTx/>
              <a:uFillTx/>
              <a:latin typeface="Franklin Gothic Medium" panose="020B0603020102020204" pitchFamily="34" charset="0"/>
              <a:ea typeface="+mn-ea"/>
              <a:cs typeface="+mn-cs"/>
            </a:endParaRP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xmlns="" id="{F64EE052-9048-47BF-9403-07729D86C46C}"/>
              </a:ext>
            </a:extLst>
          </p:cNvPr>
          <p:cNvSpPr/>
          <p:nvPr/>
        </p:nvSpPr>
        <p:spPr>
          <a:xfrm>
            <a:off x="3996267" y="5537375"/>
            <a:ext cx="8009466" cy="986731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  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Gabriola" panose="04040605051002020D02" pitchFamily="82" charset="0"/>
                <a:ea typeface="+mn-ea"/>
                <a:cs typeface="+mn-cs"/>
              </a:rPr>
              <a:t> «</a:t>
            </a:r>
            <a:r>
              <a:rPr lang="ru-RU" sz="2000" i="1" dirty="0">
                <a:solidFill>
                  <a:srgbClr val="4D0D1A"/>
                </a:solidFill>
                <a:latin typeface="Gabriola" panose="04040605051002020D02" pitchFamily="82" charset="0"/>
              </a:rPr>
              <a:t>Она задалась вопросом, в какой момент книги и слова стали не просто что-то значить, а значить </a:t>
            </a:r>
            <a:r>
              <a:rPr lang="ru-RU" sz="2000" i="1" dirty="0" smtClean="0">
                <a:solidFill>
                  <a:srgbClr val="4D0D1A"/>
                </a:solidFill>
                <a:latin typeface="Gabriola" panose="04040605051002020D02" pitchFamily="82" charset="0"/>
              </a:rPr>
              <a:t>все»             </a:t>
            </a:r>
          </a:p>
          <a:p>
            <a:pPr lvl="0"/>
            <a:r>
              <a:rPr lang="ru-RU" sz="2000" b="1" i="1" dirty="0">
                <a:solidFill>
                  <a:srgbClr val="4D0D1A"/>
                </a:solidFill>
                <a:latin typeface="Gabriola" panose="04040605051002020D02" pitchFamily="82" charset="0"/>
              </a:rPr>
              <a:t>                                                                                                                                </a:t>
            </a:r>
            <a:r>
              <a:rPr lang="ru-RU" sz="2000" b="1" i="1" dirty="0" err="1">
                <a:solidFill>
                  <a:srgbClr val="4D0D1A"/>
                </a:solidFill>
                <a:latin typeface="Gabriola" panose="04040605051002020D02" pitchFamily="82" charset="0"/>
              </a:rPr>
              <a:t>Маркус</a:t>
            </a:r>
            <a:r>
              <a:rPr lang="ru-RU" sz="2000" b="1" i="1" dirty="0">
                <a:solidFill>
                  <a:srgbClr val="4D0D1A"/>
                </a:solidFill>
                <a:latin typeface="Gabriola" panose="04040605051002020D02" pitchFamily="82" charset="0"/>
              </a:rPr>
              <a:t> </a:t>
            </a:r>
            <a:r>
              <a:rPr lang="ru-RU" sz="2000" b="1" i="1" dirty="0" err="1">
                <a:solidFill>
                  <a:srgbClr val="4D0D1A"/>
                </a:solidFill>
                <a:latin typeface="Gabriola" panose="04040605051002020D02" pitchFamily="82" charset="0"/>
              </a:rPr>
              <a:t>Зусак</a:t>
            </a:r>
            <a:endParaRPr kumimoji="0" lang="ru-RU" sz="2000" b="1" i="1" u="none" strike="noStrike" kern="1200" cap="none" spc="0" normalizeH="0" baseline="0" noProof="0" dirty="0">
              <a:ln>
                <a:noFill/>
              </a:ln>
              <a:solidFill>
                <a:srgbClr val="4D0D1A"/>
              </a:solidFill>
              <a:effectLst/>
              <a:uLnTx/>
              <a:uFillTx/>
              <a:latin typeface="Gabriola" panose="04040605051002020D02" pitchFamily="82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BB217721-984A-4071-B7CA-4BEA004366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97746" y="-260967"/>
            <a:ext cx="2682347" cy="2682347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9627" y="4851062"/>
            <a:ext cx="2359356" cy="235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09956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рямоугольник: скругленные углы 42">
            <a:extLst>
              <a:ext uri="{FF2B5EF4-FFF2-40B4-BE49-F238E27FC236}">
                <a16:creationId xmlns:a16="http://schemas.microsoft.com/office/drawing/2014/main" xmlns="" id="{54174845-FEE0-4775-88D1-328FBE477301}"/>
              </a:ext>
            </a:extLst>
          </p:cNvPr>
          <p:cNvSpPr/>
          <p:nvPr/>
        </p:nvSpPr>
        <p:spPr>
          <a:xfrm>
            <a:off x="491067" y="2421380"/>
            <a:ext cx="10066359" cy="2328334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Учащиеся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Родители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Педагогические работники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Педагоги-библиотекари</a:t>
            </a:r>
            <a:endParaRPr lang="ru-RU" sz="2000" dirty="0">
              <a:solidFill>
                <a:srgbClr val="4D0D1A"/>
              </a:solidFill>
              <a:latin typeface="Franklin Gothic Medium" panose="020B06030201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С</a:t>
            </a:r>
            <a:r>
              <a:rPr lang="ru-RU" sz="20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отрудники учреждений культуры и молодёжной политики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О</a:t>
            </a:r>
            <a:r>
              <a:rPr lang="ru-RU" sz="20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бщественность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EBCBC0C3-09BB-4C16-9858-A4E8B8E1FD17}"/>
              </a:ext>
            </a:extLst>
          </p:cNvPr>
          <p:cNvSpPr/>
          <p:nvPr/>
        </p:nvSpPr>
        <p:spPr>
          <a:xfrm>
            <a:off x="160867" y="266006"/>
            <a:ext cx="5857547" cy="906089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       </a:t>
            </a:r>
            <a:r>
              <a:rPr lang="ru-RU" sz="36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Целевая</a:t>
            </a:r>
            <a:r>
              <a:rPr lang="ru-RU" sz="3600" dirty="0">
                <a:solidFill>
                  <a:srgbClr val="4D0D1A"/>
                </a:solidFill>
                <a:latin typeface="Franklin Gothic Medium" panose="020B0603020102020204" pitchFamily="34" charset="0"/>
              </a:rPr>
              <a:t> </a:t>
            </a:r>
            <a:r>
              <a:rPr lang="ru-RU" sz="3600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аудитория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4D0D1A"/>
              </a:solidFill>
              <a:effectLst/>
              <a:uLnTx/>
              <a:uFillTx/>
              <a:latin typeface="Franklin Gothic Medium" panose="020B0603020102020204" pitchFamily="34" charset="0"/>
              <a:ea typeface="+mn-ea"/>
              <a:cs typeface="+mn-cs"/>
            </a:endParaRP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xmlns="" id="{F64EE052-9048-47BF-9403-07729D86C46C}"/>
              </a:ext>
            </a:extLst>
          </p:cNvPr>
          <p:cNvSpPr/>
          <p:nvPr/>
        </p:nvSpPr>
        <p:spPr>
          <a:xfrm>
            <a:off x="3996267" y="5537375"/>
            <a:ext cx="8009466" cy="986731"/>
          </a:xfrm>
          <a:prstGeom prst="roundRect">
            <a:avLst>
              <a:gd name="adj" fmla="val 50000"/>
            </a:avLst>
          </a:prstGeom>
          <a:solidFill>
            <a:srgbClr val="BB9C58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  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D0D1A"/>
                </a:solidFill>
                <a:effectLst/>
                <a:uLnTx/>
                <a:uFillTx/>
                <a:latin typeface="Gabriola" panose="04040605051002020D02" pitchFamily="82" charset="0"/>
                <a:ea typeface="+mn-ea"/>
                <a:cs typeface="+mn-cs"/>
              </a:rPr>
              <a:t> «</a:t>
            </a:r>
            <a:r>
              <a:rPr lang="ru-RU" sz="2000" i="1" dirty="0">
                <a:solidFill>
                  <a:srgbClr val="4D0D1A"/>
                </a:solidFill>
                <a:latin typeface="Gabriola" panose="04040605051002020D02" pitchFamily="82" charset="0"/>
              </a:rPr>
              <a:t>А увлекают меня такие книжки, что как их дочитаешь до конца — так сразу подумаешь: хорошо бы, если бы этот писатель стал твоим лучшим другом и чтоб с ним можно было поговорить по телефону, когда </a:t>
            </a:r>
            <a:r>
              <a:rPr lang="ru-RU" sz="2000" i="1" dirty="0" smtClean="0">
                <a:solidFill>
                  <a:srgbClr val="4D0D1A"/>
                </a:solidFill>
                <a:latin typeface="Gabriola" panose="04040605051002020D02" pitchFamily="82" charset="0"/>
              </a:rPr>
              <a:t>захочется</a:t>
            </a:r>
            <a:r>
              <a:rPr lang="ru-RU" sz="2000" i="1" dirty="0">
                <a:solidFill>
                  <a:srgbClr val="4D0D1A"/>
                </a:solidFill>
                <a:latin typeface="Gabriola" panose="04040605051002020D02" pitchFamily="82" charset="0"/>
              </a:rPr>
              <a:t>» </a:t>
            </a:r>
            <a:r>
              <a:rPr lang="ru-RU" sz="2000" i="1" dirty="0" smtClean="0">
                <a:solidFill>
                  <a:srgbClr val="4D0D1A"/>
                </a:solidFill>
                <a:latin typeface="Gabriola" panose="04040605051002020D02" pitchFamily="82" charset="0"/>
              </a:rPr>
              <a:t>          </a:t>
            </a:r>
            <a:r>
              <a:rPr lang="ru-RU" sz="2000" b="1" i="1" dirty="0" smtClean="0">
                <a:solidFill>
                  <a:srgbClr val="4D0D1A"/>
                </a:solidFill>
                <a:latin typeface="Gabriola" panose="04040605051002020D02" pitchFamily="82" charset="0"/>
              </a:rPr>
              <a:t>Джером Сэлинджер                                                                                   </a:t>
            </a:r>
            <a:endParaRPr kumimoji="0" lang="ru-RU" sz="2000" b="1" i="1" u="none" strike="noStrike" kern="1200" cap="none" spc="0" normalizeH="0" baseline="0" noProof="0" dirty="0">
              <a:ln>
                <a:noFill/>
              </a:ln>
              <a:solidFill>
                <a:srgbClr val="4D0D1A"/>
              </a:solidFill>
              <a:effectLst/>
              <a:uLnTx/>
              <a:uFillTx/>
              <a:latin typeface="Gabriola" panose="04040605051002020D02" pitchFamily="82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BB217721-984A-4071-B7CA-4BEA004366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97746" y="-260967"/>
            <a:ext cx="2682347" cy="2682347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19321"/>
            <a:ext cx="2359356" cy="235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24831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5514</TotalTime>
  <Words>1241</Words>
  <Application>Microsoft Office PowerPoint</Application>
  <PresentationFormat>Произвольный</PresentationFormat>
  <Paragraphs>111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Светлана</cp:lastModifiedBy>
  <cp:revision>418</cp:revision>
  <cp:lastPrinted>2023-10-31T01:12:01Z</cp:lastPrinted>
  <dcterms:created xsi:type="dcterms:W3CDTF">2021-06-28T06:43:28Z</dcterms:created>
  <dcterms:modified xsi:type="dcterms:W3CDTF">2023-11-01T03:03:53Z</dcterms:modified>
</cp:coreProperties>
</file>