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40"/>
  </p:notesMasterIdLst>
  <p:handoutMasterIdLst>
    <p:handoutMasterId r:id="rId41"/>
  </p:handoutMasterIdLst>
  <p:sldIdLst>
    <p:sldId id="309" r:id="rId4"/>
    <p:sldId id="310" r:id="rId5"/>
    <p:sldId id="311" r:id="rId6"/>
    <p:sldId id="259" r:id="rId7"/>
    <p:sldId id="258" r:id="rId8"/>
    <p:sldId id="275" r:id="rId9"/>
    <p:sldId id="262" r:id="rId10"/>
    <p:sldId id="263" r:id="rId11"/>
    <p:sldId id="287" r:id="rId12"/>
    <p:sldId id="290" r:id="rId13"/>
    <p:sldId id="286" r:id="rId14"/>
    <p:sldId id="281" r:id="rId15"/>
    <p:sldId id="292" r:id="rId16"/>
    <p:sldId id="265" r:id="rId17"/>
    <p:sldId id="294" r:id="rId18"/>
    <p:sldId id="295" r:id="rId19"/>
    <p:sldId id="296" r:id="rId20"/>
    <p:sldId id="297" r:id="rId21"/>
    <p:sldId id="298" r:id="rId22"/>
    <p:sldId id="293" r:id="rId23"/>
    <p:sldId id="267" r:id="rId24"/>
    <p:sldId id="299" r:id="rId25"/>
    <p:sldId id="288" r:id="rId26"/>
    <p:sldId id="282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284" r:id="rId37"/>
    <p:sldId id="283" r:id="rId38"/>
    <p:sldId id="271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58D"/>
    <a:srgbClr val="224A90"/>
    <a:srgbClr val="783B83"/>
    <a:srgbClr val="3F5999"/>
    <a:srgbClr val="D4D9EC"/>
    <a:srgbClr val="203764"/>
    <a:srgbClr val="2F75B5"/>
    <a:srgbClr val="10A4D2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9419" autoAdjust="0"/>
  </p:normalViewPr>
  <p:slideViewPr>
    <p:cSldViewPr snapToGrid="0" showGuides="1">
      <p:cViewPr varScale="1">
        <p:scale>
          <a:sx n="114" d="100"/>
          <a:sy n="114" d="100"/>
        </p:scale>
        <p:origin x="474" y="108"/>
      </p:cViewPr>
      <p:guideLst>
        <p:guide orient="horz" pos="1026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technology.prosv.ru/webinars/" TargetMode="External"/><Relationship Id="rId2" Type="http://schemas.openxmlformats.org/officeDocument/2006/relationships/hyperlink" Target="https://lbz.ru/metodist/authors/technologia/3/" TargetMode="External"/><Relationship Id="rId1" Type="http://schemas.openxmlformats.org/officeDocument/2006/relationships/hyperlink" Target="https://resh.edu.ru/subject/8/5/" TargetMode="Externa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lbz.ru/metodist/authors/technologia/3/" TargetMode="External"/><Relationship Id="rId2" Type="http://schemas.openxmlformats.org/officeDocument/2006/relationships/image" Target="../media/image87.PNG"/><Relationship Id="rId1" Type="http://schemas.openxmlformats.org/officeDocument/2006/relationships/hyperlink" Target="https://resh.edu.ru/subject/8/5/" TargetMode="External"/><Relationship Id="rId6" Type="http://schemas.openxmlformats.org/officeDocument/2006/relationships/image" Target="../media/image89.PNG"/><Relationship Id="rId5" Type="http://schemas.openxmlformats.org/officeDocument/2006/relationships/hyperlink" Target="http://technology.prosv.ru/webinars/" TargetMode="External"/><Relationship Id="rId4" Type="http://schemas.openxmlformats.org/officeDocument/2006/relationships/image" Target="../media/image8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6D52F6-0A88-49F9-996F-003E333E4476}" type="doc">
      <dgm:prSet loTypeId="urn:microsoft.com/office/officeart/2008/layout/AlternatingPictureBlocks" loCatId="picture" qsTypeId="urn:microsoft.com/office/officeart/2005/8/quickstyle/simple3" qsCatId="simple" csTypeId="urn:microsoft.com/office/officeart/2005/8/colors/accent1_2" csCatId="accent1" phldr="1"/>
      <dgm:spPr/>
    </dgm:pt>
    <dgm:pt modelId="{62E398A4-3558-4EA4-BAFE-73212B9CC1C8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altLang="ru-RU" sz="2000" b="1" dirty="0">
              <a:solidFill>
                <a:srgbClr val="28458D"/>
              </a:solidFill>
              <a:cs typeface="Open Sans Condensed" pitchFamily="2" charset="0"/>
            </a:rPr>
            <a:t>Российская электронная школа: </a:t>
          </a:r>
        </a:p>
        <a:p>
          <a:r>
            <a:rPr lang="en-US" altLang="ru-RU" sz="2000" b="1" dirty="0">
              <a:solidFill>
                <a:srgbClr val="28458D"/>
              </a:solidFill>
              <a:cs typeface="Open Sans Condensed" pitchFamily="2" charset="0"/>
              <a:hlinkClick xmlns:r="http://schemas.openxmlformats.org/officeDocument/2006/relationships" r:id="rId1"/>
            </a:rPr>
            <a:t>https://resh.edu.ru/subject/8/5/</a:t>
          </a:r>
          <a:r>
            <a:rPr lang="ru-RU" altLang="ru-RU" sz="2000" b="1" dirty="0">
              <a:solidFill>
                <a:srgbClr val="28458D"/>
              </a:solidFill>
              <a:cs typeface="Open Sans Condensed" pitchFamily="2" charset="0"/>
            </a:rPr>
            <a:t> </a:t>
          </a:r>
          <a:endParaRPr lang="ru-RU" sz="2000" dirty="0"/>
        </a:p>
      </dgm:t>
    </dgm:pt>
    <dgm:pt modelId="{3709704C-0C91-430D-AEAF-E494FAC3BDB3}" type="parTrans" cxnId="{C0EAF155-B4EE-4E34-8798-EA3D0AD7489C}">
      <dgm:prSet/>
      <dgm:spPr/>
      <dgm:t>
        <a:bodyPr/>
        <a:lstStyle/>
        <a:p>
          <a:endParaRPr lang="ru-RU"/>
        </a:p>
      </dgm:t>
    </dgm:pt>
    <dgm:pt modelId="{B2937A03-57A5-481A-A27E-CC8A2A3A8A73}" type="sibTrans" cxnId="{C0EAF155-B4EE-4E34-8798-EA3D0AD7489C}">
      <dgm:prSet/>
      <dgm:spPr/>
      <dgm:t>
        <a:bodyPr/>
        <a:lstStyle/>
        <a:p>
          <a:endParaRPr lang="ru-RU"/>
        </a:p>
      </dgm:t>
    </dgm:pt>
    <dgm:pt modelId="{337965EF-AC6A-4764-9F9A-B0153458A6F5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altLang="ru-RU" sz="2000" b="1" dirty="0">
              <a:solidFill>
                <a:srgbClr val="28458D"/>
              </a:solidFill>
              <a:cs typeface="Open Sans Condensed" pitchFamily="2" charset="0"/>
            </a:rPr>
            <a:t>Авторская мастерская </a:t>
          </a:r>
          <a:r>
            <a:rPr lang="ru-RU" altLang="ru-RU" sz="2000" b="1" dirty="0" err="1">
              <a:solidFill>
                <a:srgbClr val="28458D"/>
              </a:solidFill>
              <a:cs typeface="Open Sans Condensed" pitchFamily="2" charset="0"/>
            </a:rPr>
            <a:t>С.А.Бешенкова</a:t>
          </a:r>
          <a:r>
            <a:rPr lang="ru-RU" altLang="ru-RU" sz="2000" b="1" dirty="0">
              <a:solidFill>
                <a:srgbClr val="28458D"/>
              </a:solidFill>
              <a:cs typeface="Open Sans Condensed" pitchFamily="2" charset="0"/>
            </a:rPr>
            <a:t>: </a:t>
          </a:r>
        </a:p>
        <a:p>
          <a:r>
            <a:rPr lang="en-US" altLang="ru-RU" sz="2000" b="1" dirty="0">
              <a:solidFill>
                <a:srgbClr val="28458D"/>
              </a:solidFill>
              <a:cs typeface="Open Sans Condensed" pitchFamily="2" charset="0"/>
              <a:hlinkClick xmlns:r="http://schemas.openxmlformats.org/officeDocument/2006/relationships" r:id="rId2"/>
            </a:rPr>
            <a:t>https://lbz.ru/metodist/authors/technologia/3/</a:t>
          </a:r>
          <a:r>
            <a:rPr lang="ru-RU" altLang="ru-RU" sz="2000" b="1" dirty="0">
              <a:solidFill>
                <a:srgbClr val="28458D"/>
              </a:solidFill>
              <a:cs typeface="Open Sans Condensed" pitchFamily="2" charset="0"/>
            </a:rPr>
            <a:t> </a:t>
          </a:r>
          <a:endParaRPr lang="ru-RU" sz="2000" dirty="0"/>
        </a:p>
      </dgm:t>
    </dgm:pt>
    <dgm:pt modelId="{B29AE86A-D677-4052-A5AF-401D997712D7}" type="parTrans" cxnId="{4967E2D5-924D-4BDA-BDE4-2D7EFA42C791}">
      <dgm:prSet/>
      <dgm:spPr/>
      <dgm:t>
        <a:bodyPr/>
        <a:lstStyle/>
        <a:p>
          <a:endParaRPr lang="ru-RU"/>
        </a:p>
      </dgm:t>
    </dgm:pt>
    <dgm:pt modelId="{292F9311-6C68-43C3-BA1A-FC1B8AF08B98}" type="sibTrans" cxnId="{4967E2D5-924D-4BDA-BDE4-2D7EFA42C791}">
      <dgm:prSet/>
      <dgm:spPr/>
      <dgm:t>
        <a:bodyPr/>
        <a:lstStyle/>
        <a:p>
          <a:endParaRPr lang="ru-RU"/>
        </a:p>
      </dgm:t>
    </dgm:pt>
    <dgm:pt modelId="{E8DE7998-E8B6-4DE8-89EA-6464322C9DC3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altLang="ru-RU" sz="2000" b="1" dirty="0">
              <a:solidFill>
                <a:srgbClr val="28458D"/>
              </a:solidFill>
              <a:cs typeface="Open Sans Condensed" pitchFamily="2" charset="0"/>
            </a:rPr>
            <a:t>Центр технологического образования. </a:t>
          </a:r>
          <a:r>
            <a:rPr lang="ru-RU" altLang="ru-RU" sz="2000" b="1" dirty="0" err="1">
              <a:solidFill>
                <a:srgbClr val="28458D"/>
              </a:solidFill>
              <a:cs typeface="Open Sans Condensed" pitchFamily="2" charset="0"/>
            </a:rPr>
            <a:t>Вебинары</a:t>
          </a:r>
          <a:r>
            <a:rPr lang="ru-RU" altLang="ru-RU" sz="2000" b="1" dirty="0">
              <a:solidFill>
                <a:srgbClr val="28458D"/>
              </a:solidFill>
              <a:cs typeface="Open Sans Condensed" pitchFamily="2" charset="0"/>
            </a:rPr>
            <a:t>: </a:t>
          </a:r>
        </a:p>
        <a:p>
          <a:r>
            <a:rPr lang="ru-RU" sz="2000" b="1" dirty="0">
              <a:hlinkClick xmlns:r="http://schemas.openxmlformats.org/officeDocument/2006/relationships" r:id="rId3"/>
            </a:rPr>
            <a:t>http://technology.prosv.ru/webinars/</a:t>
          </a:r>
          <a:r>
            <a:rPr lang="ru-RU" sz="2000" b="1" dirty="0"/>
            <a:t>  </a:t>
          </a:r>
          <a:endParaRPr lang="ru-RU" altLang="ru-RU" sz="2000" b="1" dirty="0">
            <a:cs typeface="Open Sans Condensed" pitchFamily="2" charset="0"/>
          </a:endParaRPr>
        </a:p>
      </dgm:t>
    </dgm:pt>
    <dgm:pt modelId="{3174C335-F4C8-4B8E-8541-5B3914961E21}" type="parTrans" cxnId="{D73F91F1-F4A4-455B-A007-52DB7F5EB33F}">
      <dgm:prSet/>
      <dgm:spPr/>
      <dgm:t>
        <a:bodyPr/>
        <a:lstStyle/>
        <a:p>
          <a:endParaRPr lang="ru-RU"/>
        </a:p>
      </dgm:t>
    </dgm:pt>
    <dgm:pt modelId="{5BDBCD6B-EA89-41C1-A80A-C9EC7173EEF8}" type="sibTrans" cxnId="{D73F91F1-F4A4-455B-A007-52DB7F5EB33F}">
      <dgm:prSet/>
      <dgm:spPr/>
      <dgm:t>
        <a:bodyPr/>
        <a:lstStyle/>
        <a:p>
          <a:endParaRPr lang="ru-RU"/>
        </a:p>
      </dgm:t>
    </dgm:pt>
    <dgm:pt modelId="{9CB1FA33-94E6-4445-B8A7-6E842C6B74A7}" type="pres">
      <dgm:prSet presAssocID="{A06D52F6-0A88-49F9-996F-003E333E4476}" presName="linearFlow" presStyleCnt="0">
        <dgm:presLayoutVars>
          <dgm:dir/>
          <dgm:resizeHandles val="exact"/>
        </dgm:presLayoutVars>
      </dgm:prSet>
      <dgm:spPr/>
    </dgm:pt>
    <dgm:pt modelId="{4EEA4289-B65D-49B9-9EDF-6E010D0CD559}" type="pres">
      <dgm:prSet presAssocID="{62E398A4-3558-4EA4-BAFE-73212B9CC1C8}" presName="comp" presStyleCnt="0"/>
      <dgm:spPr/>
    </dgm:pt>
    <dgm:pt modelId="{B25C55B8-3D0B-4BB3-A86B-9EACA4349FCE}" type="pres">
      <dgm:prSet presAssocID="{62E398A4-3558-4EA4-BAFE-73212B9CC1C8}" presName="rect2" presStyleLbl="node1" presStyleIdx="0" presStyleCnt="3" custScaleX="211115" custLinFactNeighborX="62475" custLinFactNeighborY="-4529">
        <dgm:presLayoutVars>
          <dgm:bulletEnabled val="1"/>
        </dgm:presLayoutVars>
      </dgm:prSet>
      <dgm:spPr/>
    </dgm:pt>
    <dgm:pt modelId="{A61FF643-E57D-459C-8299-3820AC11F72F}" type="pres">
      <dgm:prSet presAssocID="{62E398A4-3558-4EA4-BAFE-73212B9CC1C8}" presName="rect1" presStyleLbl="lnNode1" presStyleIdx="0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DA185174-3554-4EA1-BBC9-59375386CDF0}" type="pres">
      <dgm:prSet presAssocID="{B2937A03-57A5-481A-A27E-CC8A2A3A8A73}" presName="sibTrans" presStyleCnt="0"/>
      <dgm:spPr/>
    </dgm:pt>
    <dgm:pt modelId="{47302495-C022-45C3-82B2-8F20D546B02D}" type="pres">
      <dgm:prSet presAssocID="{337965EF-AC6A-4764-9F9A-B0153458A6F5}" presName="comp" presStyleCnt="0"/>
      <dgm:spPr/>
    </dgm:pt>
    <dgm:pt modelId="{52CAA797-0DE9-422F-8A67-CE1597439529}" type="pres">
      <dgm:prSet presAssocID="{337965EF-AC6A-4764-9F9A-B0153458A6F5}" presName="rect2" presStyleLbl="node1" presStyleIdx="1" presStyleCnt="3" custScaleX="210207" custLinFactNeighborX="6145" custLinFactNeighborY="-5661">
        <dgm:presLayoutVars>
          <dgm:bulletEnabled val="1"/>
        </dgm:presLayoutVars>
      </dgm:prSet>
      <dgm:spPr/>
    </dgm:pt>
    <dgm:pt modelId="{B48B7685-931A-4689-96C7-08A58E3ABEA4}" type="pres">
      <dgm:prSet presAssocID="{337965EF-AC6A-4764-9F9A-B0153458A6F5}" presName="rect1" presStyleLbl="lnNode1" presStyleIdx="1" presStyleCnt="3" custLinFactX="52106" custLinFactNeighborX="100000" custLinFactNeighborY="-6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65F9B42C-D2B7-4A03-9605-AAAE663D2648}" type="pres">
      <dgm:prSet presAssocID="{292F9311-6C68-43C3-BA1A-FC1B8AF08B98}" presName="sibTrans" presStyleCnt="0"/>
      <dgm:spPr/>
    </dgm:pt>
    <dgm:pt modelId="{7C000B49-8795-46F0-BDE5-1FF130728E4A}" type="pres">
      <dgm:prSet presAssocID="{E8DE7998-E8B6-4DE8-89EA-6464322C9DC3}" presName="comp" presStyleCnt="0"/>
      <dgm:spPr/>
    </dgm:pt>
    <dgm:pt modelId="{73038E5E-A49B-4124-9739-07F48C84DB56}" type="pres">
      <dgm:prSet presAssocID="{E8DE7998-E8B6-4DE8-89EA-6464322C9DC3}" presName="rect2" presStyleLbl="node1" presStyleIdx="2" presStyleCnt="3" custScaleX="214188" custLinFactNeighborX="57308">
        <dgm:presLayoutVars>
          <dgm:bulletEnabled val="1"/>
        </dgm:presLayoutVars>
      </dgm:prSet>
      <dgm:spPr/>
    </dgm:pt>
    <dgm:pt modelId="{66A29E5D-AC56-483A-BB2C-21F90FB63E3E}" type="pres">
      <dgm:prSet presAssocID="{E8DE7998-E8B6-4DE8-89EA-6464322C9DC3}" presName="rect1" presStyleLbl="lnNode1" presStyleIdx="2" presStyleCnt="3" custLinFactNeighborX="-1143" custLinFactNeighborY="1132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C0EAF155-B4EE-4E34-8798-EA3D0AD7489C}" srcId="{A06D52F6-0A88-49F9-996F-003E333E4476}" destId="{62E398A4-3558-4EA4-BAFE-73212B9CC1C8}" srcOrd="0" destOrd="0" parTransId="{3709704C-0C91-430D-AEAF-E494FAC3BDB3}" sibTransId="{B2937A03-57A5-481A-A27E-CC8A2A3A8A73}"/>
    <dgm:cxn modelId="{3B504C93-120A-49B6-8AF4-704FADF88282}" type="presOf" srcId="{E8DE7998-E8B6-4DE8-89EA-6464322C9DC3}" destId="{73038E5E-A49B-4124-9739-07F48C84DB56}" srcOrd="0" destOrd="0" presId="urn:microsoft.com/office/officeart/2008/layout/AlternatingPictureBlocks"/>
    <dgm:cxn modelId="{3BADC6A3-E16D-4C68-91D2-11AF4DB8AC3C}" type="presOf" srcId="{62E398A4-3558-4EA4-BAFE-73212B9CC1C8}" destId="{B25C55B8-3D0B-4BB3-A86B-9EACA4349FCE}" srcOrd="0" destOrd="0" presId="urn:microsoft.com/office/officeart/2008/layout/AlternatingPictureBlocks"/>
    <dgm:cxn modelId="{BC1F6BAA-6598-46A0-8CED-23EBEC4DB98F}" type="presOf" srcId="{A06D52F6-0A88-49F9-996F-003E333E4476}" destId="{9CB1FA33-94E6-4445-B8A7-6E842C6B74A7}" srcOrd="0" destOrd="0" presId="urn:microsoft.com/office/officeart/2008/layout/AlternatingPictureBlocks"/>
    <dgm:cxn modelId="{1A8C0EB3-6A34-43B0-A0BD-2B6B47BE7D3C}" type="presOf" srcId="{337965EF-AC6A-4764-9F9A-B0153458A6F5}" destId="{52CAA797-0DE9-422F-8A67-CE1597439529}" srcOrd="0" destOrd="0" presId="urn:microsoft.com/office/officeart/2008/layout/AlternatingPictureBlocks"/>
    <dgm:cxn modelId="{4967E2D5-924D-4BDA-BDE4-2D7EFA42C791}" srcId="{A06D52F6-0A88-49F9-996F-003E333E4476}" destId="{337965EF-AC6A-4764-9F9A-B0153458A6F5}" srcOrd="1" destOrd="0" parTransId="{B29AE86A-D677-4052-A5AF-401D997712D7}" sibTransId="{292F9311-6C68-43C3-BA1A-FC1B8AF08B98}"/>
    <dgm:cxn modelId="{D73F91F1-F4A4-455B-A007-52DB7F5EB33F}" srcId="{A06D52F6-0A88-49F9-996F-003E333E4476}" destId="{E8DE7998-E8B6-4DE8-89EA-6464322C9DC3}" srcOrd="2" destOrd="0" parTransId="{3174C335-F4C8-4B8E-8541-5B3914961E21}" sibTransId="{5BDBCD6B-EA89-41C1-A80A-C9EC7173EEF8}"/>
    <dgm:cxn modelId="{19A51F9B-FD3B-4A4F-BBE1-761E39FE9516}" type="presParOf" srcId="{9CB1FA33-94E6-4445-B8A7-6E842C6B74A7}" destId="{4EEA4289-B65D-49B9-9EDF-6E010D0CD559}" srcOrd="0" destOrd="0" presId="urn:microsoft.com/office/officeart/2008/layout/AlternatingPictureBlocks"/>
    <dgm:cxn modelId="{4CC094DD-1D15-444C-B9EC-4BA314DFB76E}" type="presParOf" srcId="{4EEA4289-B65D-49B9-9EDF-6E010D0CD559}" destId="{B25C55B8-3D0B-4BB3-A86B-9EACA4349FCE}" srcOrd="0" destOrd="0" presId="urn:microsoft.com/office/officeart/2008/layout/AlternatingPictureBlocks"/>
    <dgm:cxn modelId="{C8B02F51-94F2-4407-A119-05AD6BE3EB7A}" type="presParOf" srcId="{4EEA4289-B65D-49B9-9EDF-6E010D0CD559}" destId="{A61FF643-E57D-459C-8299-3820AC11F72F}" srcOrd="1" destOrd="0" presId="urn:microsoft.com/office/officeart/2008/layout/AlternatingPictureBlocks"/>
    <dgm:cxn modelId="{1F8FD98A-26F4-4A2A-9833-8BABB6B8CDDC}" type="presParOf" srcId="{9CB1FA33-94E6-4445-B8A7-6E842C6B74A7}" destId="{DA185174-3554-4EA1-BBC9-59375386CDF0}" srcOrd="1" destOrd="0" presId="urn:microsoft.com/office/officeart/2008/layout/AlternatingPictureBlocks"/>
    <dgm:cxn modelId="{9D709456-0EB4-4F4F-AB32-D95A6043FC02}" type="presParOf" srcId="{9CB1FA33-94E6-4445-B8A7-6E842C6B74A7}" destId="{47302495-C022-45C3-82B2-8F20D546B02D}" srcOrd="2" destOrd="0" presId="urn:microsoft.com/office/officeart/2008/layout/AlternatingPictureBlocks"/>
    <dgm:cxn modelId="{1DBD344E-79C9-435A-87F1-5E254EBF1A1D}" type="presParOf" srcId="{47302495-C022-45C3-82B2-8F20D546B02D}" destId="{52CAA797-0DE9-422F-8A67-CE1597439529}" srcOrd="0" destOrd="0" presId="urn:microsoft.com/office/officeart/2008/layout/AlternatingPictureBlocks"/>
    <dgm:cxn modelId="{0BC665A0-C103-4941-83C0-3DB5618A099C}" type="presParOf" srcId="{47302495-C022-45C3-82B2-8F20D546B02D}" destId="{B48B7685-931A-4689-96C7-08A58E3ABEA4}" srcOrd="1" destOrd="0" presId="urn:microsoft.com/office/officeart/2008/layout/AlternatingPictureBlocks"/>
    <dgm:cxn modelId="{0474E426-6240-4554-95B2-41770686F239}" type="presParOf" srcId="{9CB1FA33-94E6-4445-B8A7-6E842C6B74A7}" destId="{65F9B42C-D2B7-4A03-9605-AAAE663D2648}" srcOrd="3" destOrd="0" presId="urn:microsoft.com/office/officeart/2008/layout/AlternatingPictureBlocks"/>
    <dgm:cxn modelId="{64D9DE73-B312-4FA0-A99A-60EAB96C32B9}" type="presParOf" srcId="{9CB1FA33-94E6-4445-B8A7-6E842C6B74A7}" destId="{7C000B49-8795-46F0-BDE5-1FF130728E4A}" srcOrd="4" destOrd="0" presId="urn:microsoft.com/office/officeart/2008/layout/AlternatingPictureBlocks"/>
    <dgm:cxn modelId="{9367B9BA-C08A-46B7-8213-0E401EA5B8C7}" type="presParOf" srcId="{7C000B49-8795-46F0-BDE5-1FF130728E4A}" destId="{73038E5E-A49B-4124-9739-07F48C84DB56}" srcOrd="0" destOrd="0" presId="urn:microsoft.com/office/officeart/2008/layout/AlternatingPictureBlocks"/>
    <dgm:cxn modelId="{9A827090-1DDA-43C1-8DFF-0CBBBCA98023}" type="presParOf" srcId="{7C000B49-8795-46F0-BDE5-1FF130728E4A}" destId="{66A29E5D-AC56-483A-BB2C-21F90FB63E3E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C55B8-3D0B-4BB3-A86B-9EACA4349FCE}">
      <dsp:nvSpPr>
        <dsp:cNvPr id="0" name=""/>
        <dsp:cNvSpPr/>
      </dsp:nvSpPr>
      <dsp:spPr>
        <a:xfrm>
          <a:off x="3142304" y="0"/>
          <a:ext cx="7590900" cy="1626243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1" kern="1200" dirty="0">
              <a:solidFill>
                <a:srgbClr val="28458D"/>
              </a:solidFill>
              <a:cs typeface="Open Sans Condensed" pitchFamily="2" charset="0"/>
            </a:rPr>
            <a:t>Российская электронная школа: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ru-RU" sz="2000" b="1" kern="1200" dirty="0">
              <a:solidFill>
                <a:srgbClr val="28458D"/>
              </a:solidFill>
              <a:cs typeface="Open Sans Condensed" pitchFamily="2" charset="0"/>
              <a:hlinkClick xmlns:r="http://schemas.openxmlformats.org/officeDocument/2006/relationships" r:id="rId1"/>
            </a:rPr>
            <a:t>https://resh.edu.ru/subject/8/5/</a:t>
          </a:r>
          <a:r>
            <a:rPr lang="ru-RU" altLang="ru-RU" sz="2000" b="1" kern="1200" dirty="0">
              <a:solidFill>
                <a:srgbClr val="28458D"/>
              </a:solidFill>
              <a:cs typeface="Open Sans Condensed" pitchFamily="2" charset="0"/>
            </a:rPr>
            <a:t> </a:t>
          </a:r>
          <a:endParaRPr lang="ru-RU" sz="2000" kern="1200" dirty="0"/>
        </a:p>
      </dsp:txBody>
      <dsp:txXfrm>
        <a:off x="3142304" y="0"/>
        <a:ext cx="7590900" cy="1626243"/>
      </dsp:txXfrm>
    </dsp:sp>
    <dsp:sp modelId="{A61FF643-E57D-459C-8299-3820AC11F72F}">
      <dsp:nvSpPr>
        <dsp:cNvPr id="0" name=""/>
        <dsp:cNvSpPr/>
      </dsp:nvSpPr>
      <dsp:spPr>
        <a:xfrm>
          <a:off x="1797811" y="1638"/>
          <a:ext cx="1609980" cy="162624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52CAA797-0DE9-422F-8A67-CE1597439529}">
      <dsp:nvSpPr>
        <dsp:cNvPr id="0" name=""/>
        <dsp:cNvSpPr/>
      </dsp:nvSpPr>
      <dsp:spPr>
        <a:xfrm>
          <a:off x="1808427" y="1804150"/>
          <a:ext cx="7558252" cy="1626243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1" kern="1200" dirty="0">
              <a:solidFill>
                <a:srgbClr val="28458D"/>
              </a:solidFill>
              <a:cs typeface="Open Sans Condensed" pitchFamily="2" charset="0"/>
            </a:rPr>
            <a:t>Авторская мастерская </a:t>
          </a:r>
          <a:r>
            <a:rPr lang="ru-RU" altLang="ru-RU" sz="2000" b="1" kern="1200" dirty="0" err="1">
              <a:solidFill>
                <a:srgbClr val="28458D"/>
              </a:solidFill>
              <a:cs typeface="Open Sans Condensed" pitchFamily="2" charset="0"/>
            </a:rPr>
            <a:t>С.А.Бешенкова</a:t>
          </a:r>
          <a:r>
            <a:rPr lang="ru-RU" altLang="ru-RU" sz="2000" b="1" kern="1200" dirty="0">
              <a:solidFill>
                <a:srgbClr val="28458D"/>
              </a:solidFill>
              <a:cs typeface="Open Sans Condensed" pitchFamily="2" charset="0"/>
            </a:rPr>
            <a:t>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ru-RU" sz="2000" b="1" kern="1200" dirty="0">
              <a:solidFill>
                <a:srgbClr val="28458D"/>
              </a:solidFill>
              <a:cs typeface="Open Sans Condensed" pitchFamily="2" charset="0"/>
              <a:hlinkClick xmlns:r="http://schemas.openxmlformats.org/officeDocument/2006/relationships" r:id="rId3"/>
            </a:rPr>
            <a:t>https://lbz.ru/metodist/authors/technologia/3/</a:t>
          </a:r>
          <a:r>
            <a:rPr lang="ru-RU" altLang="ru-RU" sz="2000" b="1" kern="1200" dirty="0">
              <a:solidFill>
                <a:srgbClr val="28458D"/>
              </a:solidFill>
              <a:cs typeface="Open Sans Condensed" pitchFamily="2" charset="0"/>
            </a:rPr>
            <a:t> </a:t>
          </a:r>
          <a:endParaRPr lang="ru-RU" sz="2000" kern="1200" dirty="0"/>
        </a:p>
      </dsp:txBody>
      <dsp:txXfrm>
        <a:off x="1808427" y="1804150"/>
        <a:ext cx="7558252" cy="1626243"/>
      </dsp:txXfrm>
    </dsp:sp>
    <dsp:sp modelId="{B48B7685-931A-4689-96C7-08A58E3ABEA4}">
      <dsp:nvSpPr>
        <dsp:cNvPr id="0" name=""/>
        <dsp:cNvSpPr/>
      </dsp:nvSpPr>
      <dsp:spPr>
        <a:xfrm>
          <a:off x="9123224" y="1785741"/>
          <a:ext cx="1609980" cy="162624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73038E5E-A49B-4124-9739-07F48C84DB56}">
      <dsp:nvSpPr>
        <dsp:cNvPr id="0" name=""/>
        <dsp:cNvSpPr/>
      </dsp:nvSpPr>
      <dsp:spPr>
        <a:xfrm>
          <a:off x="3031810" y="3790785"/>
          <a:ext cx="7701394" cy="1626243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1" kern="1200" dirty="0">
              <a:solidFill>
                <a:srgbClr val="28458D"/>
              </a:solidFill>
              <a:cs typeface="Open Sans Condensed" pitchFamily="2" charset="0"/>
            </a:rPr>
            <a:t>Центр технологического образования. </a:t>
          </a:r>
          <a:r>
            <a:rPr lang="ru-RU" altLang="ru-RU" sz="2000" b="1" kern="1200" dirty="0" err="1">
              <a:solidFill>
                <a:srgbClr val="28458D"/>
              </a:solidFill>
              <a:cs typeface="Open Sans Condensed" pitchFamily="2" charset="0"/>
            </a:rPr>
            <a:t>Вебинары</a:t>
          </a:r>
          <a:r>
            <a:rPr lang="ru-RU" altLang="ru-RU" sz="2000" b="1" kern="1200" dirty="0">
              <a:solidFill>
                <a:srgbClr val="28458D"/>
              </a:solidFill>
              <a:cs typeface="Open Sans Condensed" pitchFamily="2" charset="0"/>
            </a:rPr>
            <a:t>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hlinkClick xmlns:r="http://schemas.openxmlformats.org/officeDocument/2006/relationships" r:id="rId5"/>
            </a:rPr>
            <a:t>http://technology.prosv.ru/webinars/</a:t>
          </a:r>
          <a:r>
            <a:rPr lang="ru-RU" sz="2000" b="1" kern="1200" dirty="0"/>
            <a:t>  </a:t>
          </a:r>
          <a:endParaRPr lang="ru-RU" altLang="ru-RU" sz="2000" b="1" kern="1200" dirty="0">
            <a:cs typeface="Open Sans Condensed" pitchFamily="2" charset="0"/>
          </a:endParaRPr>
        </a:p>
      </dsp:txBody>
      <dsp:txXfrm>
        <a:off x="3031810" y="3790785"/>
        <a:ext cx="7701394" cy="1626243"/>
      </dsp:txXfrm>
    </dsp:sp>
    <dsp:sp modelId="{66A29E5D-AC56-483A-BB2C-21F90FB63E3E}">
      <dsp:nvSpPr>
        <dsp:cNvPr id="0" name=""/>
        <dsp:cNvSpPr/>
      </dsp:nvSpPr>
      <dsp:spPr>
        <a:xfrm>
          <a:off x="1779409" y="3792423"/>
          <a:ext cx="1609980" cy="1626243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A4839-ADAA-4CDC-8FF2-396085D120A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04ABA-FAF1-4CC9-803A-836DE011F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438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77D86-C6C2-4E76-B631-18A1B56B0CE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A4D9B-1E3F-4EA3-B564-EFC311034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83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911285E5-B0E2-5309-D7A2-D26287B1FE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D01B4F8B-A4CC-8451-B1E8-5B2FFC2D5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z="1400"/>
          </a:p>
        </p:txBody>
      </p:sp>
      <p:sp>
        <p:nvSpPr>
          <p:cNvPr id="12291" name="Верхний колонтитул 4">
            <a:extLst>
              <a:ext uri="{FF2B5EF4-FFF2-40B4-BE49-F238E27FC236}">
                <a16:creationId xmlns:a16="http://schemas.microsoft.com/office/drawing/2014/main" id="{CA9E27B4-4731-8EF7-390E-F680B706569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20764" cy="538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1</a:t>
            </a:r>
          </a:p>
        </p:txBody>
      </p:sp>
      <p:sp>
        <p:nvSpPr>
          <p:cNvPr id="12292" name="Дата 5">
            <a:extLst>
              <a:ext uri="{FF2B5EF4-FFF2-40B4-BE49-F238E27FC236}">
                <a16:creationId xmlns:a16="http://schemas.microsoft.com/office/drawing/2014/main" id="{CB3BE31B-FA8F-8855-0300-4182DD6B885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657" y="0"/>
            <a:ext cx="2919178" cy="538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01FC64-947B-2C4C-841B-0A3D34AC1E08}" type="datetime1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24.04.2023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0413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>
            <a:extLst>
              <a:ext uri="{FF2B5EF4-FFF2-40B4-BE49-F238E27FC236}">
                <a16:creationId xmlns:a16="http://schemas.microsoft.com/office/drawing/2014/main" id="{C95BD540-0022-C109-364E-FED34A88E7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Заметки 2">
            <a:extLst>
              <a:ext uri="{FF2B5EF4-FFF2-40B4-BE49-F238E27FC236}">
                <a16:creationId xmlns:a16="http://schemas.microsoft.com/office/drawing/2014/main" id="{8014A948-8DCC-CDDC-33D8-1F0C5417F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>
            <a:extLst>
              <a:ext uri="{FF2B5EF4-FFF2-40B4-BE49-F238E27FC236}">
                <a16:creationId xmlns:a16="http://schemas.microsoft.com/office/drawing/2014/main" id="{0AC04562-5B45-2985-46C6-2FD19CD4AF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1925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>
            <a:extLst>
              <a:ext uri="{FF2B5EF4-FFF2-40B4-BE49-F238E27FC236}">
                <a16:creationId xmlns:a16="http://schemas.microsoft.com/office/drawing/2014/main" id="{C95BD540-0022-C109-364E-FED34A88E7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Заметки 2">
            <a:extLst>
              <a:ext uri="{FF2B5EF4-FFF2-40B4-BE49-F238E27FC236}">
                <a16:creationId xmlns:a16="http://schemas.microsoft.com/office/drawing/2014/main" id="{8014A948-8DCC-CDDC-33D8-1F0C5417F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>
            <a:extLst>
              <a:ext uri="{FF2B5EF4-FFF2-40B4-BE49-F238E27FC236}">
                <a16:creationId xmlns:a16="http://schemas.microsoft.com/office/drawing/2014/main" id="{0AC04562-5B45-2985-46C6-2FD19CD4AF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824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>
            <a:extLst>
              <a:ext uri="{FF2B5EF4-FFF2-40B4-BE49-F238E27FC236}">
                <a16:creationId xmlns:a16="http://schemas.microsoft.com/office/drawing/2014/main" id="{C95BD540-0022-C109-364E-FED34A88E7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Заметки 2">
            <a:extLst>
              <a:ext uri="{FF2B5EF4-FFF2-40B4-BE49-F238E27FC236}">
                <a16:creationId xmlns:a16="http://schemas.microsoft.com/office/drawing/2014/main" id="{8014A948-8DCC-CDDC-33D8-1F0C5417F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>
            <a:extLst>
              <a:ext uri="{FF2B5EF4-FFF2-40B4-BE49-F238E27FC236}">
                <a16:creationId xmlns:a16="http://schemas.microsoft.com/office/drawing/2014/main" id="{0AC04562-5B45-2985-46C6-2FD19CD4AF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6336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>
            <a:extLst>
              <a:ext uri="{FF2B5EF4-FFF2-40B4-BE49-F238E27FC236}">
                <a16:creationId xmlns:a16="http://schemas.microsoft.com/office/drawing/2014/main" id="{C95BD540-0022-C109-364E-FED34A88E7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Заметки 2">
            <a:extLst>
              <a:ext uri="{FF2B5EF4-FFF2-40B4-BE49-F238E27FC236}">
                <a16:creationId xmlns:a16="http://schemas.microsoft.com/office/drawing/2014/main" id="{8014A948-8DCC-CDDC-33D8-1F0C5417F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>
            <a:extLst>
              <a:ext uri="{FF2B5EF4-FFF2-40B4-BE49-F238E27FC236}">
                <a16:creationId xmlns:a16="http://schemas.microsoft.com/office/drawing/2014/main" id="{0AC04562-5B45-2985-46C6-2FD19CD4AF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8819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A4D9B-1E3F-4EA3-B564-EFC311034EA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72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FBFE4-135B-403F-8D59-6F00EE71CE5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1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>
            <a:extLst>
              <a:ext uri="{FF2B5EF4-FFF2-40B4-BE49-F238E27FC236}">
                <a16:creationId xmlns:a16="http://schemas.microsoft.com/office/drawing/2014/main" id="{8A5D462A-EEB6-7FFA-CE30-09383E16EB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>
            <a:extLst>
              <a:ext uri="{FF2B5EF4-FFF2-40B4-BE49-F238E27FC236}">
                <a16:creationId xmlns:a16="http://schemas.microsoft.com/office/drawing/2014/main" id="{07394D83-7F23-4F24-3EF7-2B53B1242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7411" name="Номер слайда 3">
            <a:extLst>
              <a:ext uri="{FF2B5EF4-FFF2-40B4-BE49-F238E27FC236}">
                <a16:creationId xmlns:a16="http://schemas.microsoft.com/office/drawing/2014/main" id="{13A89705-F71C-5CA3-93F7-0F9A005EEE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713E8-AB38-CB47-9EDC-10FC69928BD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957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>
            <a:extLst>
              <a:ext uri="{FF2B5EF4-FFF2-40B4-BE49-F238E27FC236}">
                <a16:creationId xmlns:a16="http://schemas.microsoft.com/office/drawing/2014/main" id="{672B4FA2-0558-370E-A2B8-3E8F979C0E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Заметки 2">
            <a:extLst>
              <a:ext uri="{FF2B5EF4-FFF2-40B4-BE49-F238E27FC236}">
                <a16:creationId xmlns:a16="http://schemas.microsoft.com/office/drawing/2014/main" id="{FF324775-C7FB-8E6C-5C07-9F66E56D1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9459" name="Номер слайда 3">
            <a:extLst>
              <a:ext uri="{FF2B5EF4-FFF2-40B4-BE49-F238E27FC236}">
                <a16:creationId xmlns:a16="http://schemas.microsoft.com/office/drawing/2014/main" id="{1DBE5877-BCD5-FE52-30A0-D621EC032B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61DFC6-9241-B741-A600-2AD052A8AF97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4325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>
            <a:extLst>
              <a:ext uri="{FF2B5EF4-FFF2-40B4-BE49-F238E27FC236}">
                <a16:creationId xmlns:a16="http://schemas.microsoft.com/office/drawing/2014/main" id="{672B4FA2-0558-370E-A2B8-3E8F979C0E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Заметки 2">
            <a:extLst>
              <a:ext uri="{FF2B5EF4-FFF2-40B4-BE49-F238E27FC236}">
                <a16:creationId xmlns:a16="http://schemas.microsoft.com/office/drawing/2014/main" id="{FF324775-C7FB-8E6C-5C07-9F66E56D1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9459" name="Номер слайда 3">
            <a:extLst>
              <a:ext uri="{FF2B5EF4-FFF2-40B4-BE49-F238E27FC236}">
                <a16:creationId xmlns:a16="http://schemas.microsoft.com/office/drawing/2014/main" id="{1DBE5877-BCD5-FE52-30A0-D621EC032B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61DFC6-9241-B741-A600-2AD052A8AF97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4887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>
            <a:extLst>
              <a:ext uri="{FF2B5EF4-FFF2-40B4-BE49-F238E27FC236}">
                <a16:creationId xmlns:a16="http://schemas.microsoft.com/office/drawing/2014/main" id="{672B4FA2-0558-370E-A2B8-3E8F979C0E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Заметки 2">
            <a:extLst>
              <a:ext uri="{FF2B5EF4-FFF2-40B4-BE49-F238E27FC236}">
                <a16:creationId xmlns:a16="http://schemas.microsoft.com/office/drawing/2014/main" id="{FF324775-C7FB-8E6C-5C07-9F66E56D1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9459" name="Номер слайда 3">
            <a:extLst>
              <a:ext uri="{FF2B5EF4-FFF2-40B4-BE49-F238E27FC236}">
                <a16:creationId xmlns:a16="http://schemas.microsoft.com/office/drawing/2014/main" id="{1DBE5877-BCD5-FE52-30A0-D621EC032B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61DFC6-9241-B741-A600-2AD052A8AF97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532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>
            <a:extLst>
              <a:ext uri="{FF2B5EF4-FFF2-40B4-BE49-F238E27FC236}">
                <a16:creationId xmlns:a16="http://schemas.microsoft.com/office/drawing/2014/main" id="{672B4FA2-0558-370E-A2B8-3E8F979C0E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Заметки 2">
            <a:extLst>
              <a:ext uri="{FF2B5EF4-FFF2-40B4-BE49-F238E27FC236}">
                <a16:creationId xmlns:a16="http://schemas.microsoft.com/office/drawing/2014/main" id="{FF324775-C7FB-8E6C-5C07-9F66E56D1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9459" name="Номер слайда 3">
            <a:extLst>
              <a:ext uri="{FF2B5EF4-FFF2-40B4-BE49-F238E27FC236}">
                <a16:creationId xmlns:a16="http://schemas.microsoft.com/office/drawing/2014/main" id="{1DBE5877-BCD5-FE52-30A0-D621EC032B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61DFC6-9241-B741-A600-2AD052A8AF97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6537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>
            <a:extLst>
              <a:ext uri="{FF2B5EF4-FFF2-40B4-BE49-F238E27FC236}">
                <a16:creationId xmlns:a16="http://schemas.microsoft.com/office/drawing/2014/main" id="{672B4FA2-0558-370E-A2B8-3E8F979C0E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Заметки 2">
            <a:extLst>
              <a:ext uri="{FF2B5EF4-FFF2-40B4-BE49-F238E27FC236}">
                <a16:creationId xmlns:a16="http://schemas.microsoft.com/office/drawing/2014/main" id="{FF324775-C7FB-8E6C-5C07-9F66E56D1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9459" name="Номер слайда 3">
            <a:extLst>
              <a:ext uri="{FF2B5EF4-FFF2-40B4-BE49-F238E27FC236}">
                <a16:creationId xmlns:a16="http://schemas.microsoft.com/office/drawing/2014/main" id="{1DBE5877-BCD5-FE52-30A0-D621EC032B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61DFC6-9241-B741-A600-2AD052A8AF97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3496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>
            <a:extLst>
              <a:ext uri="{FF2B5EF4-FFF2-40B4-BE49-F238E27FC236}">
                <a16:creationId xmlns:a16="http://schemas.microsoft.com/office/drawing/2014/main" id="{C95BD540-0022-C109-364E-FED34A88E7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Заметки 2">
            <a:extLst>
              <a:ext uri="{FF2B5EF4-FFF2-40B4-BE49-F238E27FC236}">
                <a16:creationId xmlns:a16="http://schemas.microsoft.com/office/drawing/2014/main" id="{8014A948-8DCC-CDDC-33D8-1F0C5417F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>
            <a:extLst>
              <a:ext uri="{FF2B5EF4-FFF2-40B4-BE49-F238E27FC236}">
                <a16:creationId xmlns:a16="http://schemas.microsoft.com/office/drawing/2014/main" id="{0AC04562-5B45-2985-46C6-2FD19CD4AF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0265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>
            <a:extLst>
              <a:ext uri="{FF2B5EF4-FFF2-40B4-BE49-F238E27FC236}">
                <a16:creationId xmlns:a16="http://schemas.microsoft.com/office/drawing/2014/main" id="{C95BD540-0022-C109-364E-FED34A88E7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Заметки 2">
            <a:extLst>
              <a:ext uri="{FF2B5EF4-FFF2-40B4-BE49-F238E27FC236}">
                <a16:creationId xmlns:a16="http://schemas.microsoft.com/office/drawing/2014/main" id="{8014A948-8DCC-CDDC-33D8-1F0C5417F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>
            <a:extLst>
              <a:ext uri="{FF2B5EF4-FFF2-40B4-BE49-F238E27FC236}">
                <a16:creationId xmlns:a16="http://schemas.microsoft.com/office/drawing/2014/main" id="{0AC04562-5B45-2985-46C6-2FD19CD4AF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2342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19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75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34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solidFill>
          <a:srgbClr val="284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9FCB31-1594-71FA-00F3-B343129F44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425" y="6126163"/>
            <a:ext cx="163036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1AB272-E44E-D283-5409-800724681D63}"/>
              </a:ext>
            </a:extLst>
          </p:cNvPr>
          <p:cNvSpPr txBox="1"/>
          <p:nvPr userDrawn="1"/>
        </p:nvSpPr>
        <p:spPr>
          <a:xfrm>
            <a:off x="377472" y="6408384"/>
            <a:ext cx="258029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2</a:t>
            </a: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3</a:t>
            </a:r>
          </a:p>
        </p:txBody>
      </p:sp>
      <p:sp>
        <p:nvSpPr>
          <p:cNvPr id="6" name="Текст 1">
            <a:extLst>
              <a:ext uri="{FF2B5EF4-FFF2-40B4-BE49-F238E27FC236}">
                <a16:creationId xmlns:a16="http://schemas.microsoft.com/office/drawing/2014/main" id="{CADCFE0E-ADAB-08A4-0DE1-151EEF9FA4CC}"/>
              </a:ext>
            </a:extLst>
          </p:cNvPr>
          <p:cNvSpPr txBox="1">
            <a:spLocks/>
          </p:cNvSpPr>
          <p:nvPr userDrawn="1"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>
              <a:defRPr/>
            </a:pPr>
            <a:fld id="{4D553401-FACE-5145-91D4-367C9A7B6772}" type="slidenum">
              <a:rPr lang="ru-RU" sz="1400" b="1" smtClean="0">
                <a:solidFill>
                  <a:schemeClr val="bg1"/>
                </a:solidFill>
                <a:latin typeface="+mn-lt"/>
              </a:rPr>
              <a:pPr algn="r" defTabSz="914348">
                <a:defRPr/>
              </a:pPr>
              <a:t>‹#›</a:t>
            </a:fld>
            <a:endParaRPr lang="ru-RU" sz="1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Рисунок 9" descr="Изображение выглядит как текст, наружный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483C3F96-44B6-9378-355F-F96EBB399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" t="1520" r="618" b="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4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55EFB3-4D89-83D0-0EE6-926E4C50A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r="1834" b="17506"/>
          <a:stretch>
            <a:fillRect/>
          </a:stretch>
        </p:blipFill>
        <p:spPr bwMode="auto">
          <a:xfrm>
            <a:off x="9891713" y="6126163"/>
            <a:ext cx="21129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5076575-B14E-6F73-7BC6-0A977627B687}"/>
              </a:ext>
            </a:extLst>
          </p:cNvPr>
          <p:cNvSpPr/>
          <p:nvPr/>
        </p:nvSpPr>
        <p:spPr>
          <a:xfrm>
            <a:off x="479425" y="6445712"/>
            <a:ext cx="3006571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233C78">
                    <a:alpha val="40000"/>
                  </a:srgb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srgbClr val="233C78">
                    <a:alpha val="40000"/>
                  </a:srgbClr>
                </a:solidFill>
                <a:latin typeface="Calibri"/>
              </a:rPr>
              <a:t>2</a:t>
            </a:r>
            <a:r>
              <a:rPr lang="ru-RU" sz="1000" dirty="0">
                <a:solidFill>
                  <a:srgbClr val="233C78">
                    <a:alpha val="40000"/>
                  </a:srgbClr>
                </a:solidFill>
                <a:latin typeface="Calibri"/>
              </a:rPr>
              <a:t>2</a:t>
            </a:r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A7657630-173D-EF10-249D-8D4E8DBE8A8F}"/>
              </a:ext>
            </a:extLst>
          </p:cNvPr>
          <p:cNvSpPr txBox="1">
            <a:spLocks/>
          </p:cNvSpPr>
          <p:nvPr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>
              <a:defRPr/>
            </a:pPr>
            <a:fld id="{5E693BC3-FA09-7141-A0E8-7BF7E26C7440}" type="slidenum">
              <a:rPr lang="ru-RU" sz="1400" b="1" smtClean="0">
                <a:solidFill>
                  <a:srgbClr val="233C78"/>
                </a:solidFill>
                <a:latin typeface="+mn-lt"/>
              </a:rPr>
              <a:pPr algn="r" defTabSz="914348">
                <a:defRPr/>
              </a:pPr>
              <a:t>‹#›</a:t>
            </a:fld>
            <a:endParaRPr lang="ru-RU" sz="1400" b="1" dirty="0">
              <a:solidFill>
                <a:srgbClr val="233C7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4706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AA2F3E-B21F-C481-9DFC-69FEE1344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r="1834" b="17506"/>
          <a:stretch>
            <a:fillRect/>
          </a:stretch>
        </p:blipFill>
        <p:spPr bwMode="auto">
          <a:xfrm>
            <a:off x="9891713" y="6126163"/>
            <a:ext cx="21129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DF3A6D-5968-FFE1-7CF7-D6B05FFBE6B5}"/>
              </a:ext>
            </a:extLst>
          </p:cNvPr>
          <p:cNvSpPr/>
          <p:nvPr/>
        </p:nvSpPr>
        <p:spPr>
          <a:xfrm>
            <a:off x="479425" y="6445712"/>
            <a:ext cx="3006571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233C78">
                    <a:alpha val="40000"/>
                  </a:srgb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srgbClr val="233C78">
                    <a:alpha val="40000"/>
                  </a:srgbClr>
                </a:solidFill>
                <a:latin typeface="Calibri"/>
              </a:rPr>
              <a:t>2</a:t>
            </a:r>
            <a:r>
              <a:rPr lang="ru-RU" sz="1000" dirty="0">
                <a:solidFill>
                  <a:srgbClr val="233C78">
                    <a:alpha val="40000"/>
                  </a:srgbClr>
                </a:solidFill>
                <a:latin typeface="Calibri"/>
              </a:rPr>
              <a:t>3</a:t>
            </a:r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90989494-9CB2-26A3-6664-6B2BD7603293}"/>
              </a:ext>
            </a:extLst>
          </p:cNvPr>
          <p:cNvSpPr txBox="1">
            <a:spLocks/>
          </p:cNvSpPr>
          <p:nvPr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>
              <a:defRPr/>
            </a:pPr>
            <a:fld id="{7E7E2665-0458-694C-B3A0-8F8BA25A8619}" type="slidenum">
              <a:rPr lang="ru-RU" sz="1400" b="1" smtClean="0">
                <a:solidFill>
                  <a:srgbClr val="233C78"/>
                </a:solidFill>
                <a:latin typeface="+mn-lt"/>
              </a:rPr>
              <a:pPr algn="r" defTabSz="914348">
                <a:defRPr/>
              </a:pPr>
              <a:t>‹#›</a:t>
            </a:fld>
            <a:endParaRPr lang="ru-RU" sz="1400" b="1" dirty="0">
              <a:solidFill>
                <a:srgbClr val="233C78"/>
              </a:solidFill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1399B-39BD-C4DC-B289-A7EC113842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1522" r="488" b="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4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EC7F88-826E-9B7F-5319-5965C5F49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r="1834" b="17506"/>
          <a:stretch>
            <a:fillRect/>
          </a:stretch>
        </p:blipFill>
        <p:spPr bwMode="auto">
          <a:xfrm>
            <a:off x="9891713" y="6126163"/>
            <a:ext cx="21129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1A277CD-E6E9-48AD-F017-3E18A8695E48}"/>
              </a:ext>
            </a:extLst>
          </p:cNvPr>
          <p:cNvSpPr/>
          <p:nvPr/>
        </p:nvSpPr>
        <p:spPr>
          <a:xfrm>
            <a:off x="479425" y="6445712"/>
            <a:ext cx="3006571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233C78">
                    <a:alpha val="40000"/>
                  </a:srgb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srgbClr val="233C78">
                    <a:alpha val="40000"/>
                  </a:srgbClr>
                </a:solidFill>
                <a:latin typeface="Calibri"/>
              </a:rPr>
              <a:t>2</a:t>
            </a:r>
            <a:r>
              <a:rPr lang="ru-RU" sz="1000" dirty="0">
                <a:solidFill>
                  <a:srgbClr val="233C78">
                    <a:alpha val="40000"/>
                  </a:srgbClr>
                </a:solidFill>
                <a:latin typeface="Calibri"/>
              </a:rPr>
              <a:t>3</a:t>
            </a:r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7BD6D3C8-E52B-9B2B-E6F1-D260141EACD0}"/>
              </a:ext>
            </a:extLst>
          </p:cNvPr>
          <p:cNvSpPr txBox="1">
            <a:spLocks/>
          </p:cNvSpPr>
          <p:nvPr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>
              <a:defRPr/>
            </a:pPr>
            <a:fld id="{C8B0588C-5D01-654B-9A15-2A6BDD1112E5}" type="slidenum">
              <a:rPr lang="ru-RU" sz="1400" b="1" smtClean="0">
                <a:solidFill>
                  <a:srgbClr val="233C78"/>
                </a:solidFill>
                <a:latin typeface="+mn-lt"/>
              </a:rPr>
              <a:pPr algn="r" defTabSz="914348">
                <a:defRPr/>
              </a:pPr>
              <a:t>‹#›</a:t>
            </a:fld>
            <a:endParaRPr lang="ru-RU" sz="1400" b="1" dirty="0">
              <a:solidFill>
                <a:srgbClr val="233C78"/>
              </a:solidFill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429828-2323-0D85-68BE-5EADC9D5D6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50399" r="79681" b="724"/>
          <a:stretch/>
        </p:blipFill>
        <p:spPr>
          <a:xfrm>
            <a:off x="0" y="3429000"/>
            <a:ext cx="24238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07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330683-699C-150D-CAD8-934C0B25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r="1834" b="17506"/>
          <a:stretch>
            <a:fillRect/>
          </a:stretch>
        </p:blipFill>
        <p:spPr bwMode="auto">
          <a:xfrm>
            <a:off x="9891713" y="6126163"/>
            <a:ext cx="21129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50B9D8F-1C2C-7969-1E8D-E2900A1A2404}"/>
              </a:ext>
            </a:extLst>
          </p:cNvPr>
          <p:cNvSpPr/>
          <p:nvPr/>
        </p:nvSpPr>
        <p:spPr>
          <a:xfrm>
            <a:off x="479425" y="6445712"/>
            <a:ext cx="3006571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233C78">
                    <a:alpha val="40000"/>
                  </a:srgb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srgbClr val="233C78">
                    <a:alpha val="40000"/>
                  </a:srgbClr>
                </a:solidFill>
                <a:latin typeface="Calibri"/>
              </a:rPr>
              <a:t>2</a:t>
            </a:r>
            <a:r>
              <a:rPr lang="ru-RU" sz="1000" dirty="0">
                <a:solidFill>
                  <a:srgbClr val="233C78">
                    <a:alpha val="40000"/>
                  </a:srgbClr>
                </a:solidFill>
                <a:latin typeface="Calibri"/>
              </a:rPr>
              <a:t>3</a:t>
            </a:r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AA9ED4E5-BF69-E730-F789-86BE14B76B66}"/>
              </a:ext>
            </a:extLst>
          </p:cNvPr>
          <p:cNvSpPr txBox="1">
            <a:spLocks/>
          </p:cNvSpPr>
          <p:nvPr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>
              <a:defRPr/>
            </a:pPr>
            <a:fld id="{54CCFB8C-31FB-7740-8689-E3BD672453E9}" type="slidenum">
              <a:rPr lang="ru-RU" sz="1400" b="1" smtClean="0">
                <a:solidFill>
                  <a:srgbClr val="233C78"/>
                </a:solidFill>
                <a:latin typeface="+mn-lt"/>
              </a:rPr>
              <a:pPr algn="r" defTabSz="914348">
                <a:defRPr/>
              </a:pPr>
              <a:t>‹#›</a:t>
            </a:fld>
            <a:endParaRPr lang="ru-RU" sz="1400" b="1" dirty="0">
              <a:solidFill>
                <a:srgbClr val="233C78"/>
              </a:solidFill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975FE2-213F-E442-88F6-779083CEC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4" t="1522" r="489" b="41998"/>
          <a:stretch/>
        </p:blipFill>
        <p:spPr>
          <a:xfrm>
            <a:off x="8374742" y="0"/>
            <a:ext cx="381725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36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bg>
      <p:bgPr>
        <a:solidFill>
          <a:srgbClr val="284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9FCB31-1594-71FA-00F3-B343129F4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425" y="6126163"/>
            <a:ext cx="163036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1AB272-E44E-D283-5409-800724681D63}"/>
              </a:ext>
            </a:extLst>
          </p:cNvPr>
          <p:cNvSpPr txBox="1"/>
          <p:nvPr/>
        </p:nvSpPr>
        <p:spPr>
          <a:xfrm>
            <a:off x="377472" y="6408384"/>
            <a:ext cx="258029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2</a:t>
            </a: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2</a:t>
            </a:r>
          </a:p>
        </p:txBody>
      </p:sp>
      <p:sp>
        <p:nvSpPr>
          <p:cNvPr id="6" name="Текст 1">
            <a:extLst>
              <a:ext uri="{FF2B5EF4-FFF2-40B4-BE49-F238E27FC236}">
                <a16:creationId xmlns:a16="http://schemas.microsoft.com/office/drawing/2014/main" id="{CADCFE0E-ADAB-08A4-0DE1-151EEF9FA4CC}"/>
              </a:ext>
            </a:extLst>
          </p:cNvPr>
          <p:cNvSpPr txBox="1">
            <a:spLocks/>
          </p:cNvSpPr>
          <p:nvPr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>
              <a:defRPr/>
            </a:pPr>
            <a:fld id="{4D553401-FACE-5145-91D4-367C9A7B6772}" type="slidenum">
              <a:rPr lang="ru-RU" sz="1400" b="1" smtClean="0">
                <a:solidFill>
                  <a:schemeClr val="bg1"/>
                </a:solidFill>
                <a:latin typeface="+mn-lt"/>
              </a:rPr>
              <a:pPr algn="r" defTabSz="914348">
                <a:defRPr/>
              </a:pPr>
              <a:t>‹#›</a:t>
            </a:fld>
            <a:endParaRPr lang="ru-RU" sz="1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Рисунок 9" descr="Изображение выглядит как текст, наружный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483C3F96-44B6-9378-355F-F96EBB399C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" t="1520" r="618" b="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FCB31-1594-71FA-00F3-B343129F44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425" y="6126163"/>
            <a:ext cx="163036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1AB272-E44E-D283-5409-800724681D63}"/>
              </a:ext>
            </a:extLst>
          </p:cNvPr>
          <p:cNvSpPr txBox="1"/>
          <p:nvPr userDrawn="1"/>
        </p:nvSpPr>
        <p:spPr>
          <a:xfrm>
            <a:off x="377472" y="6408384"/>
            <a:ext cx="258029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2</a:t>
            </a: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3</a:t>
            </a:r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CADCFE0E-ADAB-08A4-0DE1-151EEF9FA4CC}"/>
              </a:ext>
            </a:extLst>
          </p:cNvPr>
          <p:cNvSpPr txBox="1">
            <a:spLocks/>
          </p:cNvSpPr>
          <p:nvPr userDrawn="1"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>
              <a:defRPr/>
            </a:pPr>
            <a:fld id="{4D553401-FACE-5145-91D4-367C9A7B6772}" type="slidenum">
              <a:rPr lang="ru-RU" sz="1400" b="1" smtClean="0">
                <a:solidFill>
                  <a:schemeClr val="bg1"/>
                </a:solidFill>
                <a:latin typeface="+mn-lt"/>
              </a:rPr>
              <a:pPr algn="r" defTabSz="914348">
                <a:defRPr/>
              </a:pPr>
              <a:t>‹#›</a:t>
            </a:fld>
            <a:endParaRPr lang="ru-RU" sz="1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8306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итульный слайд">
    <p:bg>
      <p:bgPr>
        <a:solidFill>
          <a:srgbClr val="284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96B10B-D1F2-2889-7740-2A1AAD6A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425" y="6126163"/>
            <a:ext cx="163036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A48931-DE1B-7B9C-7557-0D74F3271C78}"/>
              </a:ext>
            </a:extLst>
          </p:cNvPr>
          <p:cNvSpPr txBox="1"/>
          <p:nvPr/>
        </p:nvSpPr>
        <p:spPr>
          <a:xfrm>
            <a:off x="377472" y="6408384"/>
            <a:ext cx="258029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2</a:t>
            </a: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2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B1C82FB5-334E-B35D-0144-3A501DBFC69C}"/>
              </a:ext>
            </a:extLst>
          </p:cNvPr>
          <p:cNvSpPr txBox="1">
            <a:spLocks/>
          </p:cNvSpPr>
          <p:nvPr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>
              <a:defRPr/>
            </a:pPr>
            <a:fld id="{0E93D095-A689-F240-BF42-231550FCE3F9}" type="slidenum">
              <a:rPr lang="ru-RU" sz="1400" b="1" smtClean="0">
                <a:solidFill>
                  <a:schemeClr val="bg1"/>
                </a:solidFill>
                <a:latin typeface="+mn-lt"/>
              </a:rPr>
              <a:pPr algn="r" defTabSz="914348">
                <a:defRPr/>
              </a:pPr>
              <a:t>‹#›</a:t>
            </a:fld>
            <a:endParaRPr lang="ru-RU" sz="1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Рисунок 5" descr="Изображение выглядит как текст, наружный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65BE0369-A2BE-E57B-F0F4-6659ECDFF5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" t="1520" r="78514" b="762"/>
          <a:stretch/>
        </p:blipFill>
        <p:spPr>
          <a:xfrm>
            <a:off x="0" y="0"/>
            <a:ext cx="2580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09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Титульный слайд">
    <p:bg>
      <p:bgPr>
        <a:solidFill>
          <a:srgbClr val="284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наружный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8DF91234-A22E-7EA1-DC80-8DFCB70496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4" t="-868" r="618" b="41586"/>
          <a:stretch/>
        </p:blipFill>
        <p:spPr>
          <a:xfrm>
            <a:off x="8290560" y="563880"/>
            <a:ext cx="3901440" cy="416052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наружный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0A9C1204-1853-2617-E9D4-65A046D117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4" t="-868" r="618" b="41586"/>
          <a:stretch/>
        </p:blipFill>
        <p:spPr>
          <a:xfrm rot="10800000">
            <a:off x="1" y="563880"/>
            <a:ext cx="390144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6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727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534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003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53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6642316" y="317500"/>
            <a:ext cx="4992744" cy="6076473"/>
          </a:xfrm>
          <a:custGeom>
            <a:avLst/>
            <a:gdLst>
              <a:gd name="connsiteX0" fmla="*/ 0 w 4992744"/>
              <a:gd name="connsiteY0" fmla="*/ 0 h 6076473"/>
              <a:gd name="connsiteX1" fmla="*/ 4992744 w 4992744"/>
              <a:gd name="connsiteY1" fmla="*/ 0 h 6076473"/>
              <a:gd name="connsiteX2" fmla="*/ 4992744 w 4992744"/>
              <a:gd name="connsiteY2" fmla="*/ 6076473 h 6076473"/>
              <a:gd name="connsiteX3" fmla="*/ 0 w 4992744"/>
              <a:gd name="connsiteY3" fmla="*/ 6076473 h 607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2744" h="6076473">
                <a:moveTo>
                  <a:pt x="0" y="0"/>
                </a:moveTo>
                <a:lnTo>
                  <a:pt x="4992744" y="0"/>
                </a:lnTo>
                <a:lnTo>
                  <a:pt x="4992744" y="6076473"/>
                </a:lnTo>
                <a:lnTo>
                  <a:pt x="0" y="607647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137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35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737188" y="921366"/>
            <a:ext cx="9144000" cy="2387600"/>
          </a:xfrm>
        </p:spPr>
        <p:txBody>
          <a:bodyPr>
            <a:normAutofit fontScale="90000"/>
          </a:bodyPr>
          <a:lstStyle>
            <a:lvl1pPr>
              <a:defRPr/>
            </a:lvl1pPr>
          </a:lstStyle>
          <a:p>
            <a:pPr algn="l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7188" y="3507577"/>
            <a:ext cx="9144000" cy="16557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Рисунок 11" descr="line.jpg"/>
          <p:cNvPicPr>
            <a:picLocks noChangeAspect="1"/>
          </p:cNvPicPr>
          <p:nvPr userDrawn="1"/>
        </p:nvPicPr>
        <p:blipFill rotWithShape="1">
          <a:blip r:embed="rId3" cstate="print"/>
          <a:srcRect l="176" t="10082" b="-3"/>
          <a:stretch/>
        </p:blipFill>
        <p:spPr>
          <a:xfrm rot="10800000">
            <a:off x="-3" y="6790649"/>
            <a:ext cx="12192001" cy="67350"/>
          </a:xfrm>
          <a:prstGeom prst="rect">
            <a:avLst/>
          </a:prstGeom>
        </p:spPr>
      </p:pic>
      <p:sp>
        <p:nvSpPr>
          <p:cNvPr id="13" name="AutoShape 4"/>
          <p:cNvSpPr>
            <a:spLocks noChangeAspect="1" noChangeArrowheads="1" noTextEdit="1"/>
          </p:cNvSpPr>
          <p:nvPr userDrawn="1"/>
        </p:nvSpPr>
        <p:spPr bwMode="auto">
          <a:xfrm>
            <a:off x="10099577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10104558" y="546724"/>
            <a:ext cx="576131" cy="33206"/>
          </a:xfrm>
          <a:custGeom>
            <a:avLst/>
            <a:gdLst/>
            <a:ahLst/>
            <a:cxnLst>
              <a:cxn ang="0">
                <a:pos x="1505" y="0"/>
              </a:cxn>
              <a:cxn ang="0">
                <a:pos x="0" y="0"/>
              </a:cxn>
              <a:cxn ang="0">
                <a:pos x="0" y="84"/>
              </a:cxn>
              <a:cxn ang="0">
                <a:pos x="1509" y="84"/>
              </a:cxn>
              <a:cxn ang="0">
                <a:pos x="1505" y="0"/>
              </a:cxn>
            </a:cxnLst>
            <a:rect l="0" t="0" r="r" b="b"/>
            <a:pathLst>
              <a:path w="1509" h="84">
                <a:moveTo>
                  <a:pt x="1505" y="0"/>
                </a:moveTo>
                <a:lnTo>
                  <a:pt x="0" y="0"/>
                </a:lnTo>
                <a:lnTo>
                  <a:pt x="0" y="84"/>
                </a:lnTo>
                <a:lnTo>
                  <a:pt x="1509" y="84"/>
                </a:lnTo>
                <a:lnTo>
                  <a:pt x="1505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Freeform 7"/>
          <p:cNvSpPr>
            <a:spLocks/>
          </p:cNvSpPr>
          <p:nvPr userDrawn="1"/>
        </p:nvSpPr>
        <p:spPr bwMode="auto">
          <a:xfrm>
            <a:off x="11029357" y="546724"/>
            <a:ext cx="576131" cy="33206"/>
          </a:xfrm>
          <a:custGeom>
            <a:avLst/>
            <a:gdLst/>
            <a:ahLst/>
            <a:cxnLst>
              <a:cxn ang="0">
                <a:pos x="1510" y="0"/>
              </a:cxn>
              <a:cxn ang="0">
                <a:pos x="9" y="0"/>
              </a:cxn>
              <a:cxn ang="0">
                <a:pos x="0" y="84"/>
              </a:cxn>
              <a:cxn ang="0">
                <a:pos x="1510" y="84"/>
              </a:cxn>
              <a:cxn ang="0">
                <a:pos x="1510" y="0"/>
              </a:cxn>
            </a:cxnLst>
            <a:rect l="0" t="0" r="r" b="b"/>
            <a:pathLst>
              <a:path w="1510" h="84">
                <a:moveTo>
                  <a:pt x="1510" y="0"/>
                </a:moveTo>
                <a:lnTo>
                  <a:pt x="9" y="0"/>
                </a:lnTo>
                <a:lnTo>
                  <a:pt x="0" y="84"/>
                </a:lnTo>
                <a:lnTo>
                  <a:pt x="1510" y="84"/>
                </a:lnTo>
                <a:lnTo>
                  <a:pt x="1510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Freeform 8"/>
          <p:cNvSpPr>
            <a:spLocks/>
          </p:cNvSpPr>
          <p:nvPr userDrawn="1"/>
        </p:nvSpPr>
        <p:spPr bwMode="auto">
          <a:xfrm>
            <a:off x="10099577" y="666268"/>
            <a:ext cx="131166" cy="122864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48" y="309"/>
              </a:cxn>
              <a:cxn ang="0">
                <a:pos x="148" y="292"/>
              </a:cxn>
              <a:cxn ang="0">
                <a:pos x="106" y="283"/>
              </a:cxn>
              <a:cxn ang="0">
                <a:pos x="106" y="30"/>
              </a:cxn>
              <a:cxn ang="0">
                <a:pos x="232" y="30"/>
              </a:cxn>
              <a:cxn ang="0">
                <a:pos x="232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342" h="309">
                <a:moveTo>
                  <a:pt x="0" y="17"/>
                </a:move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48" y="309"/>
                </a:lnTo>
                <a:lnTo>
                  <a:pt x="148" y="292"/>
                </a:lnTo>
                <a:lnTo>
                  <a:pt x="106" y="283"/>
                </a:lnTo>
                <a:lnTo>
                  <a:pt x="106" y="30"/>
                </a:lnTo>
                <a:lnTo>
                  <a:pt x="232" y="30"/>
                </a:lnTo>
                <a:lnTo>
                  <a:pt x="232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Freeform 9"/>
          <p:cNvSpPr>
            <a:spLocks noEditPoints="1"/>
          </p:cNvSpPr>
          <p:nvPr userDrawn="1"/>
        </p:nvSpPr>
        <p:spPr bwMode="auto">
          <a:xfrm>
            <a:off x="10253987" y="666268"/>
            <a:ext cx="89658" cy="122864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139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39" y="309"/>
              </a:cxn>
              <a:cxn ang="0">
                <a:pos x="156" y="309"/>
              </a:cxn>
              <a:cxn ang="0">
                <a:pos x="156" y="292"/>
              </a:cxn>
              <a:cxn ang="0">
                <a:pos x="139" y="288"/>
              </a:cxn>
              <a:cxn ang="0">
                <a:pos x="101" y="283"/>
              </a:cxn>
              <a:cxn ang="0">
                <a:pos x="101" y="178"/>
              </a:cxn>
              <a:cxn ang="0">
                <a:pos x="127" y="178"/>
              </a:cxn>
              <a:cxn ang="0">
                <a:pos x="139" y="178"/>
              </a:cxn>
              <a:cxn ang="0">
                <a:pos x="236" y="81"/>
              </a:cxn>
              <a:cxn ang="0">
                <a:pos x="148" y="0"/>
              </a:cxn>
              <a:cxn ang="0">
                <a:pos x="139" y="161"/>
              </a:cxn>
              <a:cxn ang="0">
                <a:pos x="139" y="161"/>
              </a:cxn>
              <a:cxn ang="0">
                <a:pos x="118" y="161"/>
              </a:cxn>
              <a:cxn ang="0">
                <a:pos x="101" y="161"/>
              </a:cxn>
              <a:cxn ang="0">
                <a:pos x="101" y="21"/>
              </a:cxn>
              <a:cxn ang="0">
                <a:pos x="118" y="21"/>
              </a:cxn>
              <a:cxn ang="0">
                <a:pos x="139" y="26"/>
              </a:cxn>
              <a:cxn ang="0">
                <a:pos x="173" y="93"/>
              </a:cxn>
              <a:cxn ang="0">
                <a:pos x="139" y="161"/>
              </a:cxn>
            </a:cxnLst>
            <a:rect l="0" t="0" r="r" b="b"/>
            <a:pathLst>
              <a:path w="236" h="309">
                <a:moveTo>
                  <a:pt x="148" y="0"/>
                </a:moveTo>
                <a:lnTo>
                  <a:pt x="139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39" y="309"/>
                </a:lnTo>
                <a:lnTo>
                  <a:pt x="156" y="309"/>
                </a:lnTo>
                <a:lnTo>
                  <a:pt x="156" y="292"/>
                </a:lnTo>
                <a:lnTo>
                  <a:pt x="139" y="288"/>
                </a:lnTo>
                <a:lnTo>
                  <a:pt x="101" y="283"/>
                </a:lnTo>
                <a:lnTo>
                  <a:pt x="101" y="178"/>
                </a:lnTo>
                <a:lnTo>
                  <a:pt x="127" y="178"/>
                </a:lnTo>
                <a:lnTo>
                  <a:pt x="139" y="178"/>
                </a:lnTo>
                <a:cubicBezTo>
                  <a:pt x="203" y="174"/>
                  <a:pt x="236" y="144"/>
                  <a:pt x="236" y="81"/>
                </a:cubicBezTo>
                <a:cubicBezTo>
                  <a:pt x="236" y="26"/>
                  <a:pt x="198" y="0"/>
                  <a:pt x="148" y="0"/>
                </a:cubicBezTo>
                <a:close/>
                <a:moveTo>
                  <a:pt x="139" y="161"/>
                </a:moveTo>
                <a:lnTo>
                  <a:pt x="139" y="161"/>
                </a:lnTo>
                <a:lnTo>
                  <a:pt x="118" y="161"/>
                </a:lnTo>
                <a:lnTo>
                  <a:pt x="101" y="161"/>
                </a:lnTo>
                <a:lnTo>
                  <a:pt x="101" y="21"/>
                </a:lnTo>
                <a:lnTo>
                  <a:pt x="118" y="21"/>
                </a:lnTo>
                <a:cubicBezTo>
                  <a:pt x="122" y="21"/>
                  <a:pt x="131" y="21"/>
                  <a:pt x="139" y="26"/>
                </a:cubicBezTo>
                <a:cubicBezTo>
                  <a:pt x="156" y="30"/>
                  <a:pt x="173" y="51"/>
                  <a:pt x="173" y="93"/>
                </a:cubicBezTo>
                <a:cubicBezTo>
                  <a:pt x="173" y="123"/>
                  <a:pt x="165" y="152"/>
                  <a:pt x="139" y="161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Freeform 10"/>
          <p:cNvSpPr>
            <a:spLocks noEditPoints="1"/>
          </p:cNvSpPr>
          <p:nvPr userDrawn="1"/>
        </p:nvSpPr>
        <p:spPr bwMode="auto">
          <a:xfrm>
            <a:off x="10368549" y="664607"/>
            <a:ext cx="121204" cy="126184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156" y="0"/>
              </a:cxn>
              <a:cxn ang="0">
                <a:pos x="0" y="156"/>
              </a:cxn>
              <a:cxn ang="0">
                <a:pos x="156" y="317"/>
              </a:cxn>
              <a:cxn ang="0">
                <a:pos x="160" y="317"/>
              </a:cxn>
              <a:cxn ang="0">
                <a:pos x="317" y="156"/>
              </a:cxn>
              <a:cxn ang="0">
                <a:pos x="160" y="0"/>
              </a:cxn>
              <a:cxn ang="0">
                <a:pos x="160" y="300"/>
              </a:cxn>
              <a:cxn ang="0">
                <a:pos x="160" y="300"/>
              </a:cxn>
              <a:cxn ang="0">
                <a:pos x="156" y="300"/>
              </a:cxn>
              <a:cxn ang="0">
                <a:pos x="72" y="148"/>
              </a:cxn>
              <a:cxn ang="0">
                <a:pos x="156" y="17"/>
              </a:cxn>
              <a:cxn ang="0">
                <a:pos x="245" y="169"/>
              </a:cxn>
              <a:cxn ang="0">
                <a:pos x="160" y="300"/>
              </a:cxn>
            </a:cxnLst>
            <a:rect l="0" t="0" r="r" b="b"/>
            <a:pathLst>
              <a:path w="317" h="317">
                <a:moveTo>
                  <a:pt x="160" y="0"/>
                </a:moveTo>
                <a:lnTo>
                  <a:pt x="156" y="0"/>
                </a:lnTo>
                <a:cubicBezTo>
                  <a:pt x="55" y="0"/>
                  <a:pt x="0" y="55"/>
                  <a:pt x="0" y="156"/>
                </a:cubicBezTo>
                <a:cubicBezTo>
                  <a:pt x="0" y="262"/>
                  <a:pt x="55" y="317"/>
                  <a:pt x="156" y="317"/>
                </a:cubicBezTo>
                <a:lnTo>
                  <a:pt x="160" y="317"/>
                </a:lnTo>
                <a:cubicBezTo>
                  <a:pt x="258" y="317"/>
                  <a:pt x="317" y="262"/>
                  <a:pt x="317" y="156"/>
                </a:cubicBezTo>
                <a:cubicBezTo>
                  <a:pt x="317" y="55"/>
                  <a:pt x="262" y="0"/>
                  <a:pt x="160" y="0"/>
                </a:cubicBezTo>
                <a:close/>
                <a:moveTo>
                  <a:pt x="160" y="300"/>
                </a:moveTo>
                <a:lnTo>
                  <a:pt x="160" y="300"/>
                </a:lnTo>
                <a:lnTo>
                  <a:pt x="156" y="300"/>
                </a:lnTo>
                <a:cubicBezTo>
                  <a:pt x="110" y="296"/>
                  <a:pt x="72" y="258"/>
                  <a:pt x="72" y="148"/>
                </a:cubicBezTo>
                <a:cubicBezTo>
                  <a:pt x="72" y="55"/>
                  <a:pt x="106" y="21"/>
                  <a:pt x="156" y="17"/>
                </a:cubicBezTo>
                <a:cubicBezTo>
                  <a:pt x="207" y="21"/>
                  <a:pt x="245" y="63"/>
                  <a:pt x="245" y="169"/>
                </a:cubicBezTo>
                <a:cubicBezTo>
                  <a:pt x="245" y="232"/>
                  <a:pt x="220" y="300"/>
                  <a:pt x="160" y="300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Freeform 11"/>
          <p:cNvSpPr>
            <a:spLocks/>
          </p:cNvSpPr>
          <p:nvPr userDrawn="1"/>
        </p:nvSpPr>
        <p:spPr bwMode="auto">
          <a:xfrm>
            <a:off x="10517978" y="664607"/>
            <a:ext cx="111241" cy="126184"/>
          </a:xfrm>
          <a:custGeom>
            <a:avLst/>
            <a:gdLst/>
            <a:ahLst/>
            <a:cxnLst>
              <a:cxn ang="0">
                <a:pos x="190" y="296"/>
              </a:cxn>
              <a:cxn ang="0">
                <a:pos x="72" y="156"/>
              </a:cxn>
              <a:cxn ang="0">
                <a:pos x="173" y="21"/>
              </a:cxn>
              <a:cxn ang="0">
                <a:pos x="266" y="101"/>
              </a:cxn>
              <a:cxn ang="0">
                <a:pos x="283" y="101"/>
              </a:cxn>
              <a:cxn ang="0">
                <a:pos x="283" y="17"/>
              </a:cxn>
              <a:cxn ang="0">
                <a:pos x="262" y="17"/>
              </a:cxn>
              <a:cxn ang="0">
                <a:pos x="165" y="0"/>
              </a:cxn>
              <a:cxn ang="0">
                <a:pos x="0" y="152"/>
              </a:cxn>
              <a:cxn ang="0">
                <a:pos x="165" y="317"/>
              </a:cxn>
              <a:cxn ang="0">
                <a:pos x="292" y="287"/>
              </a:cxn>
              <a:cxn ang="0">
                <a:pos x="292" y="241"/>
              </a:cxn>
              <a:cxn ang="0">
                <a:pos x="283" y="241"/>
              </a:cxn>
              <a:cxn ang="0">
                <a:pos x="190" y="296"/>
              </a:cxn>
            </a:cxnLst>
            <a:rect l="0" t="0" r="r" b="b"/>
            <a:pathLst>
              <a:path w="292" h="317">
                <a:moveTo>
                  <a:pt x="190" y="296"/>
                </a:moveTo>
                <a:cubicBezTo>
                  <a:pt x="114" y="296"/>
                  <a:pt x="72" y="224"/>
                  <a:pt x="72" y="156"/>
                </a:cubicBezTo>
                <a:cubicBezTo>
                  <a:pt x="72" y="80"/>
                  <a:pt x="110" y="21"/>
                  <a:pt x="173" y="21"/>
                </a:cubicBezTo>
                <a:cubicBezTo>
                  <a:pt x="224" y="21"/>
                  <a:pt x="258" y="51"/>
                  <a:pt x="266" y="101"/>
                </a:cubicBezTo>
                <a:lnTo>
                  <a:pt x="283" y="101"/>
                </a:lnTo>
                <a:lnTo>
                  <a:pt x="283" y="17"/>
                </a:lnTo>
                <a:lnTo>
                  <a:pt x="262" y="17"/>
                </a:lnTo>
                <a:cubicBezTo>
                  <a:pt x="233" y="8"/>
                  <a:pt x="199" y="0"/>
                  <a:pt x="165" y="0"/>
                </a:cubicBezTo>
                <a:cubicBezTo>
                  <a:pt x="76" y="0"/>
                  <a:pt x="0" y="47"/>
                  <a:pt x="0" y="152"/>
                </a:cubicBezTo>
                <a:cubicBezTo>
                  <a:pt x="0" y="254"/>
                  <a:pt x="68" y="317"/>
                  <a:pt x="165" y="317"/>
                </a:cubicBezTo>
                <a:cubicBezTo>
                  <a:pt x="237" y="317"/>
                  <a:pt x="262" y="300"/>
                  <a:pt x="292" y="287"/>
                </a:cubicBezTo>
                <a:lnTo>
                  <a:pt x="292" y="241"/>
                </a:lnTo>
                <a:lnTo>
                  <a:pt x="283" y="241"/>
                </a:lnTo>
                <a:cubicBezTo>
                  <a:pt x="271" y="279"/>
                  <a:pt x="228" y="296"/>
                  <a:pt x="190" y="296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Freeform 12"/>
          <p:cNvSpPr>
            <a:spLocks noEditPoints="1"/>
          </p:cNvSpPr>
          <p:nvPr userDrawn="1"/>
        </p:nvSpPr>
        <p:spPr bwMode="auto">
          <a:xfrm>
            <a:off x="10654125" y="666268"/>
            <a:ext cx="96299" cy="122864"/>
          </a:xfrm>
          <a:custGeom>
            <a:avLst/>
            <a:gdLst/>
            <a:ahLst/>
            <a:cxnLst>
              <a:cxn ang="0">
                <a:pos x="174" y="148"/>
              </a:cxn>
              <a:cxn ang="0">
                <a:pos x="174" y="144"/>
              </a:cxn>
              <a:cxn ang="0">
                <a:pos x="241" y="72"/>
              </a:cxn>
              <a:cxn ang="0">
                <a:pos x="14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40" y="309"/>
              </a:cxn>
              <a:cxn ang="0">
                <a:pos x="148" y="309"/>
              </a:cxn>
              <a:cxn ang="0">
                <a:pos x="254" y="228"/>
              </a:cxn>
              <a:cxn ang="0">
                <a:pos x="174" y="148"/>
              </a:cxn>
              <a:cxn ang="0">
                <a:pos x="102" y="21"/>
              </a:cxn>
              <a:cxn ang="0">
                <a:pos x="102" y="21"/>
              </a:cxn>
              <a:cxn ang="0">
                <a:pos x="140" y="26"/>
              </a:cxn>
              <a:cxn ang="0">
                <a:pos x="174" y="81"/>
              </a:cxn>
              <a:cxn ang="0">
                <a:pos x="140" y="136"/>
              </a:cxn>
              <a:cxn ang="0">
                <a:pos x="127" y="140"/>
              </a:cxn>
              <a:cxn ang="0">
                <a:pos x="102" y="140"/>
              </a:cxn>
              <a:cxn ang="0">
                <a:pos x="102" y="21"/>
              </a:cxn>
              <a:cxn ang="0">
                <a:pos x="140" y="288"/>
              </a:cxn>
              <a:cxn ang="0">
                <a:pos x="140" y="288"/>
              </a:cxn>
              <a:cxn ang="0">
                <a:pos x="102" y="271"/>
              </a:cxn>
              <a:cxn ang="0">
                <a:pos x="102" y="157"/>
              </a:cxn>
              <a:cxn ang="0">
                <a:pos x="127" y="157"/>
              </a:cxn>
              <a:cxn ang="0">
                <a:pos x="140" y="157"/>
              </a:cxn>
              <a:cxn ang="0">
                <a:pos x="190" y="228"/>
              </a:cxn>
              <a:cxn ang="0">
                <a:pos x="140" y="288"/>
              </a:cxn>
            </a:cxnLst>
            <a:rect l="0" t="0" r="r" b="b"/>
            <a:pathLst>
              <a:path w="254" h="309">
                <a:moveTo>
                  <a:pt x="174" y="148"/>
                </a:moveTo>
                <a:lnTo>
                  <a:pt x="174" y="144"/>
                </a:lnTo>
                <a:cubicBezTo>
                  <a:pt x="212" y="136"/>
                  <a:pt x="241" y="110"/>
                  <a:pt x="241" y="72"/>
                </a:cubicBezTo>
                <a:cubicBezTo>
                  <a:pt x="241" y="21"/>
                  <a:pt x="199" y="0"/>
                  <a:pt x="140" y="0"/>
                </a:cubicBez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40" y="309"/>
                </a:lnTo>
                <a:lnTo>
                  <a:pt x="148" y="309"/>
                </a:lnTo>
                <a:cubicBezTo>
                  <a:pt x="207" y="309"/>
                  <a:pt x="254" y="279"/>
                  <a:pt x="254" y="228"/>
                </a:cubicBezTo>
                <a:cubicBezTo>
                  <a:pt x="254" y="174"/>
                  <a:pt x="224" y="152"/>
                  <a:pt x="174" y="148"/>
                </a:cubicBezTo>
                <a:close/>
                <a:moveTo>
                  <a:pt x="102" y="21"/>
                </a:moveTo>
                <a:lnTo>
                  <a:pt x="102" y="21"/>
                </a:lnTo>
                <a:cubicBezTo>
                  <a:pt x="114" y="21"/>
                  <a:pt x="127" y="21"/>
                  <a:pt x="140" y="26"/>
                </a:cubicBezTo>
                <a:cubicBezTo>
                  <a:pt x="161" y="30"/>
                  <a:pt x="174" y="47"/>
                  <a:pt x="174" y="81"/>
                </a:cubicBezTo>
                <a:cubicBezTo>
                  <a:pt x="174" y="106"/>
                  <a:pt x="165" y="131"/>
                  <a:pt x="140" y="136"/>
                </a:cubicBezTo>
                <a:cubicBezTo>
                  <a:pt x="135" y="136"/>
                  <a:pt x="131" y="140"/>
                  <a:pt x="127" y="140"/>
                </a:cubicBezTo>
                <a:lnTo>
                  <a:pt x="102" y="140"/>
                </a:lnTo>
                <a:lnTo>
                  <a:pt x="102" y="21"/>
                </a:lnTo>
                <a:close/>
                <a:moveTo>
                  <a:pt x="140" y="288"/>
                </a:moveTo>
                <a:lnTo>
                  <a:pt x="140" y="288"/>
                </a:lnTo>
                <a:cubicBezTo>
                  <a:pt x="123" y="288"/>
                  <a:pt x="110" y="279"/>
                  <a:pt x="102" y="271"/>
                </a:cubicBezTo>
                <a:lnTo>
                  <a:pt x="102" y="157"/>
                </a:lnTo>
                <a:lnTo>
                  <a:pt x="127" y="157"/>
                </a:lnTo>
                <a:lnTo>
                  <a:pt x="140" y="157"/>
                </a:lnTo>
                <a:cubicBezTo>
                  <a:pt x="174" y="165"/>
                  <a:pt x="190" y="190"/>
                  <a:pt x="190" y="228"/>
                </a:cubicBezTo>
                <a:cubicBezTo>
                  <a:pt x="190" y="262"/>
                  <a:pt x="174" y="288"/>
                  <a:pt x="140" y="288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Freeform 13"/>
          <p:cNvSpPr>
            <a:spLocks/>
          </p:cNvSpPr>
          <p:nvPr userDrawn="1"/>
        </p:nvSpPr>
        <p:spPr bwMode="auto">
          <a:xfrm>
            <a:off x="10778649" y="666268"/>
            <a:ext cx="89658" cy="122864"/>
          </a:xfrm>
          <a:custGeom>
            <a:avLst/>
            <a:gdLst/>
            <a:ahLst/>
            <a:cxnLst>
              <a:cxn ang="0">
                <a:pos x="199" y="279"/>
              </a:cxn>
              <a:cxn ang="0">
                <a:pos x="101" y="279"/>
              </a:cxn>
              <a:cxn ang="0">
                <a:pos x="101" y="157"/>
              </a:cxn>
              <a:cxn ang="0">
                <a:pos x="156" y="157"/>
              </a:cxn>
              <a:cxn ang="0">
                <a:pos x="169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69" y="93"/>
              </a:cxn>
              <a:cxn ang="0">
                <a:pos x="156" y="136"/>
              </a:cxn>
              <a:cxn ang="0">
                <a:pos x="101" y="136"/>
              </a:cxn>
              <a:cxn ang="0">
                <a:pos x="101" y="30"/>
              </a:cxn>
              <a:cxn ang="0">
                <a:pos x="194" y="30"/>
              </a:cxn>
              <a:cxn ang="0">
                <a:pos x="207" y="81"/>
              </a:cxn>
              <a:cxn ang="0">
                <a:pos x="224" y="81"/>
              </a:cxn>
              <a:cxn ang="0">
                <a:pos x="220" y="0"/>
              </a:cxn>
              <a:cxn ang="0">
                <a:pos x="203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4" y="309"/>
              </a:cxn>
              <a:cxn ang="0">
                <a:pos x="237" y="220"/>
              </a:cxn>
              <a:cxn ang="0">
                <a:pos x="220" y="220"/>
              </a:cxn>
              <a:cxn ang="0">
                <a:pos x="199" y="279"/>
              </a:cxn>
            </a:cxnLst>
            <a:rect l="0" t="0" r="r" b="b"/>
            <a:pathLst>
              <a:path w="237" h="309">
                <a:moveTo>
                  <a:pt x="199" y="279"/>
                </a:moveTo>
                <a:lnTo>
                  <a:pt x="101" y="279"/>
                </a:lnTo>
                <a:lnTo>
                  <a:pt x="101" y="157"/>
                </a:lnTo>
                <a:lnTo>
                  <a:pt x="156" y="157"/>
                </a:lnTo>
                <a:lnTo>
                  <a:pt x="169" y="199"/>
                </a:lnTo>
                <a:lnTo>
                  <a:pt x="186" y="199"/>
                </a:lnTo>
                <a:cubicBezTo>
                  <a:pt x="182" y="182"/>
                  <a:pt x="182" y="165"/>
                  <a:pt x="182" y="144"/>
                </a:cubicBezTo>
                <a:cubicBezTo>
                  <a:pt x="182" y="127"/>
                  <a:pt x="182" y="110"/>
                  <a:pt x="186" y="93"/>
                </a:cubicBezTo>
                <a:lnTo>
                  <a:pt x="169" y="93"/>
                </a:lnTo>
                <a:lnTo>
                  <a:pt x="156" y="136"/>
                </a:lnTo>
                <a:lnTo>
                  <a:pt x="101" y="136"/>
                </a:lnTo>
                <a:lnTo>
                  <a:pt x="101" y="30"/>
                </a:lnTo>
                <a:lnTo>
                  <a:pt x="194" y="30"/>
                </a:lnTo>
                <a:lnTo>
                  <a:pt x="207" y="81"/>
                </a:lnTo>
                <a:lnTo>
                  <a:pt x="224" y="81"/>
                </a:lnTo>
                <a:lnTo>
                  <a:pt x="220" y="0"/>
                </a:lnTo>
                <a:lnTo>
                  <a:pt x="203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4" y="309"/>
                </a:lnTo>
                <a:lnTo>
                  <a:pt x="237" y="220"/>
                </a:lnTo>
                <a:lnTo>
                  <a:pt x="220" y="220"/>
                </a:lnTo>
                <a:lnTo>
                  <a:pt x="199" y="279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Freeform 14"/>
          <p:cNvSpPr>
            <a:spLocks/>
          </p:cNvSpPr>
          <p:nvPr userDrawn="1"/>
        </p:nvSpPr>
        <p:spPr bwMode="auto">
          <a:xfrm>
            <a:off x="10893211" y="666268"/>
            <a:ext cx="189277" cy="157731"/>
          </a:xfrm>
          <a:custGeom>
            <a:avLst/>
            <a:gdLst/>
            <a:ahLst/>
            <a:cxnLst>
              <a:cxn ang="0">
                <a:pos x="444" y="26"/>
              </a:cxn>
              <a:cxn ang="0">
                <a:pos x="490" y="17"/>
              </a:cxn>
              <a:cxn ang="0">
                <a:pos x="490" y="0"/>
              </a:cxn>
              <a:cxn ang="0">
                <a:pos x="338" y="0"/>
              </a:cxn>
              <a:cxn ang="0">
                <a:pos x="338" y="17"/>
              </a:cxn>
              <a:cxn ang="0">
                <a:pos x="380" y="26"/>
              </a:cxn>
              <a:cxn ang="0">
                <a:pos x="380" y="283"/>
              </a:cxn>
              <a:cxn ang="0">
                <a:pos x="275" y="283"/>
              </a:cxn>
              <a:cxn ang="0">
                <a:pos x="275" y="26"/>
              </a:cxn>
              <a:cxn ang="0">
                <a:pos x="317" y="17"/>
              </a:cxn>
              <a:cxn ang="0">
                <a:pos x="317" y="0"/>
              </a:cxn>
              <a:cxn ang="0">
                <a:pos x="169" y="0"/>
              </a:cxn>
              <a:cxn ang="0">
                <a:pos x="169" y="17"/>
              </a:cxn>
              <a:cxn ang="0">
                <a:pos x="211" y="26"/>
              </a:cxn>
              <a:cxn ang="0">
                <a:pos x="211" y="283"/>
              </a:cxn>
              <a:cxn ang="0">
                <a:pos x="106" y="283"/>
              </a:cxn>
              <a:cxn ang="0">
                <a:pos x="106" y="26"/>
              </a:cxn>
              <a:cxn ang="0">
                <a:pos x="148" y="17"/>
              </a:cxn>
              <a:cxn ang="0">
                <a:pos x="148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457" y="309"/>
              </a:cxn>
              <a:cxn ang="0">
                <a:pos x="457" y="398"/>
              </a:cxn>
              <a:cxn ang="0">
                <a:pos x="474" y="398"/>
              </a:cxn>
              <a:cxn ang="0">
                <a:pos x="495" y="283"/>
              </a:cxn>
              <a:cxn ang="0">
                <a:pos x="444" y="283"/>
              </a:cxn>
              <a:cxn ang="0">
                <a:pos x="444" y="26"/>
              </a:cxn>
            </a:cxnLst>
            <a:rect l="0" t="0" r="r" b="b"/>
            <a:pathLst>
              <a:path w="495" h="398">
                <a:moveTo>
                  <a:pt x="444" y="26"/>
                </a:moveTo>
                <a:lnTo>
                  <a:pt x="490" y="17"/>
                </a:lnTo>
                <a:lnTo>
                  <a:pt x="490" y="0"/>
                </a:lnTo>
                <a:lnTo>
                  <a:pt x="338" y="0"/>
                </a:lnTo>
                <a:lnTo>
                  <a:pt x="338" y="17"/>
                </a:lnTo>
                <a:lnTo>
                  <a:pt x="380" y="26"/>
                </a:lnTo>
                <a:lnTo>
                  <a:pt x="380" y="283"/>
                </a:lnTo>
                <a:lnTo>
                  <a:pt x="275" y="283"/>
                </a:lnTo>
                <a:lnTo>
                  <a:pt x="275" y="26"/>
                </a:lnTo>
                <a:lnTo>
                  <a:pt x="317" y="17"/>
                </a:lnTo>
                <a:lnTo>
                  <a:pt x="317" y="0"/>
                </a:lnTo>
                <a:lnTo>
                  <a:pt x="169" y="0"/>
                </a:lnTo>
                <a:lnTo>
                  <a:pt x="169" y="17"/>
                </a:lnTo>
                <a:lnTo>
                  <a:pt x="211" y="26"/>
                </a:lnTo>
                <a:lnTo>
                  <a:pt x="211" y="283"/>
                </a:lnTo>
                <a:lnTo>
                  <a:pt x="106" y="283"/>
                </a:lnTo>
                <a:lnTo>
                  <a:pt x="106" y="26"/>
                </a:lnTo>
                <a:lnTo>
                  <a:pt x="148" y="17"/>
                </a:lnTo>
                <a:lnTo>
                  <a:pt x="148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457" y="309"/>
                </a:lnTo>
                <a:lnTo>
                  <a:pt x="457" y="398"/>
                </a:lnTo>
                <a:lnTo>
                  <a:pt x="474" y="398"/>
                </a:lnTo>
                <a:lnTo>
                  <a:pt x="495" y="283"/>
                </a:lnTo>
                <a:lnTo>
                  <a:pt x="444" y="283"/>
                </a:lnTo>
                <a:lnTo>
                  <a:pt x="444" y="26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Freeform 15"/>
          <p:cNvSpPr>
            <a:spLocks/>
          </p:cNvSpPr>
          <p:nvPr userDrawn="1"/>
        </p:nvSpPr>
        <p:spPr bwMode="auto">
          <a:xfrm>
            <a:off x="11100751" y="666268"/>
            <a:ext cx="91317" cy="122864"/>
          </a:xfrm>
          <a:custGeom>
            <a:avLst/>
            <a:gdLst/>
            <a:ahLst/>
            <a:cxnLst>
              <a:cxn ang="0">
                <a:pos x="237" y="220"/>
              </a:cxn>
              <a:cxn ang="0">
                <a:pos x="224" y="220"/>
              </a:cxn>
              <a:cxn ang="0">
                <a:pos x="199" y="279"/>
              </a:cxn>
              <a:cxn ang="0">
                <a:pos x="102" y="279"/>
              </a:cxn>
              <a:cxn ang="0">
                <a:pos x="102" y="157"/>
              </a:cxn>
              <a:cxn ang="0">
                <a:pos x="157" y="157"/>
              </a:cxn>
              <a:cxn ang="0">
                <a:pos x="170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74" y="93"/>
              </a:cxn>
              <a:cxn ang="0">
                <a:pos x="157" y="136"/>
              </a:cxn>
              <a:cxn ang="0">
                <a:pos x="102" y="136"/>
              </a:cxn>
              <a:cxn ang="0">
                <a:pos x="102" y="30"/>
              </a:cxn>
              <a:cxn ang="0">
                <a:pos x="195" y="30"/>
              </a:cxn>
              <a:cxn ang="0">
                <a:pos x="208" y="81"/>
              </a:cxn>
              <a:cxn ang="0">
                <a:pos x="224" y="81"/>
              </a:cxn>
              <a:cxn ang="0">
                <a:pos x="22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37" y="220"/>
              </a:cxn>
            </a:cxnLst>
            <a:rect l="0" t="0" r="r" b="b"/>
            <a:pathLst>
              <a:path w="237" h="309">
                <a:moveTo>
                  <a:pt x="237" y="220"/>
                </a:moveTo>
                <a:lnTo>
                  <a:pt x="224" y="220"/>
                </a:lnTo>
                <a:lnTo>
                  <a:pt x="199" y="279"/>
                </a:lnTo>
                <a:lnTo>
                  <a:pt x="102" y="279"/>
                </a:lnTo>
                <a:lnTo>
                  <a:pt x="102" y="157"/>
                </a:lnTo>
                <a:lnTo>
                  <a:pt x="157" y="157"/>
                </a:lnTo>
                <a:lnTo>
                  <a:pt x="170" y="199"/>
                </a:lnTo>
                <a:lnTo>
                  <a:pt x="186" y="199"/>
                </a:lnTo>
                <a:cubicBezTo>
                  <a:pt x="186" y="182"/>
                  <a:pt x="182" y="165"/>
                  <a:pt x="182" y="144"/>
                </a:cubicBezTo>
                <a:cubicBezTo>
                  <a:pt x="182" y="127"/>
                  <a:pt x="186" y="110"/>
                  <a:pt x="186" y="93"/>
                </a:cubicBezTo>
                <a:lnTo>
                  <a:pt x="174" y="93"/>
                </a:lnTo>
                <a:lnTo>
                  <a:pt x="157" y="136"/>
                </a:lnTo>
                <a:lnTo>
                  <a:pt x="102" y="136"/>
                </a:lnTo>
                <a:lnTo>
                  <a:pt x="102" y="30"/>
                </a:lnTo>
                <a:lnTo>
                  <a:pt x="195" y="30"/>
                </a:lnTo>
                <a:lnTo>
                  <a:pt x="208" y="81"/>
                </a:lnTo>
                <a:lnTo>
                  <a:pt x="224" y="81"/>
                </a:lnTo>
                <a:lnTo>
                  <a:pt x="220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37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Freeform 16"/>
          <p:cNvSpPr>
            <a:spLocks/>
          </p:cNvSpPr>
          <p:nvPr userDrawn="1"/>
        </p:nvSpPr>
        <p:spPr bwMode="auto">
          <a:xfrm>
            <a:off x="11216974" y="666268"/>
            <a:ext cx="129505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6" y="26"/>
              </a:cxn>
              <a:cxn ang="0">
                <a:pos x="236" y="136"/>
              </a:cxn>
              <a:cxn ang="0">
                <a:pos x="105" y="136"/>
              </a:cxn>
              <a:cxn ang="0">
                <a:pos x="105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5" y="283"/>
              </a:cxn>
              <a:cxn ang="0">
                <a:pos x="105" y="161"/>
              </a:cxn>
              <a:cxn ang="0">
                <a:pos x="236" y="161"/>
              </a:cxn>
              <a:cxn ang="0">
                <a:pos x="236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6" y="26"/>
                </a:lnTo>
                <a:lnTo>
                  <a:pt x="236" y="136"/>
                </a:lnTo>
                <a:lnTo>
                  <a:pt x="105" y="136"/>
                </a:lnTo>
                <a:lnTo>
                  <a:pt x="105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5" y="283"/>
                </a:lnTo>
                <a:lnTo>
                  <a:pt x="105" y="161"/>
                </a:lnTo>
                <a:lnTo>
                  <a:pt x="236" y="161"/>
                </a:lnTo>
                <a:lnTo>
                  <a:pt x="236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Freeform 17"/>
          <p:cNvSpPr>
            <a:spLocks/>
          </p:cNvSpPr>
          <p:nvPr userDrawn="1"/>
        </p:nvSpPr>
        <p:spPr bwMode="auto">
          <a:xfrm>
            <a:off x="11368063" y="666268"/>
            <a:ext cx="131166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7" y="26"/>
              </a:cxn>
              <a:cxn ang="0">
                <a:pos x="237" y="30"/>
              </a:cxn>
              <a:cxn ang="0">
                <a:pos x="106" y="237"/>
              </a:cxn>
              <a:cxn ang="0">
                <a:pos x="106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6" y="283"/>
              </a:cxn>
              <a:cxn ang="0">
                <a:pos x="106" y="279"/>
              </a:cxn>
              <a:cxn ang="0">
                <a:pos x="237" y="72"/>
              </a:cxn>
              <a:cxn ang="0">
                <a:pos x="237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7" y="26"/>
                </a:lnTo>
                <a:lnTo>
                  <a:pt x="237" y="30"/>
                </a:lnTo>
                <a:lnTo>
                  <a:pt x="106" y="237"/>
                </a:lnTo>
                <a:lnTo>
                  <a:pt x="106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6" y="283"/>
                </a:lnTo>
                <a:lnTo>
                  <a:pt x="106" y="279"/>
                </a:lnTo>
                <a:lnTo>
                  <a:pt x="237" y="72"/>
                </a:lnTo>
                <a:lnTo>
                  <a:pt x="237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Freeform 18"/>
          <p:cNvSpPr>
            <a:spLocks/>
          </p:cNvSpPr>
          <p:nvPr userDrawn="1"/>
        </p:nvSpPr>
        <p:spPr bwMode="auto">
          <a:xfrm>
            <a:off x="11519152" y="666268"/>
            <a:ext cx="92978" cy="122864"/>
          </a:xfrm>
          <a:custGeom>
            <a:avLst/>
            <a:gdLst/>
            <a:ahLst/>
            <a:cxnLst>
              <a:cxn ang="0">
                <a:pos x="225" y="220"/>
              </a:cxn>
              <a:cxn ang="0">
                <a:pos x="199" y="279"/>
              </a:cxn>
              <a:cxn ang="0">
                <a:pos x="106" y="279"/>
              </a:cxn>
              <a:cxn ang="0">
                <a:pos x="106" y="157"/>
              </a:cxn>
              <a:cxn ang="0">
                <a:pos x="161" y="157"/>
              </a:cxn>
              <a:cxn ang="0">
                <a:pos x="174" y="199"/>
              </a:cxn>
              <a:cxn ang="0">
                <a:pos x="187" y="199"/>
              </a:cxn>
              <a:cxn ang="0">
                <a:pos x="187" y="144"/>
              </a:cxn>
              <a:cxn ang="0">
                <a:pos x="187" y="93"/>
              </a:cxn>
              <a:cxn ang="0">
                <a:pos x="174" y="93"/>
              </a:cxn>
              <a:cxn ang="0">
                <a:pos x="161" y="136"/>
              </a:cxn>
              <a:cxn ang="0">
                <a:pos x="106" y="136"/>
              </a:cxn>
              <a:cxn ang="0">
                <a:pos x="106" y="30"/>
              </a:cxn>
              <a:cxn ang="0">
                <a:pos x="195" y="30"/>
              </a:cxn>
              <a:cxn ang="0">
                <a:pos x="212" y="81"/>
              </a:cxn>
              <a:cxn ang="0">
                <a:pos x="225" y="81"/>
              </a:cxn>
              <a:cxn ang="0">
                <a:pos x="225" y="0"/>
              </a:cxn>
              <a:cxn ang="0">
                <a:pos x="0" y="0"/>
              </a:cxn>
              <a:cxn ang="0">
                <a:pos x="0" y="17"/>
              </a:cxn>
              <a:cxn ang="0">
                <a:pos x="43" y="26"/>
              </a:cxn>
              <a:cxn ang="0">
                <a:pos x="43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41" y="220"/>
              </a:cxn>
              <a:cxn ang="0">
                <a:pos x="225" y="220"/>
              </a:cxn>
            </a:cxnLst>
            <a:rect l="0" t="0" r="r" b="b"/>
            <a:pathLst>
              <a:path w="241" h="309">
                <a:moveTo>
                  <a:pt x="225" y="220"/>
                </a:moveTo>
                <a:lnTo>
                  <a:pt x="199" y="279"/>
                </a:lnTo>
                <a:lnTo>
                  <a:pt x="106" y="279"/>
                </a:lnTo>
                <a:lnTo>
                  <a:pt x="106" y="157"/>
                </a:lnTo>
                <a:lnTo>
                  <a:pt x="161" y="157"/>
                </a:lnTo>
                <a:lnTo>
                  <a:pt x="174" y="199"/>
                </a:lnTo>
                <a:lnTo>
                  <a:pt x="187" y="199"/>
                </a:lnTo>
                <a:lnTo>
                  <a:pt x="187" y="144"/>
                </a:lnTo>
                <a:lnTo>
                  <a:pt x="187" y="93"/>
                </a:lnTo>
                <a:lnTo>
                  <a:pt x="174" y="93"/>
                </a:lnTo>
                <a:lnTo>
                  <a:pt x="161" y="136"/>
                </a:lnTo>
                <a:lnTo>
                  <a:pt x="106" y="136"/>
                </a:lnTo>
                <a:lnTo>
                  <a:pt x="106" y="30"/>
                </a:lnTo>
                <a:lnTo>
                  <a:pt x="195" y="30"/>
                </a:lnTo>
                <a:lnTo>
                  <a:pt x="212" y="81"/>
                </a:lnTo>
                <a:lnTo>
                  <a:pt x="225" y="81"/>
                </a:lnTo>
                <a:lnTo>
                  <a:pt x="225" y="0"/>
                </a:lnTo>
                <a:lnTo>
                  <a:pt x="0" y="0"/>
                </a:lnTo>
                <a:lnTo>
                  <a:pt x="0" y="17"/>
                </a:lnTo>
                <a:lnTo>
                  <a:pt x="43" y="26"/>
                </a:lnTo>
                <a:lnTo>
                  <a:pt x="43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41" y="220"/>
                </a:lnTo>
                <a:lnTo>
                  <a:pt x="225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Freeform 19"/>
          <p:cNvSpPr>
            <a:spLocks noEditPoints="1"/>
          </p:cNvSpPr>
          <p:nvPr userDrawn="1"/>
        </p:nvSpPr>
        <p:spPr bwMode="auto">
          <a:xfrm>
            <a:off x="10735481" y="300997"/>
            <a:ext cx="240746" cy="303839"/>
          </a:xfrm>
          <a:custGeom>
            <a:avLst/>
            <a:gdLst/>
            <a:ahLst/>
            <a:cxnLst>
              <a:cxn ang="0">
                <a:pos x="317" y="774"/>
              </a:cxn>
              <a:cxn ang="0">
                <a:pos x="587" y="668"/>
              </a:cxn>
              <a:cxn ang="0">
                <a:pos x="630" y="85"/>
              </a:cxn>
              <a:cxn ang="0">
                <a:pos x="317" y="0"/>
              </a:cxn>
              <a:cxn ang="0">
                <a:pos x="160" y="42"/>
              </a:cxn>
              <a:cxn ang="0">
                <a:pos x="0" y="85"/>
              </a:cxn>
              <a:cxn ang="0">
                <a:pos x="42" y="668"/>
              </a:cxn>
              <a:cxn ang="0">
                <a:pos x="160" y="715"/>
              </a:cxn>
              <a:cxn ang="0">
                <a:pos x="317" y="774"/>
              </a:cxn>
              <a:cxn ang="0">
                <a:pos x="160" y="76"/>
              </a:cxn>
              <a:cxn ang="0">
                <a:pos x="160" y="76"/>
              </a:cxn>
              <a:cxn ang="0">
                <a:pos x="224" y="59"/>
              </a:cxn>
              <a:cxn ang="0">
                <a:pos x="160" y="161"/>
              </a:cxn>
              <a:cxn ang="0">
                <a:pos x="105" y="258"/>
              </a:cxn>
              <a:cxn ang="0">
                <a:pos x="105" y="186"/>
              </a:cxn>
              <a:cxn ang="0">
                <a:pos x="101" y="93"/>
              </a:cxn>
              <a:cxn ang="0">
                <a:pos x="160" y="76"/>
              </a:cxn>
              <a:cxn ang="0">
                <a:pos x="76" y="643"/>
              </a:cxn>
              <a:cxn ang="0">
                <a:pos x="76" y="643"/>
              </a:cxn>
              <a:cxn ang="0">
                <a:pos x="55" y="385"/>
              </a:cxn>
              <a:cxn ang="0">
                <a:pos x="114" y="389"/>
              </a:cxn>
              <a:cxn ang="0">
                <a:pos x="160" y="313"/>
              </a:cxn>
              <a:cxn ang="0">
                <a:pos x="228" y="203"/>
              </a:cxn>
              <a:cxn ang="0">
                <a:pos x="224" y="275"/>
              </a:cxn>
              <a:cxn ang="0">
                <a:pos x="228" y="397"/>
              </a:cxn>
              <a:cxn ang="0">
                <a:pos x="317" y="402"/>
              </a:cxn>
              <a:cxn ang="0">
                <a:pos x="317" y="34"/>
              </a:cxn>
              <a:cxn ang="0">
                <a:pos x="596" y="110"/>
              </a:cxn>
              <a:cxn ang="0">
                <a:pos x="575" y="385"/>
              </a:cxn>
              <a:cxn ang="0">
                <a:pos x="494" y="389"/>
              </a:cxn>
              <a:cxn ang="0">
                <a:pos x="507" y="156"/>
              </a:cxn>
              <a:cxn ang="0">
                <a:pos x="410" y="140"/>
              </a:cxn>
              <a:cxn ang="0">
                <a:pos x="406" y="397"/>
              </a:cxn>
              <a:cxn ang="0">
                <a:pos x="317" y="402"/>
              </a:cxn>
              <a:cxn ang="0">
                <a:pos x="317" y="736"/>
              </a:cxn>
              <a:cxn ang="0">
                <a:pos x="160" y="676"/>
              </a:cxn>
              <a:cxn ang="0">
                <a:pos x="76" y="643"/>
              </a:cxn>
            </a:cxnLst>
            <a:rect l="0" t="0" r="r" b="b"/>
            <a:pathLst>
              <a:path w="630" h="774">
                <a:moveTo>
                  <a:pt x="317" y="774"/>
                </a:moveTo>
                <a:lnTo>
                  <a:pt x="587" y="668"/>
                </a:lnTo>
                <a:lnTo>
                  <a:pt x="630" y="85"/>
                </a:lnTo>
                <a:lnTo>
                  <a:pt x="317" y="0"/>
                </a:lnTo>
                <a:lnTo>
                  <a:pt x="160" y="42"/>
                </a:lnTo>
                <a:lnTo>
                  <a:pt x="0" y="85"/>
                </a:lnTo>
                <a:lnTo>
                  <a:pt x="42" y="668"/>
                </a:lnTo>
                <a:lnTo>
                  <a:pt x="160" y="715"/>
                </a:lnTo>
                <a:lnTo>
                  <a:pt x="317" y="774"/>
                </a:lnTo>
                <a:close/>
                <a:moveTo>
                  <a:pt x="160" y="76"/>
                </a:moveTo>
                <a:lnTo>
                  <a:pt x="160" y="76"/>
                </a:lnTo>
                <a:lnTo>
                  <a:pt x="224" y="59"/>
                </a:lnTo>
                <a:lnTo>
                  <a:pt x="160" y="161"/>
                </a:lnTo>
                <a:lnTo>
                  <a:pt x="105" y="258"/>
                </a:lnTo>
                <a:lnTo>
                  <a:pt x="105" y="186"/>
                </a:lnTo>
                <a:lnTo>
                  <a:pt x="101" y="93"/>
                </a:lnTo>
                <a:lnTo>
                  <a:pt x="160" y="76"/>
                </a:lnTo>
                <a:close/>
                <a:moveTo>
                  <a:pt x="76" y="643"/>
                </a:moveTo>
                <a:lnTo>
                  <a:pt x="76" y="643"/>
                </a:lnTo>
                <a:lnTo>
                  <a:pt x="55" y="385"/>
                </a:lnTo>
                <a:lnTo>
                  <a:pt x="114" y="389"/>
                </a:lnTo>
                <a:lnTo>
                  <a:pt x="160" y="313"/>
                </a:lnTo>
                <a:lnTo>
                  <a:pt x="228" y="203"/>
                </a:lnTo>
                <a:lnTo>
                  <a:pt x="224" y="275"/>
                </a:lnTo>
                <a:lnTo>
                  <a:pt x="228" y="397"/>
                </a:lnTo>
                <a:lnTo>
                  <a:pt x="317" y="402"/>
                </a:lnTo>
                <a:lnTo>
                  <a:pt x="317" y="34"/>
                </a:lnTo>
                <a:lnTo>
                  <a:pt x="596" y="110"/>
                </a:lnTo>
                <a:lnTo>
                  <a:pt x="575" y="385"/>
                </a:lnTo>
                <a:lnTo>
                  <a:pt x="494" y="389"/>
                </a:lnTo>
                <a:lnTo>
                  <a:pt x="507" y="156"/>
                </a:lnTo>
                <a:lnTo>
                  <a:pt x="410" y="140"/>
                </a:lnTo>
                <a:lnTo>
                  <a:pt x="406" y="397"/>
                </a:lnTo>
                <a:lnTo>
                  <a:pt x="317" y="402"/>
                </a:lnTo>
                <a:lnTo>
                  <a:pt x="317" y="736"/>
                </a:lnTo>
                <a:lnTo>
                  <a:pt x="160" y="676"/>
                </a:lnTo>
                <a:lnTo>
                  <a:pt x="76" y="643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0" y="548203"/>
            <a:ext cx="9888209" cy="33206"/>
            <a:chOff x="0" y="548203"/>
            <a:chExt cx="9888209" cy="33206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5361108" y="548203"/>
              <a:ext cx="4527101" cy="33206"/>
              <a:chOff x="5361108" y="546724"/>
              <a:chExt cx="4527101" cy="33206"/>
            </a:xfrm>
          </p:grpSpPr>
          <p:grpSp>
            <p:nvGrpSpPr>
              <p:cNvPr id="60" name="Группа 59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8" name="Группа 67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9" name="Группа 68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61" name="Группа 60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2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3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30" name="Группа 29"/>
            <p:cNvGrpSpPr/>
            <p:nvPr/>
          </p:nvGrpSpPr>
          <p:grpSpPr>
            <a:xfrm>
              <a:off x="1048040" y="548203"/>
              <a:ext cx="4527101" cy="33206"/>
              <a:chOff x="5361108" y="546724"/>
              <a:chExt cx="4527101" cy="33206"/>
            </a:xfrm>
          </p:grpSpPr>
          <p:grpSp>
            <p:nvGrpSpPr>
              <p:cNvPr id="46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5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47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8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9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31" name="Группа 30"/>
            <p:cNvGrpSpPr/>
            <p:nvPr/>
          </p:nvGrpSpPr>
          <p:grpSpPr>
            <a:xfrm>
              <a:off x="0" y="548203"/>
              <a:ext cx="4527101" cy="33206"/>
              <a:chOff x="5361108" y="546724"/>
              <a:chExt cx="4527101" cy="33206"/>
            </a:xfrm>
          </p:grpSpPr>
          <p:grpSp>
            <p:nvGrpSpPr>
              <p:cNvPr id="32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33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3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123108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06316" y="96253"/>
            <a:ext cx="8947484" cy="80611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99072"/>
            <a:ext cx="10515600" cy="50677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50492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64575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1005840"/>
            <a:ext cx="12192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026" y="96046"/>
            <a:ext cx="9002774" cy="8176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005840"/>
            <a:ext cx="5181600" cy="51711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005840"/>
            <a:ext cx="5181600" cy="51711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3031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1005840"/>
            <a:ext cx="12192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 flipH="1">
            <a:off x="2639616" y="96045"/>
            <a:ext cx="9552384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0300" y="96046"/>
            <a:ext cx="8955088" cy="8176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00584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1829751"/>
            <a:ext cx="5157787" cy="44472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00584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1829751"/>
            <a:ext cx="5183188" cy="44472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25791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7551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647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 flipH="1">
            <a:off x="2639616" y="96045"/>
            <a:ext cx="9552384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line.jpg"/>
          <p:cNvPicPr>
            <a:picLocks noChangeAspect="1"/>
          </p:cNvPicPr>
          <p:nvPr userDrawn="1"/>
        </p:nvPicPr>
        <p:blipFill rotWithShape="1">
          <a:blip r:embed="rId2" cstate="print"/>
          <a:srcRect l="176" t="10082" b="-3"/>
          <a:stretch/>
        </p:blipFill>
        <p:spPr>
          <a:xfrm rot="10800000">
            <a:off x="-3" y="6790649"/>
            <a:ext cx="12192001" cy="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39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6880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0671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22879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表格占位符 13"/>
          <p:cNvSpPr>
            <a:spLocks noGrp="1"/>
          </p:cNvSpPr>
          <p:nvPr>
            <p:ph type="tbl" sz="quarter" idx="10"/>
          </p:nvPr>
        </p:nvSpPr>
        <p:spPr>
          <a:xfrm>
            <a:off x="4190986" y="2714626"/>
            <a:ext cx="7429553" cy="2857515"/>
          </a:xfrm>
          <a:prstGeom prst="rect">
            <a:avLst/>
          </a:prstGeom>
        </p:spPr>
        <p:txBody>
          <a:bodyPr/>
          <a:lstStyle/>
          <a:p>
            <a:r>
              <a:rPr lang="ru-RU" altLang="zh-CN"/>
              <a:t>Вставка таблицы</a:t>
            </a:r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571462" y="428605"/>
            <a:ext cx="3333751" cy="2214563"/>
          </a:xfrm>
          <a:prstGeom prst="rect">
            <a:avLst/>
          </a:prstGeom>
        </p:spPr>
        <p:txBody>
          <a:bodyPr/>
          <a:lstStyle/>
          <a:p>
            <a:r>
              <a:rPr lang="ru-RU" altLang="zh-CN"/>
              <a:t>Вставка рисунка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2"/>
          </p:nvPr>
        </p:nvSpPr>
        <p:spPr>
          <a:xfrm>
            <a:off x="4190986" y="1428736"/>
            <a:ext cx="7429515" cy="1143014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4191000" y="500063"/>
            <a:ext cx="4953000" cy="785812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altLang="zh-CN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4056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表占位符 2"/>
          <p:cNvSpPr>
            <a:spLocks noGrp="1"/>
          </p:cNvSpPr>
          <p:nvPr>
            <p:ph type="chart" sz="quarter" idx="10"/>
          </p:nvPr>
        </p:nvSpPr>
        <p:spPr>
          <a:xfrm>
            <a:off x="2381225" y="714357"/>
            <a:ext cx="7429500" cy="4143375"/>
          </a:xfrm>
          <a:prstGeom prst="rect">
            <a:avLst/>
          </a:prstGeom>
        </p:spPr>
        <p:txBody>
          <a:bodyPr/>
          <a:lstStyle/>
          <a:p>
            <a:r>
              <a:rPr lang="ru-RU" altLang="zh-CN"/>
              <a:t>Вставка диаграммы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6000751" y="5000625"/>
            <a:ext cx="3810000" cy="85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7168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3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47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412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30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32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98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D217B-9E3A-4555-BD4D-7DA202460D4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57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4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181819"/>
            <a:ext cx="10515600" cy="4995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019791" y="6200878"/>
            <a:ext cx="682923" cy="345423"/>
          </a:xfrm>
          <a:prstGeom prst="rect">
            <a:avLst/>
          </a:prstGeom>
        </p:spPr>
        <p:txBody>
          <a:bodyPr vert="horz" lIns="78230" tIns="39115" rIns="78230" bIns="39115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821BB2-611B-492C-B73E-32A514CCECF5}" type="slidenum">
              <a:rPr lang="ru-RU" sz="1350" b="1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sz="1050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 flipH="1">
            <a:off x="0" y="97974"/>
            <a:ext cx="12192000" cy="859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 flipH="1">
            <a:off x="2639616" y="96045"/>
            <a:ext cx="9552384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2068286" y="192428"/>
            <a:ext cx="2050" cy="626298"/>
          </a:xfrm>
          <a:prstGeom prst="line">
            <a:avLst/>
          </a:prstGeom>
          <a:ln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44"/>
          <p:cNvGrpSpPr/>
          <p:nvPr userDrawn="1"/>
        </p:nvGrpSpPr>
        <p:grpSpPr>
          <a:xfrm>
            <a:off x="316597" y="256608"/>
            <a:ext cx="1440066" cy="497938"/>
            <a:chOff x="338369" y="163286"/>
            <a:chExt cx="1440066" cy="497938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30" name="Рисунок 29" descr="line.jpg"/>
          <p:cNvPicPr>
            <a:picLocks noChangeAspect="1"/>
          </p:cNvPicPr>
          <p:nvPr userDrawn="1"/>
        </p:nvPicPr>
        <p:blipFill rotWithShape="1">
          <a:blip r:embed="rId14" cstate="print"/>
          <a:srcRect l="176" t="10082" b="-3"/>
          <a:stretch/>
        </p:blipFill>
        <p:spPr>
          <a:xfrm rot="10800000">
            <a:off x="-1" y="6790649"/>
            <a:ext cx="12192001" cy="673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026" y="96046"/>
            <a:ext cx="9002774" cy="81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289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2300" b="1" kern="1200" spc="-40" dirty="0">
          <a:solidFill>
            <a:srgbClr val="294790"/>
          </a:solidFill>
          <a:latin typeface="Calibri" pitchFamily="34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nsultant.ru/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9.jpe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E8000FD3E236BB9F7091CD274A32C0A138F315CCD0461E5C10D23EF86EA6D7891B9E2BABF0136A07FED927EB303C32ACFE34CB4B5F1230F" TargetMode="External"/><Relationship Id="rId7" Type="http://schemas.openxmlformats.org/officeDocument/2006/relationships/hyperlink" Target="consultantplus://offline/ref=513CA3F665D74083E78FACE6DBCC69E44A9038E6B0B5CA5A597310FFA5FD10A73152B85231910E93510D3861B43134F" TargetMode="External"/><Relationship Id="rId2" Type="http://schemas.openxmlformats.org/officeDocument/2006/relationships/hyperlink" Target="consultantplus://offline/ref=E8000FD3E236BB9F7091CD274A32C0A138F417C4D1421E5C10D23EF86EA6D789099E73A1F7157F53AB8370E6321339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consultantplus://offline/ref=E8000FD3E236BB9F7091CD274A32C0A138F612C5D2461E5C10D23EF86EA6D789099E73A1F7157F53AB8370E6321339F" TargetMode="External"/><Relationship Id="rId5" Type="http://schemas.openxmlformats.org/officeDocument/2006/relationships/hyperlink" Target="consultantplus://offline/ref=E8000FD3E236BB9F7091CD274A32C0A13DF317CFD2421E5C10D23EF86EA6D789099E73A1F7157F53AB8370E6321339F" TargetMode="External"/><Relationship Id="rId4" Type="http://schemas.openxmlformats.org/officeDocument/2006/relationships/hyperlink" Target="consultantplus://offline/ref=E8000FD3E236BB9F7091CD274A32C0A138F315CCD0461E5C10D23EF86EA6D7891B9E2BABF1156A07FED927EB303C32ACFE34CB4B5F1230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3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uchitel.club/fgos" TargetMode="External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2.xml"/><Relationship Id="rId7" Type="http://schemas.openxmlformats.org/officeDocument/2006/relationships/image" Target="../media/image7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2YecN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05AAB-BBB3-4BB4-8AF4-CF86458BA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обновлённых ФГОС. Федеральные основные образовательные программы, новые требования к ним</a:t>
            </a:r>
            <a:r>
              <a:rPr lang="ru-RU" dirty="0"/>
              <a:t>.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1D5897C-D104-4319-A9B2-E386EBCCA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64736"/>
              </p:ext>
            </p:extLst>
          </p:nvPr>
        </p:nvGraphicFramePr>
        <p:xfrm>
          <a:off x="2926100" y="1825625"/>
          <a:ext cx="6339799" cy="5065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39799">
                  <a:extLst>
                    <a:ext uri="{9D8B030D-6E8A-4147-A177-3AD203B41FA5}">
                      <a16:colId xmlns:a16="http://schemas.microsoft.com/office/drawing/2014/main" val="2064062319"/>
                    </a:ext>
                  </a:extLst>
                </a:gridCol>
              </a:tblGrid>
              <a:tr h="3190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Приказ </a:t>
                      </a:r>
                      <a:r>
                        <a:rPr lang="ru-RU" sz="2000" dirty="0" err="1">
                          <a:effectLst/>
                        </a:rPr>
                        <a:t>Минпросвещения</a:t>
                      </a:r>
                      <a:r>
                        <a:rPr lang="ru-RU" sz="2000" dirty="0">
                          <a:effectLst/>
                        </a:rPr>
                        <a:t> России от 16.11.2022 N 993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"Об утверждении федеральной образовательной программы основного общего образования"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(Зарегистрировано в Минюсте России 22.12.2022 N 71764)</a:t>
                      </a:r>
                      <a:endParaRPr lang="ru-RU" sz="20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27" marR="30627" marT="22970" marB="22970" anchor="ctr"/>
                </a:tc>
                <a:extLst>
                  <a:ext uri="{0D108BD9-81ED-4DB2-BD59-A6C34878D82A}">
                    <a16:rowId xmlns:a16="http://schemas.microsoft.com/office/drawing/2014/main" val="2770752185"/>
                  </a:ext>
                </a:extLst>
              </a:tr>
              <a:tr h="1160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Документ предоставлен </a:t>
                      </a:r>
                      <a:r>
                        <a:rPr lang="ru-RU" sz="2000" u="none" strike="noStrike" dirty="0">
                          <a:effectLst/>
                          <a:hlinkClick r:id="rId2" tooltip="Ссылка на КонсультантПлюс"/>
                        </a:rPr>
                        <a:t>КонсультантПлюс</a:t>
                      </a:r>
                      <a:br>
                        <a:rPr lang="ru-RU" sz="2000" u="none" strike="noStrike" dirty="0">
                          <a:effectLst/>
                          <a:hlinkClick r:id="rId2" tooltip="Ссылка на КонсультантПлюс"/>
                        </a:rPr>
                      </a:br>
                      <a:br>
                        <a:rPr lang="ru-RU" sz="2000" u="none" strike="noStrike" dirty="0">
                          <a:effectLst/>
                          <a:hlinkClick r:id="rId2" tooltip="Ссылка на КонсультантПлюс"/>
                        </a:rPr>
                      </a:br>
                      <a:r>
                        <a:rPr lang="ru-RU" sz="2000" u="none" strike="noStrike" dirty="0">
                          <a:effectLst/>
                          <a:hlinkClick r:id="rId2" tooltip="Ссылка на КонсультантПлюс"/>
                        </a:rPr>
                        <a:t>www.consultant.ru</a:t>
                      </a:r>
                      <a:br>
                        <a:rPr lang="ru-RU" sz="2000" dirty="0">
                          <a:effectLst/>
                        </a:rPr>
                      </a:b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Дата сохранения: 07.04.2023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27" marR="30627" marT="22970" marB="22970" anchor="ctr"/>
                </a:tc>
                <a:extLst>
                  <a:ext uri="{0D108BD9-81ED-4DB2-BD59-A6C34878D82A}">
                    <a16:rowId xmlns:a16="http://schemas.microsoft.com/office/drawing/2014/main" val="2209417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8071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3" name="Прямоугольник 74">
            <a:extLst>
              <a:ext uri="{FF2B5EF4-FFF2-40B4-BE49-F238E27FC236}">
                <a16:creationId xmlns:a16="http://schemas.microsoft.com/office/drawing/2014/main" id="{19B85301-AE55-3819-FADD-7AE0286F6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89" y="164004"/>
            <a:ext cx="1110280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ФПУ – 2022. Приказ № 858 от 21.09.2022 </a:t>
            </a:r>
          </a:p>
          <a:p>
            <a:pPr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Приложение № 2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Предельные сроки использования учебников зависят от года изучения предмета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7" y="2454088"/>
            <a:ext cx="1444683" cy="2021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044D14BE-6FCC-742E-D9F9-C917D08E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820" y="1457191"/>
            <a:ext cx="8003739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600" b="1" dirty="0">
                <a:solidFill>
                  <a:srgbClr val="28458D"/>
                </a:solidFill>
                <a:cs typeface="Open Sans Condensed" pitchFamily="2" charset="0"/>
              </a:rPr>
              <a:t>Год изучения предмета 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044D14BE-6FCC-742E-D9F9-C917D08E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158" y="5252643"/>
            <a:ext cx="8003739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600" b="1" dirty="0">
                <a:solidFill>
                  <a:srgbClr val="28458D"/>
                </a:solidFill>
                <a:cs typeface="Open Sans Condensed" pitchFamily="2" charset="0"/>
              </a:rPr>
              <a:t>Предельный срок использования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044D14BE-6FCC-742E-D9F9-C917D08E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09712" y="2017301"/>
            <a:ext cx="8394415" cy="4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1 год изучения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предмета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85854" y="3941141"/>
            <a:ext cx="1302356" cy="1010501"/>
          </a:xfrm>
          <a:prstGeom prst="roundRect">
            <a:avLst/>
          </a:prstGeom>
          <a:solidFill>
            <a:srgbClr val="2845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До 31 августа 2023 года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3048724" y="3126697"/>
            <a:ext cx="478972" cy="348343"/>
          </a:xfrm>
          <a:prstGeom prst="rightArrow">
            <a:avLst/>
          </a:prstGeom>
          <a:solidFill>
            <a:srgbClr val="28458D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458D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94" y="2464538"/>
            <a:ext cx="1448022" cy="2021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4602131" y="3951591"/>
            <a:ext cx="1302356" cy="1010501"/>
          </a:xfrm>
          <a:prstGeom prst="roundRect">
            <a:avLst/>
          </a:prstGeom>
          <a:solidFill>
            <a:srgbClr val="2845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До 31 августа 2024 года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5665001" y="3137147"/>
            <a:ext cx="478972" cy="348343"/>
          </a:xfrm>
          <a:prstGeom prst="rightArrow">
            <a:avLst/>
          </a:prstGeom>
          <a:solidFill>
            <a:srgbClr val="28458D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458D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19" y="2480183"/>
            <a:ext cx="1440577" cy="2010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343933" y="3962041"/>
            <a:ext cx="1302356" cy="1010501"/>
          </a:xfrm>
          <a:prstGeom prst="roundRect">
            <a:avLst/>
          </a:prstGeom>
          <a:solidFill>
            <a:srgbClr val="2845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До 31 августа 2025 года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8406803" y="3147597"/>
            <a:ext cx="478972" cy="348343"/>
          </a:xfrm>
          <a:prstGeom prst="rightArrow">
            <a:avLst/>
          </a:prstGeom>
          <a:solidFill>
            <a:srgbClr val="28458D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458D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610" y="2490633"/>
            <a:ext cx="1451198" cy="2010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0085735" y="3972491"/>
            <a:ext cx="1302356" cy="1010501"/>
          </a:xfrm>
          <a:prstGeom prst="roundRect">
            <a:avLst/>
          </a:prstGeom>
          <a:solidFill>
            <a:srgbClr val="2845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До 31 августа 2027 года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044D14BE-6FCC-742E-D9F9-C917D08E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89" y="2013500"/>
            <a:ext cx="8394415" cy="4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2 год изучения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предмета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044D14BE-6FCC-742E-D9F9-C917D08E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724" y="2045714"/>
            <a:ext cx="8394415" cy="4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3 год изучения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предмета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044D14BE-6FCC-742E-D9F9-C917D08E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001" y="2041584"/>
            <a:ext cx="8394415" cy="4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4-5 год изучения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предмета</a:t>
            </a:r>
          </a:p>
        </p:txBody>
      </p:sp>
    </p:spTree>
    <p:extLst>
      <p:ext uri="{BB962C8B-B14F-4D97-AF65-F5344CB8AC3E}">
        <p14:creationId xmlns:p14="http://schemas.microsoft.com/office/powerpoint/2010/main" val="4156565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47782" y="853994"/>
            <a:ext cx="10508888" cy="3044676"/>
          </a:xfrm>
          <a:prstGeom prst="roundRect">
            <a:avLst/>
          </a:prstGeom>
          <a:noFill/>
          <a:ln w="12700">
            <a:solidFill>
              <a:srgbClr val="203764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solidFill>
                <a:srgbClr val="28458D"/>
              </a:solidFill>
              <a:latin typeface="Calibri" panose="020F0502020204030204" pitchFamily="34" charset="0"/>
              <a:cs typeface="Open Sans Condensed" pitchFamily="2" charset="0"/>
            </a:endParaRPr>
          </a:p>
        </p:txBody>
      </p:sp>
      <p:sp>
        <p:nvSpPr>
          <p:cNvPr id="2" name="TextBox 45">
            <a:extLst>
              <a:ext uri="{FF2B5EF4-FFF2-40B4-BE49-F238E27FC236}">
                <a16:creationId xmlns:a16="http://schemas.microsoft.com/office/drawing/2014/main" id="{C272D871-6F7A-A8B3-5CA9-F48E8FA7F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87" y="207477"/>
            <a:ext cx="8671522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2400" b="1" dirty="0">
                <a:solidFill>
                  <a:srgbClr val="28458D"/>
                </a:solidFill>
                <a:cs typeface="Open Sans Condensed" pitchFamily="2" charset="0"/>
              </a:rPr>
              <a:t>ФГОС - 2009, ФГОС - 2010. Какие учебники использовать?</a:t>
            </a:r>
            <a:endParaRPr lang="ru-RU" altLang="ru-RU" sz="2400" b="1" dirty="0">
              <a:solidFill>
                <a:srgbClr val="28458D"/>
              </a:solidFill>
              <a:cs typeface="Open Sans Condensed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8318" y="1034503"/>
            <a:ext cx="99060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Обучение по ООП в соответствии с ФГОС - 2009, ФГОС - 2010 </a:t>
            </a:r>
          </a:p>
          <a:p>
            <a:r>
              <a:rPr lang="ru-RU" i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приказы Министерства образования и науки Российской Федерации </a:t>
            </a:r>
          </a:p>
          <a:p>
            <a:r>
              <a:rPr lang="ru-RU" i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от 6 октября 2009 г. № 373, </a:t>
            </a:r>
          </a:p>
          <a:p>
            <a:r>
              <a:rPr lang="ru-RU" i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от 17 декабря 2010 г. № 1897</a:t>
            </a:r>
          </a:p>
          <a:p>
            <a:endParaRPr lang="ru-RU" i="1" dirty="0">
              <a:solidFill>
                <a:srgbClr val="28458D"/>
              </a:solidFill>
              <a:latin typeface="Calibri" panose="020F0502020204030204" pitchFamily="34" charset="0"/>
              <a:cs typeface="Open Sans Condensed" pitchFamily="2" charset="0"/>
            </a:endParaRPr>
          </a:p>
          <a:p>
            <a:r>
              <a:rPr lang="ru-RU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Для «</a:t>
            </a:r>
            <a:r>
              <a:rPr lang="ru-RU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доучивания</a:t>
            </a:r>
            <a:r>
              <a:rPr lang="ru-RU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» использовать учебники </a:t>
            </a:r>
          </a:p>
          <a:p>
            <a:r>
              <a:rPr lang="ru-RU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из приложения 2  (приказ </a:t>
            </a:r>
            <a:r>
              <a:rPr lang="ru-RU" altLang="ru-RU" b="1" dirty="0">
                <a:solidFill>
                  <a:srgbClr val="28458D"/>
                </a:solidFill>
                <a:cs typeface="Open Sans Condensed" pitchFamily="2" charset="0"/>
              </a:rPr>
              <a:t>№ 858 от 21.09.2022 </a:t>
            </a:r>
            <a:r>
              <a:rPr lang="ru-RU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) </a:t>
            </a:r>
          </a:p>
          <a:p>
            <a:r>
              <a:rPr lang="ru-RU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с предельными сроками использования до 31.08.2025 и позднее, т.е. для обеспечения возможности «</a:t>
            </a:r>
            <a:r>
              <a:rPr lang="ru-RU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доучивания</a:t>
            </a:r>
            <a:r>
              <a:rPr lang="ru-RU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» по предметам в 3-4 и 7-9 классах*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7782" y="4518999"/>
            <a:ext cx="10945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*использовать учебники из Приложения № 1 по предметам, изучение которых начинается 7 классах </a:t>
            </a:r>
          </a:p>
          <a:p>
            <a:r>
              <a:rPr lang="ru-RU" i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или учебные пособия, переработанные под обновлённые ФГОС </a:t>
            </a:r>
          </a:p>
        </p:txBody>
      </p:sp>
    </p:spTree>
    <p:extLst>
      <p:ext uri="{BB962C8B-B14F-4D97-AF65-F5344CB8AC3E}">
        <p14:creationId xmlns:p14="http://schemas.microsoft.com/office/powerpoint/2010/main" val="4140965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5">
            <a:extLst>
              <a:ext uri="{FF2B5EF4-FFF2-40B4-BE49-F238E27FC236}">
                <a16:creationId xmlns:a16="http://schemas.microsoft.com/office/drawing/2014/main" id="{C272D871-6F7A-A8B3-5CA9-F48E8FA7F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97" y="251813"/>
            <a:ext cx="6560988" cy="4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ФГОС – 2021. Какие учебники использовать?</a:t>
            </a:r>
            <a:endParaRPr lang="ru-RU" altLang="ru-RU" sz="2400" b="1" dirty="0">
              <a:solidFill>
                <a:srgbClr val="002060"/>
              </a:solidFill>
              <a:cs typeface="Open Sans Condensed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397" y="1047900"/>
            <a:ext cx="9274955" cy="1396127"/>
          </a:xfrm>
          <a:prstGeom prst="roundRect">
            <a:avLst/>
          </a:prstGeom>
          <a:noFill/>
          <a:ln w="12700">
            <a:solidFill>
              <a:srgbClr val="203764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Обучение по ООП в соответствии ФГОС -2021</a:t>
            </a:r>
          </a:p>
          <a:p>
            <a:endParaRPr lang="ru-RU" sz="1100" i="1" dirty="0">
              <a:solidFill>
                <a:srgbClr val="28458D"/>
              </a:solidFill>
              <a:latin typeface="Calibri" panose="020F0502020204030204" pitchFamily="34" charset="0"/>
              <a:cs typeface="Open Sans Condensed" pitchFamily="2" charset="0"/>
            </a:endParaRPr>
          </a:p>
          <a:p>
            <a:r>
              <a:rPr lang="ru-RU" sz="1100" i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приказы Министерства просвещения РФ </a:t>
            </a:r>
          </a:p>
          <a:p>
            <a:r>
              <a:rPr lang="ru-RU" sz="1100" i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от 31 мая 2021 г. № 286 (с внесёнными изменениями)</a:t>
            </a:r>
          </a:p>
          <a:p>
            <a:r>
              <a:rPr lang="ru-RU" sz="1100" i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от 31 мая 2021 г. № 287 (с внесёнными изменениями), </a:t>
            </a:r>
          </a:p>
          <a:p>
            <a:endParaRPr lang="ru-RU" sz="1200" i="1" dirty="0">
              <a:solidFill>
                <a:srgbClr val="28458D"/>
              </a:solidFill>
              <a:latin typeface="Calibri" panose="020F0502020204030204" pitchFamily="34" charset="0"/>
              <a:cs typeface="Open Sans Condensed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55246" y="3877183"/>
            <a:ext cx="3690851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Использовать учебное пособие, переработанное под ФГОС – 2021 </a:t>
            </a:r>
          </a:p>
          <a:p>
            <a:r>
              <a:rPr lang="ru-RU" sz="1600" dirty="0"/>
              <a:t> 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6050" y="3890615"/>
            <a:ext cx="3369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5725" algn="l"/>
              </a:tabLst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Переход  на линию УМК  </a:t>
            </a:r>
          </a:p>
          <a:p>
            <a:pPr algn="ctr">
              <a:tabLst>
                <a:tab pos="85725" algn="l"/>
              </a:tabLst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из  приложения 1</a:t>
            </a:r>
          </a:p>
          <a:p>
            <a:pPr algn="ctr">
              <a:tabLst>
                <a:tab pos="85725" algn="l"/>
              </a:tabLst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(приказ </a:t>
            </a:r>
            <a:r>
              <a:rPr lang="ru-RU" altLang="ru-RU" sz="1600" b="1" dirty="0">
                <a:solidFill>
                  <a:srgbClr val="28458D"/>
                </a:solidFill>
                <a:cs typeface="Open Sans Condensed" pitchFamily="2" charset="0"/>
              </a:rPr>
              <a:t>№ 858 от 21.09.2022)</a:t>
            </a:r>
          </a:p>
          <a:p>
            <a:pPr algn="ctr">
              <a:tabLst>
                <a:tab pos="85725" algn="l"/>
              </a:tabLst>
            </a:pPr>
            <a:endParaRPr lang="ru-RU" altLang="ru-RU" sz="1600" b="1" dirty="0">
              <a:solidFill>
                <a:srgbClr val="28458D"/>
              </a:solidFill>
              <a:cs typeface="Open Sans Condensed" pitchFamily="2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011079" y="3028657"/>
            <a:ext cx="719138" cy="719141"/>
            <a:chOff x="1991097" y="1482380"/>
            <a:chExt cx="719138" cy="719141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5CB4B66-2E7F-8453-5943-71C270A5F1E6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>
              <a:off x="1991095" y="1482382"/>
              <a:ext cx="719141" cy="7191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339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KZ"/>
            </a:p>
          </p:txBody>
        </p:sp>
        <p:sp>
          <p:nvSpPr>
            <p:cNvPr id="21" name="Прямоугольник 47">
              <a:extLst>
                <a:ext uri="{FF2B5EF4-FFF2-40B4-BE49-F238E27FC236}">
                  <a16:creationId xmlns:a16="http://schemas.microsoft.com/office/drawing/2014/main" id="{E5D675C9-6FD3-4732-33E9-13F8D9FF6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452" y="1611764"/>
              <a:ext cx="35242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600"/>
                </a:spcBef>
                <a:buClr>
                  <a:srgbClr val="2D3494"/>
                </a:buClr>
              </a:pPr>
              <a:r>
                <a:rPr lang="ru-RU" altLang="ru-RU" sz="2400" b="1" dirty="0">
                  <a:solidFill>
                    <a:srgbClr val="28458D"/>
                  </a:solidFill>
                  <a:cs typeface="Open Sans Condensed" pitchFamily="2" charset="0"/>
                </a:rPr>
                <a:t>1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477031" y="3028657"/>
            <a:ext cx="719138" cy="719141"/>
            <a:chOff x="5769278" y="1482380"/>
            <a:chExt cx="719138" cy="719141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5CB4B66-2E7F-8453-5943-71C270A5F1E6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>
              <a:off x="5769276" y="1482382"/>
              <a:ext cx="719141" cy="7191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339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KZ"/>
            </a:p>
          </p:txBody>
        </p:sp>
        <p:sp>
          <p:nvSpPr>
            <p:cNvPr id="24" name="Прямоугольник 47">
              <a:extLst>
                <a:ext uri="{FF2B5EF4-FFF2-40B4-BE49-F238E27FC236}">
                  <a16:creationId xmlns:a16="http://schemas.microsoft.com/office/drawing/2014/main" id="{E5D675C9-6FD3-4732-33E9-13F8D9FF6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2634" y="1611764"/>
              <a:ext cx="35242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600"/>
                </a:spcBef>
                <a:buClr>
                  <a:srgbClr val="2D3494"/>
                </a:buClr>
              </a:pPr>
              <a:r>
                <a:rPr lang="ru-RU" altLang="ru-RU" sz="2400" b="1" dirty="0">
                  <a:solidFill>
                    <a:srgbClr val="28458D"/>
                  </a:solidFill>
                  <a:cs typeface="Open Sans Condensed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33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Изображение Технология. 8-9 классы. Учебн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502" y="2380985"/>
            <a:ext cx="27675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Изображение Технология. 4 класс. Учеб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9" y="2690015"/>
            <a:ext cx="27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5">
            <a:extLst>
              <a:ext uri="{FF2B5EF4-FFF2-40B4-BE49-F238E27FC236}">
                <a16:creationId xmlns:a16="http://schemas.microsoft.com/office/drawing/2014/main" id="{C272D871-6F7A-A8B3-5CA9-F48E8FA7F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97" y="251813"/>
            <a:ext cx="6560988" cy="4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ФГОС- 2021. Какие учебники использовать?</a:t>
            </a:r>
            <a:endParaRPr lang="ru-RU" altLang="ru-RU" sz="2400" b="1" dirty="0">
              <a:solidFill>
                <a:srgbClr val="002060"/>
              </a:solidFill>
              <a:cs typeface="Open Sans Condensed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9167" y="1557705"/>
            <a:ext cx="3444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5725" algn="l"/>
              </a:tabLst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Переход  на линию УМК  </a:t>
            </a:r>
          </a:p>
          <a:p>
            <a:pPr algn="ctr">
              <a:tabLst>
                <a:tab pos="85725" algn="l"/>
              </a:tabLst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из  приложения 1</a:t>
            </a:r>
          </a:p>
          <a:p>
            <a:pPr algn="ctr">
              <a:tabLst>
                <a:tab pos="85725" algn="l"/>
              </a:tabLst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(приказ </a:t>
            </a:r>
            <a:r>
              <a:rPr lang="ru-RU" altLang="ru-RU" sz="1600" b="1" dirty="0">
                <a:solidFill>
                  <a:srgbClr val="28458D"/>
                </a:solidFill>
                <a:cs typeface="Open Sans Condensed" pitchFamily="2" charset="0"/>
              </a:rPr>
              <a:t>№ 858 от 21.09.2022)</a:t>
            </a:r>
          </a:p>
          <a:p>
            <a:pPr algn="ctr">
              <a:tabLst>
                <a:tab pos="85725" algn="l"/>
              </a:tabLst>
            </a:pPr>
            <a:endParaRPr lang="ru-RU" altLang="ru-RU" sz="1600" b="1" dirty="0">
              <a:solidFill>
                <a:srgbClr val="28458D"/>
              </a:solidFill>
              <a:cs typeface="Open Sans Condensed" pitchFamily="2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811800" y="818197"/>
            <a:ext cx="719138" cy="719141"/>
            <a:chOff x="1991097" y="1482380"/>
            <a:chExt cx="719138" cy="719141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5CB4B66-2E7F-8453-5943-71C270A5F1E6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>
              <a:off x="1991095" y="1482382"/>
              <a:ext cx="719141" cy="7191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339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KZ"/>
            </a:p>
          </p:txBody>
        </p:sp>
        <p:sp>
          <p:nvSpPr>
            <p:cNvPr id="21" name="Прямоугольник 47">
              <a:extLst>
                <a:ext uri="{FF2B5EF4-FFF2-40B4-BE49-F238E27FC236}">
                  <a16:creationId xmlns:a16="http://schemas.microsoft.com/office/drawing/2014/main" id="{E5D675C9-6FD3-4732-33E9-13F8D9FF6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452" y="1611764"/>
              <a:ext cx="35242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600"/>
                </a:spcBef>
                <a:buClr>
                  <a:srgbClr val="2D3494"/>
                </a:buClr>
              </a:pPr>
              <a:r>
                <a:rPr lang="ru-RU" altLang="ru-RU" sz="2400" b="1" dirty="0">
                  <a:solidFill>
                    <a:srgbClr val="28458D"/>
                  </a:solidFill>
                  <a:cs typeface="Open Sans Condensed" pitchFamily="2" charset="0"/>
                </a:rPr>
                <a:t>1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81838" y="2516765"/>
            <a:ext cx="457905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5725" algn="l"/>
              </a:tabLst>
            </a:pPr>
            <a:r>
              <a:rPr lang="ru-RU" sz="20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«Технология» </a:t>
            </a:r>
            <a:r>
              <a:rPr lang="ru-RU" sz="20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Лутцева</a:t>
            </a:r>
            <a:r>
              <a:rPr lang="ru-RU" sz="20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Е.А., Зуева Т.П. </a:t>
            </a:r>
          </a:p>
          <a:p>
            <a:pPr algn="ctr">
              <a:tabLst>
                <a:tab pos="85725" algn="l"/>
              </a:tabLst>
            </a:pPr>
            <a:r>
              <a:rPr lang="ru-RU" sz="20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1 – 4 классы.</a:t>
            </a:r>
          </a:p>
          <a:p>
            <a:pPr algn="ctr">
              <a:tabLst>
                <a:tab pos="85725" algn="l"/>
              </a:tabLst>
            </a:pPr>
            <a:endParaRPr lang="ru-RU" sz="2000" b="1" dirty="0">
              <a:solidFill>
                <a:srgbClr val="28458D"/>
              </a:solidFill>
              <a:latin typeface="Calibri" panose="020F0502020204030204" pitchFamily="34" charset="0"/>
              <a:cs typeface="Open Sans Condensed" pitchFamily="2" charset="0"/>
            </a:endParaRPr>
          </a:p>
          <a:p>
            <a:pPr algn="ctr">
              <a:tabLst>
                <a:tab pos="85725" algn="l"/>
              </a:tabLst>
            </a:pPr>
            <a:r>
              <a:rPr lang="ru-RU" altLang="ru-RU" sz="20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«Технология» </a:t>
            </a:r>
            <a:r>
              <a:rPr lang="ru-RU" altLang="ru-RU" sz="20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Глозман</a:t>
            </a:r>
            <a:r>
              <a:rPr lang="ru-RU" altLang="ru-RU" sz="20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Е.С.,           Кожина О.А., </a:t>
            </a:r>
            <a:r>
              <a:rPr lang="ru-RU" altLang="ru-RU" sz="20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Хотунцев</a:t>
            </a:r>
            <a:r>
              <a:rPr lang="ru-RU" altLang="ru-RU" sz="20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Ю.Л. и другие.                 5 – 9 классы</a:t>
            </a:r>
            <a:r>
              <a:rPr lang="ru-RU" altLang="ru-RU" sz="11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.</a:t>
            </a:r>
            <a:endParaRPr lang="ru-RU" altLang="ru-RU" sz="1100" b="1" dirty="0">
              <a:solidFill>
                <a:srgbClr val="28458D"/>
              </a:solidFill>
              <a:cs typeface="Open Sans Condensed" pitchFamily="2" charset="0"/>
            </a:endParaRPr>
          </a:p>
          <a:p>
            <a:pPr algn="ctr">
              <a:tabLst>
                <a:tab pos="85725" algn="l"/>
              </a:tabLst>
            </a:pPr>
            <a:endParaRPr lang="ru-RU" altLang="ru-RU" sz="1600" b="1" dirty="0">
              <a:solidFill>
                <a:srgbClr val="28458D"/>
              </a:solidFill>
              <a:cs typeface="Open Sans Condensed" pitchFamily="2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91009" y="818197"/>
            <a:ext cx="2789009" cy="3743636"/>
            <a:chOff x="855426" y="1407955"/>
            <a:chExt cx="2789009" cy="374363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426" y="1407955"/>
              <a:ext cx="2789009" cy="37436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0" t="-51" r="86325" b="87149"/>
            <a:stretch/>
          </p:blipFill>
          <p:spPr>
            <a:xfrm>
              <a:off x="995473" y="1407955"/>
              <a:ext cx="180625" cy="470909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8474682" y="763105"/>
            <a:ext cx="2737091" cy="3743636"/>
            <a:chOff x="8644251" y="1407955"/>
            <a:chExt cx="2737091" cy="374363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251" y="1407956"/>
              <a:ext cx="2737091" cy="3743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0" t="-51" r="86325" b="87149"/>
            <a:stretch/>
          </p:blipFill>
          <p:spPr>
            <a:xfrm>
              <a:off x="8748396" y="1407955"/>
              <a:ext cx="201832" cy="562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4692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08" y="1879213"/>
            <a:ext cx="2920987" cy="385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1" y="2041757"/>
            <a:ext cx="2196453" cy="2906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43" name="Прямоугольник 74">
            <a:extLst>
              <a:ext uri="{FF2B5EF4-FFF2-40B4-BE49-F238E27FC236}">
                <a16:creationId xmlns:a16="http://schemas.microsoft.com/office/drawing/2014/main" id="{19B85301-AE55-3819-FADD-7AE0286F6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94" y="196070"/>
            <a:ext cx="10737042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Обложка учебников и учебных пособий под ФГОС-2021</a:t>
            </a:r>
            <a:endParaRPr lang="ru-RU" altLang="ru-RU" sz="2400" b="1" dirty="0">
              <a:solidFill>
                <a:srgbClr val="FF0000"/>
              </a:solidFill>
              <a:cs typeface="Open Sans Condensed" pitchFamily="2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635755" y="1840583"/>
            <a:ext cx="661826" cy="658050"/>
          </a:xfrm>
          <a:prstGeom prst="ellipse">
            <a:avLst/>
          </a:prstGeom>
          <a:ln w="38100">
            <a:solidFill>
              <a:srgbClr val="233C7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98308" y="1561519"/>
            <a:ext cx="1042304" cy="2119264"/>
          </a:xfrm>
          <a:prstGeom prst="wedgeRoundRectCallout">
            <a:avLst>
              <a:gd name="adj1" fmla="val 72338"/>
              <a:gd name="adj2" fmla="val -30033"/>
              <a:gd name="adj3" fmla="val 16667"/>
            </a:avLst>
          </a:prstGeom>
          <a:noFill/>
          <a:ln>
            <a:solidFill>
              <a:srgbClr val="233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35" y="1695232"/>
            <a:ext cx="665366" cy="1859012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CFF3B865-9FE2-CDE1-7FDE-DA97129C2484}"/>
              </a:ext>
            </a:extLst>
          </p:cNvPr>
          <p:cNvSpPr/>
          <p:nvPr/>
        </p:nvSpPr>
        <p:spPr>
          <a:xfrm>
            <a:off x="420594" y="1014474"/>
            <a:ext cx="4083167" cy="416107"/>
          </a:xfrm>
          <a:prstGeom prst="roundRect">
            <a:avLst>
              <a:gd name="adj" fmla="val 50000"/>
            </a:avLst>
          </a:prstGeom>
          <a:solidFill>
            <a:srgbClr val="28458D"/>
          </a:solidFill>
          <a:ln w="19050">
            <a:solidFill>
              <a:srgbClr val="233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sp>
        <p:nvSpPr>
          <p:cNvPr id="35" name="Прямоугольник 22">
            <a:extLst>
              <a:ext uri="{FF2B5EF4-FFF2-40B4-BE49-F238E27FC236}">
                <a16:creationId xmlns:a16="http://schemas.microsoft.com/office/drawing/2014/main" id="{9EABD744-A63C-253F-3159-F2E91F2F9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735" y="1042159"/>
            <a:ext cx="391995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  <a:cs typeface="Open Sans Condensed" pitchFamily="2" charset="0"/>
              </a:rPr>
              <a:t>Первая страница обложки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CFF3B865-9FE2-CDE1-7FDE-DA97129C2484}"/>
              </a:ext>
            </a:extLst>
          </p:cNvPr>
          <p:cNvSpPr/>
          <p:nvPr/>
        </p:nvSpPr>
        <p:spPr>
          <a:xfrm>
            <a:off x="8024884" y="1057915"/>
            <a:ext cx="4147926" cy="416107"/>
          </a:xfrm>
          <a:prstGeom prst="roundRect">
            <a:avLst>
              <a:gd name="adj" fmla="val 50000"/>
            </a:avLst>
          </a:prstGeom>
          <a:solidFill>
            <a:srgbClr val="28458D"/>
          </a:solidFill>
          <a:ln w="19050">
            <a:solidFill>
              <a:srgbClr val="233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sp>
        <p:nvSpPr>
          <p:cNvPr id="37" name="Прямоугольник 22">
            <a:extLst>
              <a:ext uri="{FF2B5EF4-FFF2-40B4-BE49-F238E27FC236}">
                <a16:creationId xmlns:a16="http://schemas.microsoft.com/office/drawing/2014/main" id="{9EABD744-A63C-253F-3159-F2E91F2F9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892" y="1070639"/>
            <a:ext cx="398710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  <a:cs typeface="Open Sans Condensed" pitchFamily="2" charset="0"/>
              </a:rPr>
              <a:t>Четвертая страница обложки</a:t>
            </a:r>
          </a:p>
        </p:txBody>
      </p:sp>
      <p:sp>
        <p:nvSpPr>
          <p:cNvPr id="38" name="Скругленная прямоугольная выноска 37"/>
          <p:cNvSpPr/>
          <p:nvPr/>
        </p:nvSpPr>
        <p:spPr>
          <a:xfrm>
            <a:off x="7215427" y="1558319"/>
            <a:ext cx="1143007" cy="1907194"/>
          </a:xfrm>
          <a:prstGeom prst="wedgeRoundRectCallout">
            <a:avLst>
              <a:gd name="adj1" fmla="val 80534"/>
              <a:gd name="adj2" fmla="val -32047"/>
              <a:gd name="adj3" fmla="val 16667"/>
            </a:avLst>
          </a:prstGeom>
          <a:noFill/>
          <a:ln>
            <a:solidFill>
              <a:srgbClr val="233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8667852" y="1760895"/>
            <a:ext cx="606998" cy="596283"/>
          </a:xfrm>
          <a:prstGeom prst="ellipse">
            <a:avLst/>
          </a:prstGeom>
          <a:ln w="38100">
            <a:solidFill>
              <a:srgbClr val="233C7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38" y="2002778"/>
            <a:ext cx="1025696" cy="674408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98110" y="4861188"/>
            <a:ext cx="7692883" cy="1932444"/>
          </a:xfrm>
          <a:prstGeom prst="roundRect">
            <a:avLst>
              <a:gd name="adj" fmla="val 17336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b="1" dirty="0">
                <a:solidFill>
                  <a:srgbClr val="28458D"/>
                </a:solidFill>
                <a:cs typeface="Open Sans Light" pitchFamily="2" charset="0"/>
              </a:rPr>
              <a:t>Новый знак ФГОС </a:t>
            </a:r>
            <a:r>
              <a:rPr lang="ru-RU" sz="1400" dirty="0"/>
              <a:t>размещается</a:t>
            </a:r>
            <a:r>
              <a:rPr lang="ru-RU" sz="1400" b="1" dirty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ru-RU" sz="1400" b="1" dirty="0">
                <a:solidFill>
                  <a:srgbClr val="28458D"/>
                </a:solidFill>
                <a:cs typeface="Open Sans Light" pitchFamily="2" charset="0"/>
              </a:rPr>
              <a:t>на всех учебниках  1 – 9 классов, </a:t>
            </a:r>
            <a:r>
              <a:rPr lang="ru-RU" sz="1400" dirty="0"/>
              <a:t>соответствующих обновлённым ФГОС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ru-RU" sz="1400" b="1" dirty="0">
                <a:solidFill>
                  <a:srgbClr val="28458D"/>
                </a:solidFill>
                <a:cs typeface="Open Sans Light" pitchFamily="2" charset="0"/>
              </a:rPr>
              <a:t>на всех учебных пособиях к переработанным учебникам для 1 - 9 классов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ru-RU" sz="1400" b="1" dirty="0">
                <a:solidFill>
                  <a:srgbClr val="28458D"/>
                </a:solidFill>
                <a:cs typeface="Open Sans Light" pitchFamily="2" charset="0"/>
              </a:rPr>
              <a:t>на серийных пособиях под тематику ФГОС* </a:t>
            </a:r>
            <a:br>
              <a:rPr lang="ru-RU" sz="1400" b="1" dirty="0">
                <a:solidFill>
                  <a:srgbClr val="003399"/>
                </a:solidFill>
              </a:rPr>
            </a:br>
            <a:r>
              <a:rPr lang="ru-RU" sz="1400" dirty="0"/>
              <a:t>(т.е. для которых размещение знака применимо по их содержанию)</a:t>
            </a:r>
          </a:p>
          <a:p>
            <a:pPr marL="285750" indent="-285750">
              <a:buFontTx/>
              <a:buChar char="-"/>
            </a:pPr>
            <a:endParaRPr lang="ru-RU" sz="600" dirty="0"/>
          </a:p>
          <a:p>
            <a:r>
              <a:rPr lang="ru-RU" sz="1400" i="1" dirty="0"/>
              <a:t>*Например, все пособия по внеурочной деятельности, функциональной грамотности и др. 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FF3B865-9FE2-CDE1-7FDE-DA97129C2484}"/>
              </a:ext>
            </a:extLst>
          </p:cNvPr>
          <p:cNvSpPr/>
          <p:nvPr/>
        </p:nvSpPr>
        <p:spPr>
          <a:xfrm>
            <a:off x="4697418" y="1031007"/>
            <a:ext cx="3193575" cy="388422"/>
          </a:xfrm>
          <a:prstGeom prst="roundRect">
            <a:avLst>
              <a:gd name="adj" fmla="val 50000"/>
            </a:avLst>
          </a:prstGeom>
          <a:solidFill>
            <a:srgbClr val="28458D"/>
          </a:solidFill>
          <a:ln w="19050">
            <a:solidFill>
              <a:srgbClr val="233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sp>
        <p:nvSpPr>
          <p:cNvPr id="22" name="Прямоугольник 22">
            <a:extLst>
              <a:ext uri="{FF2B5EF4-FFF2-40B4-BE49-F238E27FC236}">
                <a16:creationId xmlns:a16="http://schemas.microsoft.com/office/drawing/2014/main" id="{9EABD744-A63C-253F-3159-F2E91F2F9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5313" y="1037144"/>
            <a:ext cx="5533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chemeClr val="bg1"/>
                </a:solidFill>
                <a:cs typeface="Open Sans Condensed" pitchFamily="2" charset="0"/>
              </a:rPr>
              <a:t>Корешок обложки </a:t>
            </a: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5113314" y="1558319"/>
            <a:ext cx="1042304" cy="1907194"/>
          </a:xfrm>
          <a:prstGeom prst="wedgeRoundRectCallout">
            <a:avLst>
              <a:gd name="adj1" fmla="val 72338"/>
              <a:gd name="adj2" fmla="val -30033"/>
              <a:gd name="adj3" fmla="val 16667"/>
            </a:avLst>
          </a:prstGeom>
          <a:noFill/>
          <a:ln>
            <a:solidFill>
              <a:srgbClr val="233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/>
          <a:srcRect r="91977" b="86851"/>
          <a:stretch/>
        </p:blipFill>
        <p:spPr>
          <a:xfrm>
            <a:off x="5381726" y="1713790"/>
            <a:ext cx="523774" cy="10296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052" b="50543"/>
          <a:stretch/>
        </p:blipFill>
        <p:spPr>
          <a:xfrm>
            <a:off x="6424031" y="1695233"/>
            <a:ext cx="88598" cy="325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833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>
            <a:extLst>
              <a:ext uri="{FF2B5EF4-FFF2-40B4-BE49-F238E27FC236}">
                <a16:creationId xmlns:a16="http://schemas.microsoft.com/office/drawing/2014/main" id="{20D776D5-02D0-342B-83AE-AE5309E5E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699" y="163998"/>
            <a:ext cx="11105311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ФПУ. Приложение 1. УМК «Технология» Глозман Е.С., Кожина О.А., Хотунцев Ю.Л. и другие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59" y="1012313"/>
            <a:ext cx="210566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76" y="1012313"/>
            <a:ext cx="2141863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F68916EE-7F83-C5E6-695A-6D66B175E636}"/>
              </a:ext>
            </a:extLst>
          </p:cNvPr>
          <p:cNvSpPr/>
          <p:nvPr/>
        </p:nvSpPr>
        <p:spPr>
          <a:xfrm>
            <a:off x="279400" y="4331606"/>
            <a:ext cx="5872018" cy="1299812"/>
          </a:xfrm>
          <a:prstGeom prst="roundRect">
            <a:avLst>
              <a:gd name="adj" fmla="val 17475"/>
            </a:avLst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BC2115C-60D3-D725-5762-034FD78866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7752" y="4534453"/>
          <a:ext cx="5557535" cy="923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854">
                  <a:extLst>
                    <a:ext uri="{9D8B030D-6E8A-4147-A177-3AD203B41FA5}">
                      <a16:colId xmlns:a16="http://schemas.microsoft.com/office/drawing/2014/main" val="3512454950"/>
                    </a:ext>
                  </a:extLst>
                </a:gridCol>
                <a:gridCol w="1494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296">
                  <a:extLst>
                    <a:ext uri="{9D8B030D-6E8A-4147-A177-3AD203B41FA5}">
                      <a16:colId xmlns:a16="http://schemas.microsoft.com/office/drawing/2014/main" val="3038806580"/>
                    </a:ext>
                  </a:extLst>
                </a:gridCol>
                <a:gridCol w="924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62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42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Номер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Наименование учебника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Классы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Номер</a:t>
                      </a:r>
                      <a:r>
                        <a:rPr lang="ru-RU" sz="1000" b="1" i="0" u="none" strike="noStrike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 издания</a:t>
                      </a:r>
                      <a:endParaRPr lang="ru-RU" sz="1000" b="1" i="0" u="none" strike="noStrike" dirty="0">
                        <a:solidFill>
                          <a:srgbClr val="28458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Авторы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1.1.2.8.1.1.1.</a:t>
                      </a:r>
                      <a:r>
                        <a:rPr lang="ru-RU" sz="1000" b="0" i="0" u="none" strike="noStrike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 -</a:t>
                      </a:r>
                      <a:endParaRPr lang="ru-RU" sz="1000" b="0" i="0" u="none" strike="noStrike" dirty="0">
                        <a:solidFill>
                          <a:srgbClr val="28458D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1.1.2.8.1.1.4.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Технология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5,6,7,8,9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kern="1200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4-е издание, переработанное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Глозман Е.С., Кожина</a:t>
                      </a:r>
                      <a:r>
                        <a:rPr lang="ru-RU" sz="1000" b="0" i="0" u="none" strike="noStrike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 О.А., Хотунцев Ю.Л. и другие</a:t>
                      </a:r>
                      <a:endParaRPr lang="ru-RU" sz="1000" b="0" i="0" u="none" strike="noStrike" dirty="0">
                        <a:solidFill>
                          <a:srgbClr val="28458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-51" r="86325" b="87149"/>
          <a:stretch/>
        </p:blipFill>
        <p:spPr>
          <a:xfrm>
            <a:off x="739640" y="1012313"/>
            <a:ext cx="159687" cy="4163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-51" r="86325" b="87149"/>
          <a:stretch/>
        </p:blipFill>
        <p:spPr>
          <a:xfrm>
            <a:off x="3434338" y="1012313"/>
            <a:ext cx="159687" cy="4163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34298" y="748801"/>
            <a:ext cx="5586399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Учебники переработаны в соответствии с требованиями ФГОС и ПООП ООО.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Все инвариантные и вариативные модули входят в содержание различных параграфов учебника.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Инвариантный модуль «Компьютерная графика. Черчение»  представлен практически во всех параграфах учебников и дан отдельными параграфами в 5-7 классах.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Вариативный модуль «Автоматизированные системы» раскрыт в  5-9 классах в главе «Электротехнические работы».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Вариативные модули «Животноводство» и «Растениеводство»  представлены отдельным параграфом в 6 классе и  широко раскрыты в 5-9 классах в разделах  по обработке текстильных материалов и пищевых продуктов.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Учебники приведены в соответствие с требованиями </a:t>
            </a:r>
            <a:r>
              <a:rPr lang="ru-RU" dirty="0" err="1"/>
              <a:t>СанПин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9851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>
            <a:extLst>
              <a:ext uri="{FF2B5EF4-FFF2-40B4-BE49-F238E27FC236}">
                <a16:creationId xmlns:a16="http://schemas.microsoft.com/office/drawing/2014/main" id="{20D776D5-02D0-342B-83AE-AE5309E5E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71" y="267061"/>
            <a:ext cx="10701338" cy="4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УМК «Технология» Глозман Е.С., Кожина О.А., Хотунцев Ю.Л. и другие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1" y="1296129"/>
            <a:ext cx="210566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-51" r="86325" b="87149"/>
          <a:stretch/>
        </p:blipFill>
        <p:spPr>
          <a:xfrm>
            <a:off x="1029702" y="1296129"/>
            <a:ext cx="159687" cy="4163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76315" y="1178332"/>
            <a:ext cx="7980218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Добавлена глава «Технологии обработки бумаги и картона».</a:t>
            </a:r>
          </a:p>
          <a:p>
            <a:pPr>
              <a:spcAft>
                <a:spcPts val="600"/>
              </a:spcAft>
            </a:pPr>
            <a:endParaRPr lang="ru-RU" sz="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В главу «Технологии обработки пищевых продуктов» добавлен новый                              § 25 «Физиология питания».</a:t>
            </a:r>
          </a:p>
          <a:p>
            <a:pPr>
              <a:spcAft>
                <a:spcPts val="600"/>
              </a:spcAft>
            </a:pPr>
            <a:endParaRPr lang="ru-RU" sz="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Глава «Технологии художественно-прикладной обработки материалов»  сокращена. Нет § 32 «Значение цвета в изделиях декоративно-прикладного творчества. Композиция. Орнамент». Нет § 36 «Узелковый батик. Технологии отделки изделий в технике узелкового батика».</a:t>
            </a:r>
          </a:p>
          <a:p>
            <a:pPr>
              <a:spcAft>
                <a:spcPts val="600"/>
              </a:spcAft>
            </a:pPr>
            <a:endParaRPr lang="ru-RU" sz="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Глава «Электротехнические работы. Робототехника» существенно обновлена и переработана.</a:t>
            </a:r>
          </a:p>
          <a:p>
            <a:pPr>
              <a:spcAft>
                <a:spcPts val="600"/>
              </a:spcAft>
            </a:pPr>
            <a:endParaRPr lang="ru-RU" sz="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Сокращены некоторые практические работы, технологические карты, приложения, словарь понятий и терминов, словарь профессий</a:t>
            </a:r>
            <a:r>
              <a:rPr lang="ru-RU" sz="1600" i="1" dirty="0"/>
              <a:t>.</a:t>
            </a:r>
          </a:p>
          <a:p>
            <a:pPr>
              <a:spcAft>
                <a:spcPts val="600"/>
              </a:spcAft>
            </a:pPr>
            <a:endParaRPr lang="ru-RU" sz="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Чертежи исправлены и доработаны по современным стандартам.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76315" y="742542"/>
            <a:ext cx="4387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28458D"/>
                </a:solidFill>
              </a:rPr>
              <a:t>5 класс. Ключевые изменения в учебнике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68916EE-7F83-C5E6-695A-6D66B175E636}"/>
              </a:ext>
            </a:extLst>
          </p:cNvPr>
          <p:cNvSpPr/>
          <p:nvPr/>
        </p:nvSpPr>
        <p:spPr>
          <a:xfrm>
            <a:off x="457200" y="4604393"/>
            <a:ext cx="3058737" cy="759484"/>
          </a:xfrm>
          <a:prstGeom prst="roundRect">
            <a:avLst>
              <a:gd name="adj" fmla="val 17475"/>
            </a:avLst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BC2115C-60D3-D725-5762-034FD7886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632948"/>
              </p:ext>
            </p:extLst>
          </p:nvPr>
        </p:nvGraphicFramePr>
        <p:xfrm>
          <a:off x="527051" y="4579722"/>
          <a:ext cx="2905440" cy="677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338">
                  <a:extLst>
                    <a:ext uri="{9D8B030D-6E8A-4147-A177-3AD203B41FA5}">
                      <a16:colId xmlns:a16="http://schemas.microsoft.com/office/drawing/2014/main" val="3512454950"/>
                    </a:ext>
                  </a:extLst>
                </a:gridCol>
                <a:gridCol w="626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762">
                  <a:extLst>
                    <a:ext uri="{9D8B030D-6E8A-4147-A177-3AD203B41FA5}">
                      <a16:colId xmlns:a16="http://schemas.microsoft.com/office/drawing/2014/main" val="3038806580"/>
                    </a:ext>
                  </a:extLst>
                </a:gridCol>
                <a:gridCol w="48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5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Номер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Наименование учебника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Классы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Номер</a:t>
                      </a:r>
                      <a:r>
                        <a:rPr lang="ru-RU" sz="700" b="1" i="0" u="none" strike="noStrike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 издания</a:t>
                      </a:r>
                      <a:endParaRPr lang="ru-RU" sz="700" b="1" i="0" u="none" strike="noStrike" dirty="0">
                        <a:solidFill>
                          <a:srgbClr val="28458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Авторы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0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1.1.2.8.1.1.1.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Технология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4-е издание, переработанное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Глозман Е.С., Кожина</a:t>
                      </a:r>
                      <a:r>
                        <a:rPr lang="ru-RU" sz="700" b="0" i="0" u="none" strike="noStrike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 О.А., Хотунцев Ю.Л. и другие</a:t>
                      </a:r>
                      <a:endParaRPr lang="ru-RU" sz="700" b="0" i="0" u="none" strike="noStrike" dirty="0">
                        <a:solidFill>
                          <a:srgbClr val="28458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5811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>
            <a:extLst>
              <a:ext uri="{FF2B5EF4-FFF2-40B4-BE49-F238E27FC236}">
                <a16:creationId xmlns:a16="http://schemas.microsoft.com/office/drawing/2014/main" id="{20D776D5-02D0-342B-83AE-AE5309E5E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67424"/>
            <a:ext cx="10701338" cy="4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УМК «Технология» Глозман Е.С., Кожина О.А., Хотунцев Ю.Л. и другие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" y="977877"/>
            <a:ext cx="2292638" cy="3056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-51" r="86325" b="87149"/>
          <a:stretch/>
        </p:blipFill>
        <p:spPr>
          <a:xfrm>
            <a:off x="896560" y="978912"/>
            <a:ext cx="173465" cy="4413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11162" y="855861"/>
            <a:ext cx="845698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В главе «Технологии обработки древесных материалов» объединены и частично сокращены  § 12 и § 13 «Изготовление изделий с шиповыми соединениями».</a:t>
            </a:r>
          </a:p>
          <a:p>
            <a:pPr>
              <a:spcAft>
                <a:spcPts val="400"/>
              </a:spcAft>
            </a:pPr>
            <a:endParaRPr lang="ru-RU" sz="8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Сокращена глава  «Технологии получения и преобразования текстильных материалов»: нет § 23 «История швейной машины»; объединены и частично сокращены  § 24 «Регуляторы швейной машины» и § 25 «Уход за швейной машиной»; нет § 26 «Основные этапы изготовления одежды на швейном производстве» </a:t>
            </a:r>
            <a:r>
              <a:rPr lang="ru-RU" sz="1600" i="1" dirty="0"/>
              <a:t>(перенесён в 8-9 </a:t>
            </a:r>
            <a:r>
              <a:rPr lang="ru-RU" sz="1600" i="1" dirty="0" err="1"/>
              <a:t>кл</a:t>
            </a:r>
            <a:r>
              <a:rPr lang="ru-RU" sz="1600" i="1" dirty="0"/>
              <a:t>.).</a:t>
            </a:r>
          </a:p>
          <a:p>
            <a:pPr>
              <a:spcAft>
                <a:spcPts val="400"/>
              </a:spcAft>
            </a:pPr>
            <a:endParaRPr lang="ru-RU" sz="800" i="1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В главу «Технологии обработки пищевых продуктов» добавлен § 44 «Особенности приготовления пищи в походных условиях».</a:t>
            </a:r>
          </a:p>
          <a:p>
            <a:pPr>
              <a:spcAft>
                <a:spcPts val="400"/>
              </a:spcAft>
            </a:pPr>
            <a:endParaRPr lang="ru-RU" sz="8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В главе «Технологии художественно-прикладной обработки материалов» сокращён         § 46 «Роспись тканей».</a:t>
            </a:r>
          </a:p>
          <a:p>
            <a:pPr>
              <a:spcAft>
                <a:spcPts val="400"/>
              </a:spcAft>
            </a:pPr>
            <a:endParaRPr lang="ru-RU" sz="8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Добавлена глава «Мир профессий».</a:t>
            </a:r>
          </a:p>
          <a:p>
            <a:pPr>
              <a:spcAft>
                <a:spcPts val="400"/>
              </a:spcAft>
            </a:pPr>
            <a:endParaRPr lang="ru-RU" sz="8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Глава «Элементы тепловой энергетики, электротехники. Робототехника» существенно обновлена и переработана. </a:t>
            </a:r>
          </a:p>
          <a:p>
            <a:pPr>
              <a:spcAft>
                <a:spcPts val="400"/>
              </a:spcAft>
            </a:pPr>
            <a:endParaRPr lang="ru-RU" sz="8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Сокращены некоторые практические работы, технологические карты, приложения, словарь понятий и терминов, словарь профессий</a:t>
            </a:r>
            <a:r>
              <a:rPr lang="ru-RU" sz="1600" i="1" dirty="0"/>
              <a:t>.</a:t>
            </a:r>
          </a:p>
          <a:p>
            <a:pPr>
              <a:spcAft>
                <a:spcPts val="400"/>
              </a:spcAft>
            </a:pPr>
            <a:endParaRPr lang="ru-RU" sz="8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Чертежи исправлены и доработаны по современным стандартам.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06462" y="458540"/>
            <a:ext cx="4387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28458D"/>
                </a:solidFill>
              </a:rPr>
              <a:t>6 класс. Ключевые изменения в учебнике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F68916EE-7F83-C5E6-695A-6D66B175E636}"/>
              </a:ext>
            </a:extLst>
          </p:cNvPr>
          <p:cNvSpPr/>
          <p:nvPr/>
        </p:nvSpPr>
        <p:spPr>
          <a:xfrm>
            <a:off x="422275" y="4560827"/>
            <a:ext cx="2988887" cy="759484"/>
          </a:xfrm>
          <a:prstGeom prst="roundRect">
            <a:avLst>
              <a:gd name="adj" fmla="val 17475"/>
            </a:avLst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CBC2115C-60D3-D725-5762-034FD7886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913532"/>
              </p:ext>
            </p:extLst>
          </p:nvPr>
        </p:nvGraphicFramePr>
        <p:xfrm>
          <a:off x="505719" y="4536156"/>
          <a:ext cx="2821997" cy="784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060">
                  <a:extLst>
                    <a:ext uri="{9D8B030D-6E8A-4147-A177-3AD203B41FA5}">
                      <a16:colId xmlns:a16="http://schemas.microsoft.com/office/drawing/2014/main" val="3512454950"/>
                    </a:ext>
                  </a:extLst>
                </a:gridCol>
                <a:gridCol w="608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631">
                  <a:extLst>
                    <a:ext uri="{9D8B030D-6E8A-4147-A177-3AD203B41FA5}">
                      <a16:colId xmlns:a16="http://schemas.microsoft.com/office/drawing/2014/main" val="3038806580"/>
                    </a:ext>
                  </a:extLst>
                </a:gridCol>
                <a:gridCol w="469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2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5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Номер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Наименование учебника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Классы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Номер</a:t>
                      </a:r>
                      <a:r>
                        <a:rPr lang="ru-RU" sz="700" b="1" i="0" u="none" strike="noStrike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 издания</a:t>
                      </a:r>
                      <a:endParaRPr lang="ru-RU" sz="700" b="1" i="0" u="none" strike="noStrike" dirty="0">
                        <a:solidFill>
                          <a:srgbClr val="28458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Авторы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0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1.1.2.8.1.1.2.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Технология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4-е издание, переработанное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Глозман Е.С., Кожина</a:t>
                      </a:r>
                      <a:r>
                        <a:rPr lang="ru-RU" sz="700" b="0" i="0" u="none" strike="noStrike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 О.А., Хотунцев Ю.Л. и другие</a:t>
                      </a:r>
                      <a:endParaRPr lang="ru-RU" sz="700" b="0" i="0" u="none" strike="noStrike" dirty="0">
                        <a:solidFill>
                          <a:srgbClr val="28458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440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>
            <a:extLst>
              <a:ext uri="{FF2B5EF4-FFF2-40B4-BE49-F238E27FC236}">
                <a16:creationId xmlns:a16="http://schemas.microsoft.com/office/drawing/2014/main" id="{20D776D5-02D0-342B-83AE-AE5309E5E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77069"/>
            <a:ext cx="10701338" cy="4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УМК «Технология» Глозман Е.С., Кожина О.А., Хотунцев Ю.Л. и другие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" y="1289882"/>
            <a:ext cx="2292638" cy="3056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-51" r="86325" b="87149"/>
          <a:stretch/>
        </p:blipFill>
        <p:spPr>
          <a:xfrm>
            <a:off x="863465" y="1280357"/>
            <a:ext cx="174760" cy="4163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51193" y="1179297"/>
            <a:ext cx="8412480" cy="497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Добавлена глава 1 «Производство и технологии». В ней § 1 «Технологии в мире,                  §2 «Технологии и человек, §3 «Элементы управления», §4 «Технологии и основы дизайна».</a:t>
            </a:r>
          </a:p>
          <a:p>
            <a:pPr>
              <a:spcAft>
                <a:spcPts val="400"/>
              </a:spcAft>
            </a:pPr>
            <a:endParaRPr lang="ru-RU" sz="8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Сокращена глава «Технологии обработки текстильных материалов». Нет §27 «Из истории поясной одежды».</a:t>
            </a:r>
          </a:p>
          <a:p>
            <a:pPr>
              <a:spcAft>
                <a:spcPts val="400"/>
              </a:spcAft>
            </a:pPr>
            <a:endParaRPr lang="ru-RU" sz="8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Сокращена глава «Технологии художественно-прикладной обработки материалов». Нет §53 «Макраме».</a:t>
            </a:r>
          </a:p>
          <a:p>
            <a:pPr>
              <a:spcAft>
                <a:spcPts val="400"/>
              </a:spcAft>
            </a:pPr>
            <a:endParaRPr lang="ru-RU" sz="8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В главе «Технологии ведения дома» объединены и частично сокращены §57 «Оформление интерьера комнатными растениями» и § 58 «Выбор комнатных растений и уход за ними».</a:t>
            </a:r>
          </a:p>
          <a:p>
            <a:pPr>
              <a:spcAft>
                <a:spcPts val="400"/>
              </a:spcAft>
            </a:pPr>
            <a:endParaRPr lang="ru-RU" sz="8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Глава «Энергетические технологии. Основы электротехники и робототехники» существенно обновлена и переработана.</a:t>
            </a:r>
          </a:p>
          <a:p>
            <a:pPr>
              <a:spcAft>
                <a:spcPts val="400"/>
              </a:spcAft>
            </a:pPr>
            <a:endParaRPr lang="ru-RU" sz="8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Сокращены некоторые практические работы, технологические карты, приложения, словарь понятий и терминов, словарь профессий.</a:t>
            </a:r>
          </a:p>
          <a:p>
            <a:pPr>
              <a:spcAft>
                <a:spcPts val="400"/>
              </a:spcAft>
            </a:pPr>
            <a:endParaRPr lang="ru-RU" sz="8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Чертежи исправлены и доработаны по современным стандартам.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18161" y="648028"/>
            <a:ext cx="4387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28458D"/>
                </a:solidFill>
              </a:rPr>
              <a:t>7 класс. Ключевые изменения в учебнике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F68916EE-7F83-C5E6-695A-6D66B175E636}"/>
              </a:ext>
            </a:extLst>
          </p:cNvPr>
          <p:cNvSpPr/>
          <p:nvPr/>
        </p:nvSpPr>
        <p:spPr>
          <a:xfrm>
            <a:off x="386456" y="4703224"/>
            <a:ext cx="2988887" cy="759484"/>
          </a:xfrm>
          <a:prstGeom prst="roundRect">
            <a:avLst>
              <a:gd name="adj" fmla="val 17475"/>
            </a:avLst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CBC2115C-60D3-D725-5762-034FD7886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275521"/>
              </p:ext>
            </p:extLst>
          </p:nvPr>
        </p:nvGraphicFramePr>
        <p:xfrm>
          <a:off x="469900" y="4678553"/>
          <a:ext cx="2821997" cy="784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356">
                  <a:extLst>
                    <a:ext uri="{9D8B030D-6E8A-4147-A177-3AD203B41FA5}">
                      <a16:colId xmlns:a16="http://schemas.microsoft.com/office/drawing/2014/main" val="351245495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464">
                  <a:extLst>
                    <a:ext uri="{9D8B030D-6E8A-4147-A177-3AD203B41FA5}">
                      <a16:colId xmlns:a16="http://schemas.microsoft.com/office/drawing/2014/main" val="3038806580"/>
                    </a:ext>
                  </a:extLst>
                </a:gridCol>
                <a:gridCol w="469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2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5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Номер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Наименование учебника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Классы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Номер</a:t>
                      </a:r>
                      <a:r>
                        <a:rPr lang="ru-RU" sz="700" b="1" i="0" u="none" strike="noStrike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 издания</a:t>
                      </a:r>
                      <a:endParaRPr lang="ru-RU" sz="700" b="1" i="0" u="none" strike="noStrike" dirty="0">
                        <a:solidFill>
                          <a:srgbClr val="28458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Авторы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0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1.1.2.8.1.1.3.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Технология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4-е издание, переработанное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Глозман Е.С., Кожина</a:t>
                      </a:r>
                      <a:r>
                        <a:rPr lang="ru-RU" sz="700" b="0" i="0" u="none" strike="noStrike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 О.А., Хотунцев Ю.Л. и другие</a:t>
                      </a:r>
                      <a:endParaRPr lang="ru-RU" sz="700" b="0" i="0" u="none" strike="noStrike" dirty="0">
                        <a:solidFill>
                          <a:srgbClr val="28458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5294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>
            <a:extLst>
              <a:ext uri="{FF2B5EF4-FFF2-40B4-BE49-F238E27FC236}">
                <a16:creationId xmlns:a16="http://schemas.microsoft.com/office/drawing/2014/main" id="{20D776D5-02D0-342B-83AE-AE5309E5E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774" y="69429"/>
            <a:ext cx="10701338" cy="4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УМК «Технология» Глозман Е.С., Кожина О.А., Хотунцев Ю.Л. и другие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8411" y="922199"/>
            <a:ext cx="8412480" cy="5057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Добавлена глава 1 «Модели человеческой деятельности»: §1 «Моделирование как основа познания и практической деятельности», §2 «Интеллект-карты как инструмент систематизации информации», §3 «Техника, технические системы и теория решения изобретательских задач».</a:t>
            </a:r>
          </a:p>
          <a:p>
            <a:pPr>
              <a:spcAft>
                <a:spcPts val="400"/>
              </a:spcAft>
            </a:pPr>
            <a:endParaRPr lang="ru-RU" sz="7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В главу «Современные и перспективные технологии» добавлен §7 «Основы 3D-технологий».</a:t>
            </a:r>
          </a:p>
          <a:p>
            <a:pPr>
              <a:spcAft>
                <a:spcPts val="400"/>
              </a:spcAft>
            </a:pPr>
            <a:endParaRPr lang="ru-RU" sz="7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В главе «Технологии обработки текстильных материалов» объединены и частично сокращены  §10  «История костюма» и  §11 «Зрительные иллюзии в одежде». Добавлен §26 «Основные этапы изготовления одежды на швейном производстве» </a:t>
            </a:r>
            <a:r>
              <a:rPr lang="ru-RU" sz="1400" i="1" dirty="0"/>
              <a:t>(перенесён из 6 </a:t>
            </a:r>
            <a:r>
              <a:rPr lang="ru-RU" sz="1400" i="1" dirty="0" err="1"/>
              <a:t>кл</a:t>
            </a:r>
            <a:r>
              <a:rPr lang="ru-RU" sz="1400" i="1" dirty="0"/>
              <a:t>.).</a:t>
            </a:r>
          </a:p>
          <a:p>
            <a:pPr>
              <a:spcAft>
                <a:spcPts val="400"/>
              </a:spcAft>
            </a:pPr>
            <a:endParaRPr lang="ru-RU" sz="700" i="1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Сокращена глава «Электротехника, электроэнергетика и электроника». Нет §36  «</a:t>
            </a:r>
            <a:r>
              <a:rPr lang="ru-RU" sz="1400" dirty="0" err="1"/>
              <a:t>Неразветвлённые</a:t>
            </a:r>
            <a:r>
              <a:rPr lang="ru-RU" sz="1400" dirty="0"/>
              <a:t> и разветвлённые электрические цепи», §37 «Электромагнитное реле».</a:t>
            </a:r>
          </a:p>
          <a:p>
            <a:pPr>
              <a:spcAft>
                <a:spcPts val="400"/>
              </a:spcAft>
            </a:pPr>
            <a:endParaRPr lang="ru-RU" sz="7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Сокращена глава «Художественная обработка материалов». Нет  §45 «История валяния. Мокрое валяние и </a:t>
            </a:r>
            <a:r>
              <a:rPr lang="ru-RU" sz="1400" dirty="0" err="1"/>
              <a:t>фелтинг</a:t>
            </a:r>
            <a:r>
              <a:rPr lang="ru-RU" sz="1400" dirty="0"/>
              <a:t> — художественный войлок»,  §46  «Цвет в интерьере. Художественный войлок в интерьере».</a:t>
            </a:r>
          </a:p>
          <a:p>
            <a:pPr>
              <a:spcAft>
                <a:spcPts val="400"/>
              </a:spcAft>
            </a:pPr>
            <a:endParaRPr lang="ru-RU" sz="7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Глава «Робототехника» существенно обновлена и переработана.</a:t>
            </a:r>
          </a:p>
          <a:p>
            <a:pPr>
              <a:spcAft>
                <a:spcPts val="400"/>
              </a:spcAft>
            </a:pPr>
            <a:endParaRPr lang="ru-RU" sz="7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Сокращены некоторые практические работы, технологические карты, приложения, словарь понятий и терминов, словарь профессий.</a:t>
            </a:r>
          </a:p>
          <a:p>
            <a:pPr>
              <a:spcAft>
                <a:spcPts val="400"/>
              </a:spcAft>
            </a:pPr>
            <a:endParaRPr lang="ru-RU" sz="7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Чертежи исправлены и доработаны по современным стандартам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39640" y="1074320"/>
            <a:ext cx="2141863" cy="2880001"/>
            <a:chOff x="3322076" y="1012312"/>
            <a:chExt cx="2141863" cy="2880001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2076" y="1012313"/>
              <a:ext cx="2141863" cy="28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0" t="-51" r="86325" b="87149"/>
            <a:stretch/>
          </p:blipFill>
          <p:spPr>
            <a:xfrm>
              <a:off x="3434338" y="1012312"/>
              <a:ext cx="167273" cy="436097"/>
            </a:xfrm>
            <a:prstGeom prst="rect">
              <a:avLst/>
            </a:prstGeom>
          </p:spPr>
        </p:pic>
      </p:grp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F68916EE-7F83-C5E6-695A-6D66B175E636}"/>
              </a:ext>
            </a:extLst>
          </p:cNvPr>
          <p:cNvSpPr/>
          <p:nvPr/>
        </p:nvSpPr>
        <p:spPr>
          <a:xfrm>
            <a:off x="386080" y="4617499"/>
            <a:ext cx="2988887" cy="759484"/>
          </a:xfrm>
          <a:prstGeom prst="roundRect">
            <a:avLst>
              <a:gd name="adj" fmla="val 17475"/>
            </a:avLst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CBC2115C-60D3-D725-5762-034FD7886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881267"/>
              </p:ext>
            </p:extLst>
          </p:nvPr>
        </p:nvGraphicFramePr>
        <p:xfrm>
          <a:off x="469524" y="4592828"/>
          <a:ext cx="2821997" cy="784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356">
                  <a:extLst>
                    <a:ext uri="{9D8B030D-6E8A-4147-A177-3AD203B41FA5}">
                      <a16:colId xmlns:a16="http://schemas.microsoft.com/office/drawing/2014/main" val="351245495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464">
                  <a:extLst>
                    <a:ext uri="{9D8B030D-6E8A-4147-A177-3AD203B41FA5}">
                      <a16:colId xmlns:a16="http://schemas.microsoft.com/office/drawing/2014/main" val="3038806580"/>
                    </a:ext>
                  </a:extLst>
                </a:gridCol>
                <a:gridCol w="469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2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5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Номер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Наименование учебника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Классы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Номер</a:t>
                      </a:r>
                      <a:r>
                        <a:rPr lang="ru-RU" sz="700" b="1" i="0" u="none" strike="noStrike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 издания</a:t>
                      </a:r>
                      <a:endParaRPr lang="ru-RU" sz="700" b="1" i="0" u="none" strike="noStrike" dirty="0">
                        <a:solidFill>
                          <a:srgbClr val="28458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Авторы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0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1.1.2.8.1.1.4.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Технология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8-9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4-е издание, переработанное</a:t>
                      </a: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Глозман Е.С., Кожина</a:t>
                      </a:r>
                      <a:r>
                        <a:rPr lang="ru-RU" sz="700" b="0" i="0" u="none" strike="noStrike" baseline="0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 О.А., Хотунцев Ю.Л. и другие</a:t>
                      </a:r>
                      <a:endParaRPr lang="ru-RU" sz="700" b="0" i="0" u="none" strike="noStrike" dirty="0">
                        <a:solidFill>
                          <a:srgbClr val="28458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6012" marB="360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3976424" y="378696"/>
            <a:ext cx="4857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28458D"/>
                </a:solidFill>
              </a:rPr>
              <a:t>8 – 9 класс. Ключевые изменения в учебнике</a:t>
            </a:r>
          </a:p>
        </p:txBody>
      </p:sp>
    </p:spTree>
    <p:extLst>
      <p:ext uri="{BB962C8B-B14F-4D97-AF65-F5344CB8AC3E}">
        <p14:creationId xmlns:p14="http://schemas.microsoft.com/office/powerpoint/2010/main" val="3643525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5485B-613E-4ADA-9BA0-90917B728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Федеральный учебный план: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7DF787E-FC0B-4DB8-8655-01FC670BB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916872"/>
              </p:ext>
            </p:extLst>
          </p:nvPr>
        </p:nvGraphicFramePr>
        <p:xfrm>
          <a:off x="1694576" y="1258349"/>
          <a:ext cx="8154096" cy="518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1871">
                  <a:extLst>
                    <a:ext uri="{9D8B030D-6E8A-4147-A177-3AD203B41FA5}">
                      <a16:colId xmlns:a16="http://schemas.microsoft.com/office/drawing/2014/main" val="3374631450"/>
                    </a:ext>
                  </a:extLst>
                </a:gridCol>
                <a:gridCol w="2421871">
                  <a:extLst>
                    <a:ext uri="{9D8B030D-6E8A-4147-A177-3AD203B41FA5}">
                      <a16:colId xmlns:a16="http://schemas.microsoft.com/office/drawing/2014/main" val="1537979106"/>
                    </a:ext>
                  </a:extLst>
                </a:gridCol>
                <a:gridCol w="521484">
                  <a:extLst>
                    <a:ext uri="{9D8B030D-6E8A-4147-A177-3AD203B41FA5}">
                      <a16:colId xmlns:a16="http://schemas.microsoft.com/office/drawing/2014/main" val="3527234102"/>
                    </a:ext>
                  </a:extLst>
                </a:gridCol>
                <a:gridCol w="521484">
                  <a:extLst>
                    <a:ext uri="{9D8B030D-6E8A-4147-A177-3AD203B41FA5}">
                      <a16:colId xmlns:a16="http://schemas.microsoft.com/office/drawing/2014/main" val="2436546619"/>
                    </a:ext>
                  </a:extLst>
                </a:gridCol>
                <a:gridCol w="521484">
                  <a:extLst>
                    <a:ext uri="{9D8B030D-6E8A-4147-A177-3AD203B41FA5}">
                      <a16:colId xmlns:a16="http://schemas.microsoft.com/office/drawing/2014/main" val="427426608"/>
                    </a:ext>
                  </a:extLst>
                </a:gridCol>
                <a:gridCol w="521484">
                  <a:extLst>
                    <a:ext uri="{9D8B030D-6E8A-4147-A177-3AD203B41FA5}">
                      <a16:colId xmlns:a16="http://schemas.microsoft.com/office/drawing/2014/main" val="1819229259"/>
                    </a:ext>
                  </a:extLst>
                </a:gridCol>
                <a:gridCol w="612209">
                  <a:extLst>
                    <a:ext uri="{9D8B030D-6E8A-4147-A177-3AD203B41FA5}">
                      <a16:colId xmlns:a16="http://schemas.microsoft.com/office/drawing/2014/main" val="1828106565"/>
                    </a:ext>
                  </a:extLst>
                </a:gridCol>
                <a:gridCol w="612209">
                  <a:extLst>
                    <a:ext uri="{9D8B030D-6E8A-4147-A177-3AD203B41FA5}">
                      <a16:colId xmlns:a16="http://schemas.microsoft.com/office/drawing/2014/main" val="3880355762"/>
                    </a:ext>
                  </a:extLst>
                </a:gridCol>
              </a:tblGrid>
              <a:tr h="257892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Вариант N 1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335913"/>
                  </a:ext>
                </a:extLst>
              </a:tr>
              <a:tr h="227066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Федеральный недельный учебный план основного общего образования для 5-дневной учебной недели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481481"/>
                  </a:ext>
                </a:extLst>
              </a:tr>
              <a:tr h="14497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Предметные области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Учебные предметы классы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Количество часов в неделю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139040"/>
                  </a:ext>
                </a:extLst>
              </a:tr>
              <a:tr h="144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V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VI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VII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VIII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IX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Всего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203916514"/>
                  </a:ext>
                </a:extLst>
              </a:tr>
              <a:tr h="14497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Обязательная часть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444981637"/>
                  </a:ext>
                </a:extLst>
              </a:tr>
              <a:tr h="144978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Русский язык и литература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Русский язык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6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b"/>
                </a:tc>
                <a:extLst>
                  <a:ext uri="{0D108BD9-81ED-4DB2-BD59-A6C34878D82A}">
                    <a16:rowId xmlns:a16="http://schemas.microsoft.com/office/drawing/2014/main" val="471256244"/>
                  </a:ext>
                </a:extLst>
              </a:tr>
              <a:tr h="144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Литература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2150272508"/>
                  </a:ext>
                </a:extLst>
              </a:tr>
              <a:tr h="144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Родная литература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1053613702"/>
                  </a:ext>
                </a:extLst>
              </a:tr>
              <a:tr h="144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Иностранные языки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Иностранный язык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15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1255895063"/>
                  </a:ext>
                </a:extLst>
              </a:tr>
              <a:tr h="144978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и информатика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ctr"/>
                </a:tc>
                <a:extLst>
                  <a:ext uri="{0D108BD9-81ED-4DB2-BD59-A6C34878D82A}">
                    <a16:rowId xmlns:a16="http://schemas.microsoft.com/office/drawing/2014/main" val="948729054"/>
                  </a:ext>
                </a:extLst>
              </a:tr>
              <a:tr h="144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Алгебра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9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167746090"/>
                  </a:ext>
                </a:extLst>
              </a:tr>
              <a:tr h="144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Геометрия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6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b"/>
                </a:tc>
                <a:extLst>
                  <a:ext uri="{0D108BD9-81ED-4DB2-BD59-A6C34878D82A}">
                    <a16:rowId xmlns:a16="http://schemas.microsoft.com/office/drawing/2014/main" val="2405368815"/>
                  </a:ext>
                </a:extLst>
              </a:tr>
              <a:tr h="144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Вероятность и статистика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ctr"/>
                </a:tc>
                <a:extLst>
                  <a:ext uri="{0D108BD9-81ED-4DB2-BD59-A6C34878D82A}">
                    <a16:rowId xmlns:a16="http://schemas.microsoft.com/office/drawing/2014/main" val="3861647738"/>
                  </a:ext>
                </a:extLst>
              </a:tr>
              <a:tr h="144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Информатика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 anchor="ctr"/>
                </a:tc>
                <a:extLst>
                  <a:ext uri="{0D108BD9-81ED-4DB2-BD59-A6C34878D82A}">
                    <a16:rowId xmlns:a16="http://schemas.microsoft.com/office/drawing/2014/main" val="1693524004"/>
                  </a:ext>
                </a:extLst>
              </a:tr>
              <a:tr h="144978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Общественно-научные предметы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История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2355044213"/>
                  </a:ext>
                </a:extLst>
              </a:tr>
              <a:tr h="144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Обществознание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2834465921"/>
                  </a:ext>
                </a:extLst>
              </a:tr>
              <a:tr h="144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География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8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2577562310"/>
                  </a:ext>
                </a:extLst>
              </a:tr>
              <a:tr h="144978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Естественнонаучные предметы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Физика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7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1601155350"/>
                  </a:ext>
                </a:extLst>
              </a:tr>
              <a:tr h="144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Химия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2332217995"/>
                  </a:ext>
                </a:extLst>
              </a:tr>
              <a:tr h="144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Биология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7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771232645"/>
                  </a:ext>
                </a:extLst>
              </a:tr>
              <a:tr h="309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Основы духовно-нравственной культуры народов России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Основы духовно-нравственной культуры народов России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3609899682"/>
                  </a:ext>
                </a:extLst>
              </a:tr>
              <a:tr h="14497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Искусство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Изобразительное искусство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3602407871"/>
                  </a:ext>
                </a:extLst>
              </a:tr>
              <a:tr h="144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Музыка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3201195377"/>
                  </a:ext>
                </a:extLst>
              </a:tr>
              <a:tr h="144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Технология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Технология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1399839648"/>
                  </a:ext>
                </a:extLst>
              </a:tr>
              <a:tr h="14497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Физическая культура и основы безопасности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222431625"/>
                  </a:ext>
                </a:extLst>
              </a:tr>
              <a:tr h="2270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Основы безопасности жизнедеятельности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2717650201"/>
                  </a:ext>
                </a:extLst>
              </a:tr>
              <a:tr h="14497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Итого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27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29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30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149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2021433939"/>
                  </a:ext>
                </a:extLst>
              </a:tr>
              <a:tr h="227066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Часть, формируемая участниками образовательных отношений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4188049496"/>
                  </a:ext>
                </a:extLst>
              </a:tr>
              <a:tr h="14497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Учебные недели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34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34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34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34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34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34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2335403719"/>
                  </a:ext>
                </a:extLst>
              </a:tr>
              <a:tr h="14497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Всего часов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986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1020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1088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1122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1122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5338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3831432048"/>
                  </a:ext>
                </a:extLst>
              </a:tr>
              <a:tr h="30915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Максимально допустимая недельная нагрузка (при 5-дневной неделе) в соответствии с действующими санитарными правилами и нормами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29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30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32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33</a:t>
                      </a:r>
                      <a:endParaRPr lang="ru-RU" sz="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157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4" marR="17744" marT="29192" marB="29192"/>
                </a:tc>
                <a:extLst>
                  <a:ext uri="{0D108BD9-81ED-4DB2-BD59-A6C34878D82A}">
                    <a16:rowId xmlns:a16="http://schemas.microsoft.com/office/drawing/2014/main" val="86133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97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5">
            <a:extLst>
              <a:ext uri="{FF2B5EF4-FFF2-40B4-BE49-F238E27FC236}">
                <a16:creationId xmlns:a16="http://schemas.microsoft.com/office/drawing/2014/main" id="{C272D871-6F7A-A8B3-5CA9-F48E8FA7F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97" y="251813"/>
            <a:ext cx="6560988" cy="4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ФГОС – 2021. Какие учебники использовать?</a:t>
            </a:r>
            <a:endParaRPr lang="ru-RU" altLang="ru-RU" sz="2400" b="1" dirty="0">
              <a:solidFill>
                <a:srgbClr val="002060"/>
              </a:solidFill>
              <a:cs typeface="Open Sans Condensed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3178" y="972199"/>
            <a:ext cx="3690851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Использовать учебное пособие, переработанное под ФГОС – 2021 </a:t>
            </a:r>
          </a:p>
          <a:p>
            <a:r>
              <a:rPr lang="ru-RU" sz="1600" dirty="0"/>
              <a:t> </a:t>
            </a:r>
            <a:endParaRPr lang="ru-RU" sz="1600" dirty="0">
              <a:solidFill>
                <a:srgbClr val="FF0000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357397" y="901287"/>
            <a:ext cx="719138" cy="719141"/>
            <a:chOff x="5769278" y="1482380"/>
            <a:chExt cx="719138" cy="719141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5CB4B66-2E7F-8453-5943-71C270A5F1E6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>
              <a:off x="5769276" y="1482382"/>
              <a:ext cx="719141" cy="7191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339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KZ"/>
            </a:p>
          </p:txBody>
        </p:sp>
        <p:sp>
          <p:nvSpPr>
            <p:cNvPr id="24" name="Прямоугольник 47">
              <a:extLst>
                <a:ext uri="{FF2B5EF4-FFF2-40B4-BE49-F238E27FC236}">
                  <a16:creationId xmlns:a16="http://schemas.microsoft.com/office/drawing/2014/main" id="{E5D675C9-6FD3-4732-33E9-13F8D9FF6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2634" y="1611764"/>
              <a:ext cx="35242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600"/>
                </a:spcBef>
                <a:buClr>
                  <a:srgbClr val="2D3494"/>
                </a:buClr>
              </a:pPr>
              <a:r>
                <a:rPr lang="ru-RU" altLang="ru-RU" sz="2400" b="1" dirty="0">
                  <a:solidFill>
                    <a:srgbClr val="28458D"/>
                  </a:solidFill>
                  <a:cs typeface="Open Sans Condensed" pitchFamily="2" charset="0"/>
                </a:rPr>
                <a:t>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695701" y="1271733"/>
            <a:ext cx="7820024" cy="19389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«Технология» </a:t>
            </a:r>
            <a:r>
              <a:rPr lang="ru-RU" sz="16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Роговцева</a:t>
            </a: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Н.И, Богданова Н.В. и другие. 1 – 4 класс. </a:t>
            </a:r>
          </a:p>
          <a:p>
            <a:pPr algn="r">
              <a:lnSpc>
                <a:spcPct val="150000"/>
              </a:lnSpc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«Технология» </a:t>
            </a:r>
            <a:r>
              <a:rPr lang="ru-RU" sz="16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Лутцева</a:t>
            </a: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Е.А. 1 – 4 класс.</a:t>
            </a:r>
          </a:p>
          <a:p>
            <a:pPr algn="r">
              <a:lnSpc>
                <a:spcPct val="150000"/>
              </a:lnSpc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«Технология» Конышева Н.М. 1 – 4 класс.</a:t>
            </a:r>
          </a:p>
          <a:p>
            <a:pPr algn="r">
              <a:lnSpc>
                <a:spcPct val="150000"/>
              </a:lnSpc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«Технология» </a:t>
            </a:r>
            <a:r>
              <a:rPr lang="ru-RU" sz="16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Узорова</a:t>
            </a: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О.В., </a:t>
            </a:r>
            <a:r>
              <a:rPr lang="ru-RU" sz="16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Нефёдова</a:t>
            </a: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Е.А. 1 – 4 класс. </a:t>
            </a:r>
          </a:p>
          <a:p>
            <a:pPr algn="r">
              <a:lnSpc>
                <a:spcPct val="150000"/>
              </a:lnSpc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«Технология» </a:t>
            </a:r>
            <a:r>
              <a:rPr lang="ru-RU" sz="16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Цирулик</a:t>
            </a: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Н.А., </a:t>
            </a:r>
            <a:r>
              <a:rPr lang="ru-RU" sz="16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Проснякова</a:t>
            </a: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Т.Н. 1 – 4 класс.</a:t>
            </a:r>
            <a:r>
              <a:rPr lang="ru-RU" sz="1200" dirty="0"/>
              <a:t> 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397" y="2998492"/>
            <a:ext cx="11158328" cy="295465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endParaRPr lang="ru-RU" sz="1200" b="1" dirty="0">
              <a:solidFill>
                <a:srgbClr val="28458D"/>
              </a:solidFill>
              <a:latin typeface="Calibri" panose="020F0502020204030204" pitchFamily="34" charset="0"/>
              <a:cs typeface="Open Sans Condensed" pitchFamily="2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«Технология» Казакевич В.М., Пичугина Г.В., </a:t>
            </a:r>
            <a:r>
              <a:rPr lang="ru-RU" sz="16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Семёнова</a:t>
            </a: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Г.Ю. и другие. 5 – 9 класс.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«Технология» Тищенко А.Т., Синица Н.В. 5 – 9 класс.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«Технология. Производство и технологии» </a:t>
            </a:r>
            <a:r>
              <a:rPr lang="ru-RU" sz="16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Бешенков</a:t>
            </a: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С.А., </a:t>
            </a:r>
            <a:r>
              <a:rPr lang="ru-RU" sz="16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Шутикова</a:t>
            </a: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М.И., Неустроев С.С., </a:t>
            </a:r>
            <a:r>
              <a:rPr lang="ru-RU" sz="16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Миндзаева</a:t>
            </a: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Э.В., Лабутин В.Б., </a:t>
            </a:r>
            <a:r>
              <a:rPr lang="ru-RU" sz="16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Филлипов</a:t>
            </a: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В.И. 5 – 9 класс.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«Технология. Робототехника» Копосов Д.Г. 5 – 9 класс.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«Технология. 3</a:t>
            </a:r>
            <a:r>
              <a:rPr lang="en-US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D</a:t>
            </a: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-моделирование, </a:t>
            </a:r>
            <a:r>
              <a:rPr lang="ru-RU" sz="16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прототипирование</a:t>
            </a: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и макетирование» Копосов Д.Г. 7 – 9 класс.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«Технология. Компьютерная графика, черчение» </a:t>
            </a:r>
            <a:r>
              <a:rPr lang="ru-RU" sz="16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Уханёва</a:t>
            </a: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В.А., </a:t>
            </a:r>
            <a:r>
              <a:rPr lang="ru-RU" sz="16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Животова</a:t>
            </a:r>
            <a:r>
              <a:rPr lang="ru-RU" sz="16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Е.Б. 8 – 9 класс.</a:t>
            </a:r>
            <a:r>
              <a:rPr lang="ru-RU" sz="1600" dirty="0"/>
              <a:t> 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7" name="TextBox 45">
            <a:extLst>
              <a:ext uri="{FF2B5EF4-FFF2-40B4-BE49-F238E27FC236}">
                <a16:creationId xmlns:a16="http://schemas.microsoft.com/office/drawing/2014/main" id="{C272D871-6F7A-A8B3-5CA9-F48E8FA7F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4272" y="826159"/>
            <a:ext cx="1871453" cy="4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1 – 4 класс</a:t>
            </a:r>
            <a:endParaRPr lang="ru-RU" altLang="ru-RU" sz="2400" b="1" dirty="0">
              <a:solidFill>
                <a:srgbClr val="002060"/>
              </a:solidFill>
              <a:cs typeface="Open Sans Condensed" pitchFamily="2" charset="0"/>
            </a:endParaRPr>
          </a:p>
        </p:txBody>
      </p:sp>
      <p:sp>
        <p:nvSpPr>
          <p:cNvPr id="18" name="TextBox 45">
            <a:extLst>
              <a:ext uri="{FF2B5EF4-FFF2-40B4-BE49-F238E27FC236}">
                <a16:creationId xmlns:a16="http://schemas.microsoft.com/office/drawing/2014/main" id="{C272D871-6F7A-A8B3-5CA9-F48E8FA7F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53" y="2815725"/>
            <a:ext cx="1871453" cy="4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5 – 9 класс</a:t>
            </a:r>
            <a:endParaRPr lang="ru-RU" altLang="ru-RU" sz="2400" b="1" dirty="0">
              <a:solidFill>
                <a:srgbClr val="002060"/>
              </a:solidFill>
              <a:cs typeface="Open Sans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72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3" name="Прямоугольник 25">
            <a:extLst>
              <a:ext uri="{FF2B5EF4-FFF2-40B4-BE49-F238E27FC236}">
                <a16:creationId xmlns:a16="http://schemas.microsoft.com/office/drawing/2014/main" id="{344FE669-13AC-7AC4-D6B5-59D91E07C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62" y="684778"/>
            <a:ext cx="10102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Aft>
                <a:spcPts val="0"/>
              </a:spcAft>
              <a:buClr>
                <a:srgbClr val="28458D"/>
              </a:buClr>
              <a:buSzPct val="120000"/>
            </a:pPr>
            <a:r>
              <a:rPr lang="ru-RU" altLang="ru-RU" sz="1400" b="1" dirty="0">
                <a:solidFill>
                  <a:srgbClr val="28458D"/>
                </a:solidFill>
                <a:cs typeface="Open Sans Light" pitchFamily="2" charset="0"/>
              </a:rPr>
              <a:t>Использование учебных пособий закреплено Федеральным законом «Об образовании в Российской Федерации» и</a:t>
            </a:r>
          </a:p>
          <a:p>
            <a:pPr marL="0" indent="0" eaLnBrk="1" hangingPunct="1">
              <a:spcAft>
                <a:spcPts val="0"/>
              </a:spcAft>
              <a:buClr>
                <a:srgbClr val="28458D"/>
              </a:buClr>
              <a:buSzPct val="120000"/>
            </a:pPr>
            <a:r>
              <a:rPr lang="ru-RU" altLang="ru-RU" sz="1400" b="1" dirty="0">
                <a:solidFill>
                  <a:srgbClr val="28458D"/>
                </a:solidFill>
                <a:cs typeface="Open Sans Light" pitchFamily="2" charset="0"/>
              </a:rPr>
              <a:t> Федеральными государственными образовательными стандартами</a:t>
            </a:r>
          </a:p>
        </p:txBody>
      </p:sp>
      <p:sp>
        <p:nvSpPr>
          <p:cNvPr id="40988" name="Прямоугольник 3">
            <a:extLst>
              <a:ext uri="{FF2B5EF4-FFF2-40B4-BE49-F238E27FC236}">
                <a16:creationId xmlns:a16="http://schemas.microsoft.com/office/drawing/2014/main" id="{20D776D5-02D0-342B-83AE-AE5309E5E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62" y="306995"/>
            <a:ext cx="1070133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Статус учебных пособий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FF3B865-9FE2-CDE1-7FDE-DA97129C2484}"/>
              </a:ext>
            </a:extLst>
          </p:cNvPr>
          <p:cNvSpPr/>
          <p:nvPr/>
        </p:nvSpPr>
        <p:spPr>
          <a:xfrm>
            <a:off x="368762" y="1328329"/>
            <a:ext cx="5641340" cy="416107"/>
          </a:xfrm>
          <a:prstGeom prst="roundRect">
            <a:avLst>
              <a:gd name="adj" fmla="val 50000"/>
            </a:avLst>
          </a:prstGeom>
          <a:solidFill>
            <a:srgbClr val="28458D"/>
          </a:solidFill>
          <a:ln w="19050">
            <a:solidFill>
              <a:srgbClr val="233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sp>
        <p:nvSpPr>
          <p:cNvPr id="22" name="Прямоугольник 22">
            <a:extLst>
              <a:ext uri="{FF2B5EF4-FFF2-40B4-BE49-F238E27FC236}">
                <a16:creationId xmlns:a16="http://schemas.microsoft.com/office/drawing/2014/main" id="{9EABD744-A63C-253F-3159-F2E91F2F9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62" y="1367812"/>
            <a:ext cx="5633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chemeClr val="bg1"/>
                </a:solidFill>
                <a:cs typeface="Open Sans Condensed" pitchFamily="2" charset="0"/>
              </a:rPr>
              <a:t>№ 273-ФЗ «Об образовании в Российской Федерации»  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68761" y="1929126"/>
            <a:ext cx="5641341" cy="1986169"/>
          </a:xfrm>
          <a:prstGeom prst="roundRect">
            <a:avLst/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Статья 18. Печатные и электронные образовательные и информационные ресурсы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4. Организации, осуществляющие образовательную деятельность </a:t>
            </a:r>
            <a:r>
              <a:rPr lang="ru-RU" sz="1200" dirty="0">
                <a:solidFill>
                  <a:schemeClr val="tx1"/>
                </a:solidFill>
              </a:rPr>
              <a:t>по имеющим государственную аккредитацию образовательным программам начального общего, основного общего, среднего общего образования, для использования при реализации указанных образовательных программ </a:t>
            </a:r>
            <a:r>
              <a:rPr lang="ru-RU" sz="1200" b="1" dirty="0">
                <a:solidFill>
                  <a:schemeClr val="tx1"/>
                </a:solidFill>
              </a:rPr>
              <a:t>используют: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2) учебные пособия</a:t>
            </a:r>
            <a:r>
              <a:rPr lang="ru-RU" sz="1200" dirty="0">
                <a:solidFill>
                  <a:schemeClr val="tx1"/>
                </a:solidFill>
              </a:rPr>
              <a:t>, выпущенные организациями, входящими в перечень организаций, осуществляющих выпуск учебных пособий …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68761" y="4198697"/>
            <a:ext cx="5641341" cy="1886220"/>
          </a:xfrm>
          <a:prstGeom prst="roundRect">
            <a:avLst/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Статья 35. Пользование учебниками, учебными пособиями, средствами обучения и воспитания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2. Обеспечение учебниками и </a:t>
            </a:r>
            <a:r>
              <a:rPr lang="ru-RU" sz="1200" b="1" dirty="0">
                <a:solidFill>
                  <a:schemeClr val="tx1"/>
                </a:solidFill>
              </a:rPr>
              <a:t>учебными пособиями, а также учебно-методическими материалами, средствами обучения и воспитания организаций, осуществляющих образовательную деятельность</a:t>
            </a:r>
            <a:r>
              <a:rPr lang="ru-RU" sz="1200" dirty="0">
                <a:solidFill>
                  <a:schemeClr val="tx1"/>
                </a:solidFill>
              </a:rPr>
              <a:t> по основным образовательным программам, в пределах федеральных государственных образовательных стандартов … </a:t>
            </a:r>
            <a:r>
              <a:rPr lang="ru-RU" sz="1200" b="1" dirty="0">
                <a:solidFill>
                  <a:schemeClr val="tx1"/>
                </a:solidFill>
              </a:rPr>
              <a:t>осуществляется за счет бюджетных ассигнований </a:t>
            </a:r>
            <a:r>
              <a:rPr lang="ru-RU" sz="1200" dirty="0">
                <a:solidFill>
                  <a:schemeClr val="tx1"/>
                </a:solidFill>
              </a:rPr>
              <a:t>федерального бюджета, бюджетов субъектов Российской Федерации и местных бюджетов.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CFF3B865-9FE2-CDE1-7FDE-DA97129C2484}"/>
              </a:ext>
            </a:extLst>
          </p:cNvPr>
          <p:cNvSpPr/>
          <p:nvPr/>
        </p:nvSpPr>
        <p:spPr>
          <a:xfrm>
            <a:off x="6467303" y="1328329"/>
            <a:ext cx="5187136" cy="416107"/>
          </a:xfrm>
          <a:prstGeom prst="roundRect">
            <a:avLst>
              <a:gd name="adj" fmla="val 50000"/>
            </a:avLst>
          </a:prstGeom>
          <a:solidFill>
            <a:srgbClr val="28458D"/>
          </a:solidFill>
          <a:ln w="19050">
            <a:solidFill>
              <a:srgbClr val="233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sp>
        <p:nvSpPr>
          <p:cNvPr id="34" name="Прямоугольник 22">
            <a:extLst>
              <a:ext uri="{FF2B5EF4-FFF2-40B4-BE49-F238E27FC236}">
                <a16:creationId xmlns:a16="http://schemas.microsoft.com/office/drawing/2014/main" id="{9EABD744-A63C-253F-3159-F2E91F2F9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304" y="1367812"/>
            <a:ext cx="51206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chemeClr val="bg1"/>
                </a:solidFill>
                <a:cs typeface="Open Sans Condensed" pitchFamily="2" charset="0"/>
              </a:rPr>
              <a:t>Федеральные государственные образовательные стандарты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409106" y="1929126"/>
            <a:ext cx="5245332" cy="1814649"/>
          </a:xfrm>
          <a:prstGeom prst="roundRect">
            <a:avLst/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</a:rPr>
              <a:t>36.1</a:t>
            </a:r>
            <a:r>
              <a:rPr lang="ru-RU" sz="1200" baseline="30000" dirty="0">
                <a:solidFill>
                  <a:schemeClr val="tx1"/>
                </a:solidFill>
              </a:rPr>
              <a:t>1</a:t>
            </a:r>
            <a:r>
              <a:rPr lang="ru-RU" sz="1200" dirty="0">
                <a:solidFill>
                  <a:schemeClr val="tx1"/>
                </a:solidFill>
              </a:rPr>
              <a:t>. </a:t>
            </a:r>
            <a:r>
              <a:rPr lang="ru-RU" sz="1200" b="1" dirty="0">
                <a:solidFill>
                  <a:schemeClr val="tx1"/>
                </a:solidFill>
              </a:rPr>
              <a:t>Организация должна предоставлять не менее одного </a:t>
            </a:r>
            <a:r>
              <a:rPr lang="ru-RU" sz="1200" dirty="0">
                <a:solidFill>
                  <a:schemeClr val="tx1"/>
                </a:solidFill>
              </a:rPr>
              <a:t>учебника и (или) </a:t>
            </a:r>
            <a:r>
              <a:rPr lang="ru-RU" sz="1200" b="1" dirty="0">
                <a:solidFill>
                  <a:schemeClr val="tx1"/>
                </a:solidFill>
              </a:rPr>
              <a:t>учебного пособия в печатной форме, </a:t>
            </a:r>
            <a:r>
              <a:rPr lang="ru-RU" sz="1200" dirty="0">
                <a:solidFill>
                  <a:schemeClr val="tx1"/>
                </a:solidFill>
              </a:rPr>
              <a:t>… </a:t>
            </a:r>
            <a:r>
              <a:rPr lang="ru-RU" sz="1200" b="1" dirty="0">
                <a:solidFill>
                  <a:schemeClr val="tx1"/>
                </a:solidFill>
              </a:rPr>
              <a:t>на каждого обучающегося </a:t>
            </a:r>
            <a:r>
              <a:rPr lang="ru-RU" sz="1200" dirty="0">
                <a:solidFill>
                  <a:schemeClr val="tx1"/>
                </a:solidFill>
              </a:rPr>
              <a:t>по учебным предметам: русский язык, математика, окружающий мир, литературное чтение, иностранные языки, а также </a:t>
            </a:r>
            <a:r>
              <a:rPr lang="ru-RU" sz="1200" b="1" dirty="0">
                <a:solidFill>
                  <a:schemeClr val="tx1"/>
                </a:solidFill>
              </a:rPr>
              <a:t>не менее одного </a:t>
            </a:r>
            <a:r>
              <a:rPr lang="ru-RU" sz="1200" dirty="0">
                <a:solidFill>
                  <a:schemeClr val="tx1"/>
                </a:solidFill>
              </a:rPr>
              <a:t>учебника и (или) </a:t>
            </a:r>
            <a:r>
              <a:rPr lang="ru-RU" sz="1200" b="1" dirty="0">
                <a:solidFill>
                  <a:schemeClr val="tx1"/>
                </a:solidFill>
              </a:rPr>
              <a:t>учебного пособия в печатной и (или) электронной форме</a:t>
            </a:r>
            <a:r>
              <a:rPr lang="ru-RU" sz="1200" dirty="0">
                <a:solidFill>
                  <a:schemeClr val="tx1"/>
                </a:solidFill>
              </a:rPr>
              <a:t>, … </a:t>
            </a:r>
            <a:r>
              <a:rPr lang="ru-RU" sz="1200" b="1" dirty="0">
                <a:solidFill>
                  <a:schemeClr val="tx1"/>
                </a:solidFill>
              </a:rPr>
              <a:t>на каждого обучающегося по иным учебным предметам </a:t>
            </a:r>
            <a:r>
              <a:rPr lang="ru-RU" sz="1200" dirty="0">
                <a:solidFill>
                  <a:schemeClr val="tx1"/>
                </a:solidFill>
              </a:rPr>
              <a:t>(дисциплинам, курсам) входящим </a:t>
            </a:r>
            <a:r>
              <a:rPr lang="ru-RU" sz="1200" b="1" dirty="0">
                <a:solidFill>
                  <a:schemeClr val="tx1"/>
                </a:solidFill>
              </a:rPr>
              <a:t>как в обязательную часть учебного плана указанной программы, так и в часть, формируемую участниками образовательных отношений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467296" y="4064241"/>
            <a:ext cx="5253649" cy="2020676"/>
          </a:xfrm>
          <a:prstGeom prst="roundRect">
            <a:avLst/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</a:rPr>
              <a:t>37.3</a:t>
            </a:r>
            <a:r>
              <a:rPr lang="ru-RU" sz="1200" baseline="30000" dirty="0">
                <a:solidFill>
                  <a:schemeClr val="tx1"/>
                </a:solidFill>
              </a:rPr>
              <a:t>2</a:t>
            </a:r>
            <a:r>
              <a:rPr lang="ru-RU" sz="1200" b="1" dirty="0">
                <a:solidFill>
                  <a:schemeClr val="tx1"/>
                </a:solidFill>
              </a:rPr>
              <a:t>. Организация должна предоставлять не менее одного </a:t>
            </a:r>
            <a:r>
              <a:rPr lang="ru-RU" sz="1200" dirty="0">
                <a:solidFill>
                  <a:schemeClr val="tx1"/>
                </a:solidFill>
              </a:rPr>
              <a:t>учебника и (или) </a:t>
            </a:r>
            <a:r>
              <a:rPr lang="ru-RU" sz="1200" b="1" dirty="0">
                <a:solidFill>
                  <a:schemeClr val="tx1"/>
                </a:solidFill>
              </a:rPr>
              <a:t>учебного пособия </a:t>
            </a:r>
            <a:r>
              <a:rPr lang="ru-RU" sz="1200" dirty="0">
                <a:solidFill>
                  <a:schemeClr val="tx1"/>
                </a:solidFill>
              </a:rPr>
              <a:t>в печатной форме, … </a:t>
            </a:r>
            <a:r>
              <a:rPr lang="ru-RU" sz="1200" b="1" dirty="0">
                <a:solidFill>
                  <a:schemeClr val="tx1"/>
                </a:solidFill>
              </a:rPr>
              <a:t>на каждого обучающегося </a:t>
            </a:r>
            <a:r>
              <a:rPr lang="ru-RU" sz="1200" dirty="0">
                <a:solidFill>
                  <a:schemeClr val="tx1"/>
                </a:solidFill>
              </a:rPr>
              <a:t>по учебным предметам: русский язык, математика, физика, химия, биология, литература, география, история, обществознание, иностранные языки, информатика, а также </a:t>
            </a:r>
            <a:r>
              <a:rPr lang="ru-RU" sz="1200" b="1" dirty="0">
                <a:solidFill>
                  <a:schemeClr val="tx1"/>
                </a:solidFill>
              </a:rPr>
              <a:t>не менее одного</a:t>
            </a:r>
            <a:r>
              <a:rPr lang="ru-RU" sz="1200" dirty="0">
                <a:solidFill>
                  <a:schemeClr val="tx1"/>
                </a:solidFill>
              </a:rPr>
              <a:t> учебника и (или</a:t>
            </a:r>
            <a:r>
              <a:rPr lang="ru-RU" sz="1200" b="1" dirty="0">
                <a:solidFill>
                  <a:schemeClr val="tx1"/>
                </a:solidFill>
              </a:rPr>
              <a:t>) учебного пособия </a:t>
            </a:r>
            <a:r>
              <a:rPr lang="ru-RU" sz="1200" dirty="0">
                <a:solidFill>
                  <a:schemeClr val="tx1"/>
                </a:solidFill>
              </a:rPr>
              <a:t>в печатной и (или) электронной форме, … </a:t>
            </a:r>
            <a:r>
              <a:rPr lang="ru-RU" sz="1200" b="1" dirty="0">
                <a:solidFill>
                  <a:schemeClr val="tx1"/>
                </a:solidFill>
              </a:rPr>
              <a:t>на каждого обучающегося по иным учебным предметам (дисциплинам, курсам), входящим как в обязательную часть учебного плана</a:t>
            </a:r>
            <a:r>
              <a:rPr lang="ru-RU" sz="1200" dirty="0">
                <a:solidFill>
                  <a:schemeClr val="tx1"/>
                </a:solidFill>
              </a:rPr>
              <a:t> указанной программы, </a:t>
            </a:r>
            <a:r>
              <a:rPr lang="ru-RU" sz="1200" b="1" dirty="0">
                <a:solidFill>
                  <a:schemeClr val="tx1"/>
                </a:solidFill>
              </a:rPr>
              <a:t>так и в часть, формируемую участниками образовательных отношений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6807" y="6236106"/>
            <a:ext cx="3369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800" dirty="0"/>
              <a:t>Приказ Министерства просвещения РФ от 18 июля 2022 г. № 569</a:t>
            </a:r>
          </a:p>
          <a:p>
            <a:pPr marL="342900" indent="-342900">
              <a:buAutoNum type="arabicPeriod"/>
            </a:pPr>
            <a:r>
              <a:rPr lang="ru-RU" sz="800" dirty="0"/>
              <a:t>Приказ Министерства просвещения РФ от 18 июля 2022 г. № 568</a:t>
            </a:r>
          </a:p>
        </p:txBody>
      </p:sp>
    </p:spTree>
    <p:extLst>
      <p:ext uri="{BB962C8B-B14F-4D97-AF65-F5344CB8AC3E}">
        <p14:creationId xmlns:p14="http://schemas.microsoft.com/office/powerpoint/2010/main" val="1603392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20D776D5-02D0-342B-83AE-AE5309E5E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02" y="102458"/>
            <a:ext cx="10701338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Учебники из Приложения 2 приказа о ФПУ будут выпускаться с 2023 года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как учебные пособия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 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418897" y="1367814"/>
            <a:ext cx="2424045" cy="3280345"/>
            <a:chOff x="3447647" y="3696783"/>
            <a:chExt cx="1893749" cy="264354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701" y="3696783"/>
              <a:ext cx="1889695" cy="26435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0" t="-51" r="86325" b="87149"/>
            <a:stretch/>
          </p:blipFill>
          <p:spPr>
            <a:xfrm>
              <a:off x="3447647" y="3701003"/>
              <a:ext cx="167273" cy="436097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6585458" y="1367814"/>
            <a:ext cx="2375338" cy="3280345"/>
            <a:chOff x="6515966" y="3692563"/>
            <a:chExt cx="1938111" cy="264776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966" y="3696783"/>
              <a:ext cx="1938111" cy="26435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0" t="-51" r="86325" b="87149"/>
            <a:stretch/>
          </p:blipFill>
          <p:spPr>
            <a:xfrm>
              <a:off x="6568516" y="3692563"/>
              <a:ext cx="167273" cy="436097"/>
            </a:xfrm>
            <a:prstGeom prst="rect">
              <a:avLst/>
            </a:prstGeom>
          </p:spPr>
        </p:pic>
      </p:grpSp>
      <p:sp>
        <p:nvSpPr>
          <p:cNvPr id="33" name="Прямоугольник 32"/>
          <p:cNvSpPr/>
          <p:nvPr/>
        </p:nvSpPr>
        <p:spPr>
          <a:xfrm>
            <a:off x="4048620" y="2223223"/>
            <a:ext cx="23311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«Технология» Казакевич В.М., Пичугина Г.В., </a:t>
            </a:r>
            <a:r>
              <a:rPr lang="ru-RU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Семёнова</a:t>
            </a:r>
            <a:r>
              <a:rPr lang="ru-RU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Г.Ю. </a:t>
            </a:r>
          </a:p>
          <a:p>
            <a:r>
              <a:rPr lang="ru-RU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и другие. </a:t>
            </a:r>
          </a:p>
          <a:p>
            <a:endParaRPr lang="ru-RU" b="1" dirty="0">
              <a:solidFill>
                <a:srgbClr val="28458D"/>
              </a:solidFill>
              <a:latin typeface="Calibri" panose="020F0502020204030204" pitchFamily="34" charset="0"/>
              <a:cs typeface="Open Sans Condensed" pitchFamily="2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158266" y="2223223"/>
            <a:ext cx="2273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«Технология» Тищенко А.Т., Синица Н.В. </a:t>
            </a:r>
          </a:p>
        </p:txBody>
      </p:sp>
    </p:spTree>
    <p:extLst>
      <p:ext uri="{BB962C8B-B14F-4D97-AF65-F5344CB8AC3E}">
        <p14:creationId xmlns:p14="http://schemas.microsoft.com/office/powerpoint/2010/main" val="1491665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20D776D5-02D0-342B-83AE-AE5309E5E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02" y="102458"/>
            <a:ext cx="10701338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Учебники из Приложения 2 приказа о ФПУ будут выпускаться с 2023 года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как учебные пособия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  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4245439" y="1051125"/>
            <a:ext cx="2079904" cy="2595988"/>
            <a:chOff x="2628730" y="957082"/>
            <a:chExt cx="1978259" cy="2565404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3"/>
            <a:srcRect t="1554" r="1752" b="1383"/>
            <a:stretch/>
          </p:blipFill>
          <p:spPr>
            <a:xfrm>
              <a:off x="2628730" y="958830"/>
              <a:ext cx="1978259" cy="25636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0" t="-51" r="86325" b="87149"/>
            <a:stretch/>
          </p:blipFill>
          <p:spPr>
            <a:xfrm>
              <a:off x="2661508" y="957082"/>
              <a:ext cx="178674" cy="449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314685" y="993728"/>
            <a:ext cx="1997478" cy="2595988"/>
            <a:chOff x="4918704" y="920376"/>
            <a:chExt cx="1997478" cy="259598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8704" y="922237"/>
              <a:ext cx="1997478" cy="25941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0" t="-51" r="86325" b="87149"/>
            <a:stretch/>
          </p:blipFill>
          <p:spPr>
            <a:xfrm>
              <a:off x="4967262" y="920376"/>
              <a:ext cx="167273" cy="436097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2249269" y="3801802"/>
            <a:ext cx="1996170" cy="2592000"/>
            <a:chOff x="7403138" y="909645"/>
            <a:chExt cx="1996170" cy="2592000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6"/>
            <a:srcRect t="1299"/>
            <a:stretch/>
          </p:blipFill>
          <p:spPr>
            <a:xfrm>
              <a:off x="7403138" y="909645"/>
              <a:ext cx="1996170" cy="259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0" t="-51" r="86325" b="87149"/>
            <a:stretch/>
          </p:blipFill>
          <p:spPr>
            <a:xfrm>
              <a:off x="7432477" y="918976"/>
              <a:ext cx="167273" cy="4360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8313622" y="916096"/>
            <a:ext cx="1997739" cy="2592000"/>
            <a:chOff x="9862044" y="940561"/>
            <a:chExt cx="1969106" cy="255747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7"/>
            <a:srcRect l="2845" t="1332"/>
            <a:stretch/>
          </p:blipFill>
          <p:spPr>
            <a:xfrm>
              <a:off x="9862044" y="940561"/>
              <a:ext cx="1969106" cy="25574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0" t="-51" r="86325" b="87149"/>
            <a:stretch/>
          </p:blipFill>
          <p:spPr>
            <a:xfrm>
              <a:off x="9862044" y="940561"/>
              <a:ext cx="167273" cy="4360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6380346" y="3811133"/>
            <a:ext cx="1990721" cy="2592000"/>
            <a:chOff x="4949681" y="923300"/>
            <a:chExt cx="1990721" cy="2592000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49681" y="923300"/>
              <a:ext cx="1990721" cy="259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0" t="-51" r="86325" b="87149"/>
            <a:stretch/>
          </p:blipFill>
          <p:spPr>
            <a:xfrm>
              <a:off x="4978314" y="924236"/>
              <a:ext cx="167273" cy="4360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3" name="Прямоугольник 32"/>
          <p:cNvSpPr/>
          <p:nvPr/>
        </p:nvSpPr>
        <p:spPr>
          <a:xfrm>
            <a:off x="2482785" y="1278587"/>
            <a:ext cx="17235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«Технология. Производство и технологии» </a:t>
            </a:r>
            <a:r>
              <a:rPr lang="ru-RU" sz="14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Бешенков</a:t>
            </a:r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С.А., </a:t>
            </a:r>
            <a:r>
              <a:rPr lang="ru-RU" sz="14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Шутикова</a:t>
            </a:r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М.И., Неустроев С.С., </a:t>
            </a:r>
            <a:r>
              <a:rPr lang="ru-RU" sz="14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Миндзаева</a:t>
            </a:r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Э.В., Лабутин В.Б., </a:t>
            </a:r>
            <a:r>
              <a:rPr lang="ru-RU" sz="14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Филлипов</a:t>
            </a:r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В.И.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416111" y="1417425"/>
            <a:ext cx="20166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«Технология. Технологии обработки материалов, пищевых продуктов» </a:t>
            </a:r>
            <a:r>
              <a:rPr lang="ru-RU" sz="14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Бешенков</a:t>
            </a:r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С.А., </a:t>
            </a:r>
            <a:r>
              <a:rPr lang="ru-RU" sz="14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Шутикова</a:t>
            </a:r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М.И., Неустроев С.С., </a:t>
            </a:r>
            <a:r>
              <a:rPr lang="ru-RU" sz="14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Миндзаева</a:t>
            </a:r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Э.В., Лабутин В.Б., </a:t>
            </a:r>
            <a:r>
              <a:rPr lang="ru-RU" sz="14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Филлипов</a:t>
            </a:r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В.И.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545095" y="4678177"/>
            <a:ext cx="15347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«Технология. Робототехника» Копосов Д.Г.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369671" y="4355012"/>
            <a:ext cx="14845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«Технология. Компьютерная графика, черчение» </a:t>
            </a:r>
            <a:r>
              <a:rPr lang="ru-RU" sz="14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Уханёва</a:t>
            </a:r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В.А., </a:t>
            </a:r>
            <a:r>
              <a:rPr lang="ru-RU" sz="14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Животова</a:t>
            </a:r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Е.Б.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0407746" y="1627320"/>
            <a:ext cx="17505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«Технология. </a:t>
            </a:r>
          </a:p>
          <a:p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3</a:t>
            </a:r>
            <a:r>
              <a:rPr lang="en-US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D</a:t>
            </a:r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-моделирование, </a:t>
            </a:r>
            <a:r>
              <a:rPr lang="ru-RU" sz="1400" b="1" dirty="0" err="1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прототипирование</a:t>
            </a:r>
            <a:r>
              <a:rPr lang="ru-RU" sz="1400" b="1" dirty="0">
                <a:solidFill>
                  <a:srgbClr val="28458D"/>
                </a:solidFill>
                <a:latin typeface="Calibri" panose="020F0502020204030204" pitchFamily="34" charset="0"/>
                <a:cs typeface="Open Sans Condensed" pitchFamily="2" charset="0"/>
              </a:rPr>
              <a:t> и макетирование» Копосов Д.Г.</a:t>
            </a:r>
          </a:p>
        </p:txBody>
      </p:sp>
    </p:spTree>
    <p:extLst>
      <p:ext uri="{BB962C8B-B14F-4D97-AF65-F5344CB8AC3E}">
        <p14:creationId xmlns:p14="http://schemas.microsoft.com/office/powerpoint/2010/main" val="3689174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>
            <a:extLst>
              <a:ext uri="{FF2B5EF4-FFF2-40B4-BE49-F238E27FC236}">
                <a16:creationId xmlns:a16="http://schemas.microsoft.com/office/drawing/2014/main" id="{20D776D5-02D0-342B-83AE-AE5309E5E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893" y="157542"/>
            <a:ext cx="10701338" cy="7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Учебники и учебные пособия, которые можно использовать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в качестве вариативного модуля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771" y="4055743"/>
            <a:ext cx="184899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4975423" y="4054885"/>
            <a:ext cx="1877794" cy="2520858"/>
            <a:chOff x="824180" y="1544262"/>
            <a:chExt cx="1877794" cy="2520858"/>
          </a:xfrm>
        </p:grpSpPr>
        <p:pic>
          <p:nvPicPr>
            <p:cNvPr id="5" name="Picture 2" descr="C:\Users\ATolmacheva\Desktop\Тесты по профориентации. 8 класс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180" y="1545120"/>
              <a:ext cx="1877794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0" t="-51" r="86325" b="87149"/>
            <a:stretch/>
          </p:blipFill>
          <p:spPr>
            <a:xfrm>
              <a:off x="915171" y="1544262"/>
              <a:ext cx="167273" cy="436097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9885177" y="4054886"/>
            <a:ext cx="1963533" cy="2520857"/>
            <a:chOff x="3675029" y="1544263"/>
            <a:chExt cx="1963533" cy="252085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5029" y="1545120"/>
              <a:ext cx="1963533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0" t="-51" r="86325" b="87149"/>
            <a:stretch/>
          </p:blipFill>
          <p:spPr>
            <a:xfrm>
              <a:off x="3748604" y="1544263"/>
              <a:ext cx="167273" cy="4360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7392875" y="4055743"/>
            <a:ext cx="2000565" cy="2520000"/>
            <a:chOff x="6611617" y="1545120"/>
            <a:chExt cx="2000565" cy="252000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6"/>
            <a:srcRect b="1590"/>
            <a:stretch/>
          </p:blipFill>
          <p:spPr>
            <a:xfrm>
              <a:off x="6611617" y="1545120"/>
              <a:ext cx="2000565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0" t="-51" r="86325" b="87149"/>
            <a:stretch/>
          </p:blipFill>
          <p:spPr>
            <a:xfrm>
              <a:off x="6686245" y="1545120"/>
              <a:ext cx="167273" cy="4360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t="4960"/>
          <a:stretch/>
        </p:blipFill>
        <p:spPr>
          <a:xfrm>
            <a:off x="362036" y="4055743"/>
            <a:ext cx="168507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818" y="1124265"/>
            <a:ext cx="1864326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236512"/>
              </p:ext>
            </p:extLst>
          </p:nvPr>
        </p:nvGraphicFramePr>
        <p:xfrm>
          <a:off x="2720276" y="1748506"/>
          <a:ext cx="3181708" cy="1443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575">
                  <a:extLst>
                    <a:ext uri="{9D8B030D-6E8A-4147-A177-3AD203B41FA5}">
                      <a16:colId xmlns:a16="http://schemas.microsoft.com/office/drawing/2014/main" val="3893164201"/>
                    </a:ext>
                  </a:extLst>
                </a:gridCol>
                <a:gridCol w="1154931">
                  <a:extLst>
                    <a:ext uri="{9D8B030D-6E8A-4147-A177-3AD203B41FA5}">
                      <a16:colId xmlns:a16="http://schemas.microsoft.com/office/drawing/2014/main" val="3228333915"/>
                    </a:ext>
                  </a:extLst>
                </a:gridCol>
                <a:gridCol w="897852">
                  <a:extLst>
                    <a:ext uri="{9D8B030D-6E8A-4147-A177-3AD203B41FA5}">
                      <a16:colId xmlns:a16="http://schemas.microsoft.com/office/drawing/2014/main" val="728201895"/>
                    </a:ext>
                  </a:extLst>
                </a:gridCol>
                <a:gridCol w="384350">
                  <a:extLst>
                    <a:ext uri="{9D8B030D-6E8A-4147-A177-3AD203B41FA5}">
                      <a16:colId xmlns:a16="http://schemas.microsoft.com/office/drawing/2014/main" val="4187400848"/>
                    </a:ext>
                  </a:extLst>
                </a:gridCol>
              </a:tblGrid>
              <a:tr h="285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Номер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Наименование учебника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Авторы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Классы</a:t>
                      </a:r>
                    </a:p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28458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3452504"/>
                  </a:ext>
                </a:extLst>
              </a:tr>
              <a:tr h="3760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2.1.2.6.1.1.1.</a:t>
                      </a:r>
                    </a:p>
                  </a:txBody>
                  <a:tcPr marL="0" marR="0" marT="36012" marB="360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Технология. Профессиональное самоопределение. Личность. Профессия. Карьера.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>
                        <a:solidFill>
                          <a:srgbClr val="28458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6012" marB="360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Резапкина</a:t>
                      </a:r>
                      <a:r>
                        <a:rPr lang="ru-RU" sz="10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 Г.В.</a:t>
                      </a:r>
                    </a:p>
                  </a:txBody>
                  <a:tcPr marL="0" marR="0" marT="36012" marB="360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8-9</a:t>
                      </a:r>
                    </a:p>
                  </a:txBody>
                  <a:tcPr marL="0" marR="0" marT="36012" marB="360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1680382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134201"/>
              </p:ext>
            </p:extLst>
          </p:nvPr>
        </p:nvGraphicFramePr>
        <p:xfrm>
          <a:off x="8500011" y="1748506"/>
          <a:ext cx="3252027" cy="834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031">
                  <a:extLst>
                    <a:ext uri="{9D8B030D-6E8A-4147-A177-3AD203B41FA5}">
                      <a16:colId xmlns:a16="http://schemas.microsoft.com/office/drawing/2014/main" val="3932302755"/>
                    </a:ext>
                  </a:extLst>
                </a:gridCol>
                <a:gridCol w="864473">
                  <a:extLst>
                    <a:ext uri="{9D8B030D-6E8A-4147-A177-3AD203B41FA5}">
                      <a16:colId xmlns:a16="http://schemas.microsoft.com/office/drawing/2014/main" val="3142267532"/>
                    </a:ext>
                  </a:extLst>
                </a:gridCol>
                <a:gridCol w="1334814">
                  <a:extLst>
                    <a:ext uri="{9D8B030D-6E8A-4147-A177-3AD203B41FA5}">
                      <a16:colId xmlns:a16="http://schemas.microsoft.com/office/drawing/2014/main" val="3633717932"/>
                    </a:ext>
                  </a:extLst>
                </a:gridCol>
                <a:gridCol w="291709">
                  <a:extLst>
                    <a:ext uri="{9D8B030D-6E8A-4147-A177-3AD203B41FA5}">
                      <a16:colId xmlns:a16="http://schemas.microsoft.com/office/drawing/2014/main" val="3238654380"/>
                    </a:ext>
                  </a:extLst>
                </a:gridCol>
              </a:tblGrid>
              <a:tr h="285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Номер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Наименование учебника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Авторы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Классы</a:t>
                      </a:r>
                    </a:p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28458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8971524"/>
                  </a:ext>
                </a:extLst>
              </a:tr>
              <a:tr h="3760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2.1.2.5.1.1.1.</a:t>
                      </a:r>
                    </a:p>
                  </a:txBody>
                  <a:tcPr marL="0" marR="0" marT="36012" marB="360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Черчение</a:t>
                      </a:r>
                    </a:p>
                  </a:txBody>
                  <a:tcPr marL="0" marR="0" marT="36012" marB="360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Преображенская Н.Г, </a:t>
                      </a:r>
                      <a:r>
                        <a:rPr lang="ru-RU" sz="1000" b="0" i="0" u="none" strike="noStrike" dirty="0" err="1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Кодукова</a:t>
                      </a:r>
                      <a:r>
                        <a:rPr lang="ru-RU" sz="10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 И.В.</a:t>
                      </a:r>
                    </a:p>
                  </a:txBody>
                  <a:tcPr marL="0" marR="0" marT="36012" marB="360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28458D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R="0" marT="36012" marB="360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366613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8083" y="1208120"/>
            <a:ext cx="188747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0429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26" y="567781"/>
            <a:ext cx="4084488" cy="56092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400" y="1565910"/>
            <a:ext cx="5180211" cy="45049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13998" t="19855" r="16379" b="23754"/>
          <a:stretch/>
        </p:blipFill>
        <p:spPr>
          <a:xfrm>
            <a:off x="8663940" y="492369"/>
            <a:ext cx="2960370" cy="134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4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09954" y="531911"/>
            <a:ext cx="4159250" cy="5830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852" y="1206992"/>
            <a:ext cx="5973786" cy="5193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9720" y="496743"/>
            <a:ext cx="2468518" cy="112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76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81911"/>
            <a:ext cx="3884695" cy="4957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760" y="1269376"/>
            <a:ext cx="3600400" cy="4765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188640"/>
            <a:ext cx="4141791" cy="53328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612" y="1966243"/>
            <a:ext cx="3280496" cy="43555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3384" t="17390" r="73155" b="11663"/>
          <a:stretch/>
        </p:blipFill>
        <p:spPr>
          <a:xfrm>
            <a:off x="1045168" y="4634843"/>
            <a:ext cx="1413164" cy="177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69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07" y="1300355"/>
            <a:ext cx="4237363" cy="5248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280" y="627948"/>
            <a:ext cx="4389613" cy="27685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078" y="2933788"/>
            <a:ext cx="4411424" cy="20337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684" y="454047"/>
            <a:ext cx="4194463" cy="21320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r="4297"/>
          <a:stretch/>
        </p:blipFill>
        <p:spPr>
          <a:xfrm>
            <a:off x="3506605" y="3976574"/>
            <a:ext cx="4461603" cy="19717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77448" t="17390" b="11663"/>
          <a:stretch/>
        </p:blipFill>
        <p:spPr>
          <a:xfrm>
            <a:off x="6443267" y="2742211"/>
            <a:ext cx="1358376" cy="177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9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/>
          <a:srcRect l="33687" t="15853" r="34607" b="14569"/>
          <a:stretch/>
        </p:blipFill>
        <p:spPr bwMode="auto">
          <a:xfrm>
            <a:off x="3514647" y="1049149"/>
            <a:ext cx="4232253" cy="496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33564" t="25982" r="36464" b="5101"/>
          <a:stretch/>
        </p:blipFill>
        <p:spPr bwMode="auto">
          <a:xfrm>
            <a:off x="7876210" y="836883"/>
            <a:ext cx="3744416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70" y="836883"/>
            <a:ext cx="3110106" cy="24085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7015" t="14857" r="49385" b="6571"/>
          <a:stretch/>
        </p:blipFill>
        <p:spPr>
          <a:xfrm rot="21417353">
            <a:off x="1037215" y="3870036"/>
            <a:ext cx="1403928" cy="193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6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3322F-819C-4BF2-BB05-36A23EF25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FC7C6EE-55E4-45B7-858E-4F4DC5C56590}"/>
              </a:ext>
            </a:extLst>
          </p:cNvPr>
          <p:cNvSpPr/>
          <p:nvPr/>
        </p:nvSpPr>
        <p:spPr>
          <a:xfrm>
            <a:off x="2583808" y="511728"/>
            <a:ext cx="6065241" cy="6052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ПРОСВЕЩЕНИЯ РОССИЙСКОЙ ФЕДЕРАЦИИ</a:t>
            </a:r>
          </a:p>
          <a:p>
            <a:pPr algn="ctr"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ДЕПАРТАМЕНТ ГОСУДАРСТВЕННОЙ ПОЛИТИКИ И УПРАВЛЕНИЯ В СФЕРЕ</a:t>
            </a:r>
          </a:p>
          <a:p>
            <a:pPr algn="ctr"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ОБЩЕГО ОБРАЗОВАНИЯ</a:t>
            </a:r>
          </a:p>
          <a:p>
            <a:pPr algn="ctr"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ПИСЬМО</a:t>
            </a:r>
          </a:p>
          <a:p>
            <a:pPr algn="ctr"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1 марта 2023 г. N 03-312</a:t>
            </a:r>
          </a:p>
          <a:p>
            <a:pPr algn="ctr"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НАПРАВЛЕНИИ ИНФОРМАЦИИ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indent="342900" algn="just">
              <a:spcAft>
                <a:spcPts val="0"/>
              </a:spcAft>
            </a:pPr>
            <a:endParaRPr lang="ru-RU" sz="9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342900" algn="just">
              <a:spcAft>
                <a:spcPts val="0"/>
              </a:spcAft>
            </a:pPr>
            <a:endParaRPr lang="ru-RU" sz="9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342900" algn="just">
              <a:spcAft>
                <a:spcPts val="0"/>
              </a:spcAft>
            </a:pPr>
            <a:endParaRPr lang="ru-RU" sz="9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342900" algn="just">
              <a:spcAft>
                <a:spcPts val="0"/>
              </a:spcAft>
            </a:pP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По вопросу о применении примерной основной образовательной </a:t>
            </a:r>
            <a:r>
              <a:rPr lang="ru-RU" sz="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2" tooltip="&quot;Примерная основная образовательная программа основного общего образования&quot; (одобрена решением Федерального учебно-методического объединения по общему образованию, протокол от 15.09.2022 N 6/22) {КонсультантПлюс}"/>
              </a:rPr>
              <a:t>программы</a:t>
            </a: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 основного общего образования (далее - ПООП ООО) Департамент государственной политики и управления в сфере общего образования (далее - Департамент) разъясняет.</a:t>
            </a:r>
          </a:p>
          <a:p>
            <a:pPr indent="342900" algn="just">
              <a:spcBef>
                <a:spcPts val="1000"/>
              </a:spcBef>
              <a:spcAft>
                <a:spcPts val="0"/>
              </a:spcAft>
            </a:pP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В настоящее время применяется </a:t>
            </a:r>
            <a:r>
              <a:rPr lang="ru-RU" sz="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2" tooltip="&quot;Примерная основная образовательная программа основного общего образования&quot; (одобрена решением Федерального учебно-методического объединения по общему образованию, протокол от 15.09.2022 N 6/22) {КонсультантПлюс}"/>
              </a:rPr>
              <a:t>ПООП ООО</a:t>
            </a: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, одобренная решением федерального учебно-методического объединения по общему образованию (протокол от 15 сентября 2022 г. N 6/22 (далее - протокол).</a:t>
            </a:r>
          </a:p>
          <a:p>
            <a:pPr indent="342900" algn="just">
              <a:spcBef>
                <a:spcPts val="1000"/>
              </a:spcBef>
              <a:spcAft>
                <a:spcPts val="0"/>
              </a:spcAft>
            </a:pP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Согласно пункту 2.2 протокола федеральное учебно-методическое объединение по общему образованию приняло решение одобрить </a:t>
            </a:r>
            <a:r>
              <a:rPr lang="ru-RU" sz="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2" tooltip="&quot;Примерная основная образовательная программа основного общего образования&quot; (одобрена решением Федерального учебно-методического объединения по общему образованию, протокол от 15.09.2022 N 6/22) {КонсультантПлюс}"/>
              </a:rPr>
              <a:t>ПООП ООО</a:t>
            </a: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, исключив из реестра примерных основных общеобразовательных программ предыдущую соответствующую примерную основную образовательную программу.</a:t>
            </a:r>
          </a:p>
          <a:p>
            <a:pPr indent="342900" algn="just">
              <a:spcBef>
                <a:spcPts val="1000"/>
              </a:spcBef>
              <a:spcAft>
                <a:spcPts val="0"/>
              </a:spcAft>
            </a:pP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При этом необходимо иметь в виду, что на основании </a:t>
            </a:r>
            <a:r>
              <a:rPr lang="ru-RU" sz="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3" tooltip="Федеральный закон от 29.12.2012 N 273-ФЗ (ред. от 17.02.2023) &quot;Об образовании в Российской Федерации&quot; (с изм. и доп., вступ. в силу с 28.02.2023) {КонсультантПлюс}"/>
              </a:rPr>
              <a:t>статей 12</a:t>
            </a: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 и </a:t>
            </a:r>
            <a:r>
              <a:rPr lang="ru-RU" sz="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4" tooltip="Федеральный закон от 29.12.2012 N 273-ФЗ (ред. от 17.02.2023) &quot;Об образовании в Российской Федерации&quot; (с изм. и доп., вступ. в силу с 28.02.2023) {КонсультантПлюс}"/>
              </a:rPr>
              <a:t>28</a:t>
            </a: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 Федерального закона от 29 декабря 2012 г. N 273-ФЗ "Об образовании в Российской Федерации" содержание образования определяется образовательными программами, которые самостоятельно разрабатывались организациями, осуществляющими образовательную деятельность по имеющим государственную аккредитацию образовательным программам (далее - образовательные организации), в соответствии с федеральными государственными образовательными </a:t>
            </a:r>
            <a:r>
              <a:rPr lang="ru-RU" sz="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5" tooltip="Справочная информация: &quot;Федеральные образовательные программы, федеральные государственные образовательные стандарты, дополнительные профессиональные программы&quot; (Материал подготовлен специалистами КонсультантПлюс) {КонсультантПлюс}"/>
              </a:rPr>
              <a:t>стандартами</a:t>
            </a: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 и с учетом соответствующих примерных основных образовательных программ (с 1 сентября 2023 г. в соответствии с федеральными государственными образовательными стандартами и соответствующими федеральными основными общеобразовательными программами).</a:t>
            </a:r>
          </a:p>
          <a:p>
            <a:pPr indent="342900" algn="just">
              <a:spcBef>
                <a:spcPts val="1000"/>
              </a:spcBef>
              <a:spcAft>
                <a:spcPts val="0"/>
              </a:spcAft>
            </a:pP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Так, в случае если образовательная организация разработала образовательную программу в соответствии с </a:t>
            </a:r>
            <a:r>
              <a:rPr lang="ru-RU" sz="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6" tooltip="&quot;Примерная основная образовательная программа основного общего образования&quot; (одобрена решением федерального учебно-методического объединения по общему образованию, протокол от 18.03.2022 N 1/22) {КонсультантПлюс}"/>
              </a:rPr>
              <a:t>ПООП ООО</a:t>
            </a: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 (протокол от 18 марта 2022 г. N 1/22) до принятия действующей редакции </a:t>
            </a:r>
            <a:r>
              <a:rPr lang="ru-RU" sz="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7" tooltip="&quot;Примерная основная образовательная программа основного общего образования&quot; (одобрена решением Федерального учебно-методического объединения по общему образованию, протокол от 15.09.2022 N 6/22) {КонсультантПлюс}"/>
              </a:rPr>
              <a:t>ПООП ООО</a:t>
            </a: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, она имеет право завершить образовательный процесс в соответствии с разработанной образовательной программой.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algn="r">
              <a:spcAft>
                <a:spcPts val="0"/>
              </a:spcAft>
            </a:pP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Заместитель директора Департамента</a:t>
            </a:r>
          </a:p>
          <a:p>
            <a:pPr algn="r">
              <a:spcAft>
                <a:spcPts val="0"/>
              </a:spcAft>
            </a:pP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А.А.ТИМОФЕЕВА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6933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4571"/>
          <a:stretch/>
        </p:blipFill>
        <p:spPr>
          <a:xfrm>
            <a:off x="6855556" y="595803"/>
            <a:ext cx="4184650" cy="5726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1584893"/>
            <a:ext cx="5499694" cy="4781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13" y="499545"/>
            <a:ext cx="2494917" cy="113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89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2013674" name="Объект 2"/>
          <p:cNvSpPr>
            <a:spLocks noGrp="1"/>
          </p:cNvSpPr>
          <p:nvPr>
            <p:ph idx="4294967295"/>
          </p:nvPr>
        </p:nvSpPr>
        <p:spPr bwMode="auto">
          <a:xfrm>
            <a:off x="624254" y="926246"/>
            <a:ext cx="10972800" cy="5014912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lang="ru-RU" sz="24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Составитель рабочей программы имеет право самостоятельно:</a:t>
            </a:r>
          </a:p>
          <a:p>
            <a:pPr>
              <a:buFont typeface="Arial"/>
              <a:buChar char="–"/>
              <a:defRPr/>
            </a:pPr>
            <a:r>
              <a:rPr lang="ru-RU"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дополнить перечень изучаемых тем, понятий в рамках модуля;</a:t>
            </a:r>
          </a:p>
          <a:p>
            <a:pPr>
              <a:buFont typeface="Arial"/>
              <a:buChar char="–"/>
              <a:defRPr/>
            </a:pPr>
            <a:r>
              <a:rPr lang="ru-RU"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устанавливать последовательность изучения учебного материала (например, с учетом структуры используемого УМК, учебного пособия);</a:t>
            </a:r>
          </a:p>
          <a:p>
            <a:pPr>
              <a:buFont typeface="Arial"/>
              <a:buChar char="–"/>
              <a:defRPr/>
            </a:pPr>
            <a:r>
              <a:rPr lang="ru-RU"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корректировать объем учебного времени, отводимого на изучение отдельных модулей Примерной программы, исходя из степени сложности усвоения материала учащимися, с учетом материально-технической базы;</a:t>
            </a:r>
          </a:p>
          <a:p>
            <a:pPr>
              <a:buFont typeface="Arial"/>
              <a:buChar char="–"/>
              <a:defRPr/>
            </a:pPr>
            <a:r>
              <a:rPr lang="ru-RU"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конкретизировать требования к результатам освоения основной образовательной программы учащимися (следует учесть, что планируемые результаты не должны быть ниже заявленных в федеральном государственном образовательном стандарте и Примерной программе);</a:t>
            </a:r>
          </a:p>
          <a:p>
            <a:pPr>
              <a:buFont typeface="Arial"/>
              <a:buChar char="–"/>
              <a:defRPr/>
            </a:pPr>
            <a:r>
              <a:rPr lang="ru-RU"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выбирать методики, технологии обучения и диагностики уровня подготовленности обучающихся, виды контроля.</a:t>
            </a:r>
            <a:endParaRPr lang="ru-RU" sz="1400" b="0" i="0" u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8677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838200" y="1258530"/>
            <a:ext cx="10515600" cy="1816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ЭЛЕКТРОННЫЕ ОБРАЗОВАТЕЛЬНЫЕ РЕСУРСЫ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0080" y="2076318"/>
            <a:ext cx="9211839" cy="429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07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87778" y="497126"/>
            <a:ext cx="9550913" cy="581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56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28CC2E83-C6DD-FFCF-57C7-3A618CD6EF35}"/>
              </a:ext>
            </a:extLst>
          </p:cNvPr>
          <p:cNvSpPr/>
          <p:nvPr/>
        </p:nvSpPr>
        <p:spPr>
          <a:xfrm>
            <a:off x="5508625" y="0"/>
            <a:ext cx="66833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56322" name="Группа 57">
            <a:extLst>
              <a:ext uri="{FF2B5EF4-FFF2-40B4-BE49-F238E27FC236}">
                <a16:creationId xmlns:a16="http://schemas.microsoft.com/office/drawing/2014/main" id="{BFC8662B-247E-7E8D-D739-43B5B88D902D}"/>
              </a:ext>
            </a:extLst>
          </p:cNvPr>
          <p:cNvGrpSpPr>
            <a:grpSpLocks/>
          </p:cNvGrpSpPr>
          <p:nvPr/>
        </p:nvGrpSpPr>
        <p:grpSpPr bwMode="auto">
          <a:xfrm>
            <a:off x="479425" y="2567940"/>
            <a:ext cx="4527550" cy="3290888"/>
            <a:chOff x="1496547" y="2503906"/>
            <a:chExt cx="9198907" cy="2809964"/>
          </a:xfrm>
        </p:grpSpPr>
        <p:sp>
          <p:nvSpPr>
            <p:cNvPr id="43" name="Скругленный прямоугольник 42">
              <a:extLst>
                <a:ext uri="{FF2B5EF4-FFF2-40B4-BE49-F238E27FC236}">
                  <a16:creationId xmlns:a16="http://schemas.microsoft.com/office/drawing/2014/main" id="{7BB6B25C-87C7-FD52-02E8-960DD4D9044D}"/>
                </a:ext>
              </a:extLst>
            </p:cNvPr>
            <p:cNvSpPr/>
            <p:nvPr/>
          </p:nvSpPr>
          <p:spPr>
            <a:xfrm rot="5400000">
              <a:off x="7692898" y="2311313"/>
              <a:ext cx="1405660" cy="4599454"/>
            </a:xfrm>
            <a:prstGeom prst="roundRect">
              <a:avLst/>
            </a:prstGeom>
            <a:solidFill>
              <a:srgbClr val="28458D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KZ"/>
            </a:p>
          </p:txBody>
        </p:sp>
        <p:sp>
          <p:nvSpPr>
            <p:cNvPr id="48" name="Скругленный прямоугольник 47">
              <a:extLst>
                <a:ext uri="{FF2B5EF4-FFF2-40B4-BE49-F238E27FC236}">
                  <a16:creationId xmlns:a16="http://schemas.microsoft.com/office/drawing/2014/main" id="{C9FFDA81-172B-5389-E762-2BAF3BB5045E}"/>
                </a:ext>
              </a:extLst>
            </p:cNvPr>
            <p:cNvSpPr/>
            <p:nvPr/>
          </p:nvSpPr>
          <p:spPr>
            <a:xfrm rot="5400000">
              <a:off x="7692898" y="907009"/>
              <a:ext cx="1405660" cy="4599454"/>
            </a:xfrm>
            <a:prstGeom prst="roundRect">
              <a:avLst/>
            </a:prstGeom>
            <a:solidFill>
              <a:srgbClr val="28458D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KZ"/>
            </a:p>
          </p:txBody>
        </p:sp>
        <p:grpSp>
          <p:nvGrpSpPr>
            <p:cNvPr id="56363" name="Группа 48">
              <a:extLst>
                <a:ext uri="{FF2B5EF4-FFF2-40B4-BE49-F238E27FC236}">
                  <a16:creationId xmlns:a16="http://schemas.microsoft.com/office/drawing/2014/main" id="{AC503EB6-1426-D2F4-5641-7FBAA4A81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6547" y="2503906"/>
              <a:ext cx="4599454" cy="2809963"/>
              <a:chOff x="880332" y="2592942"/>
              <a:chExt cx="4599454" cy="2809963"/>
            </a:xfrm>
          </p:grpSpPr>
          <p:sp>
            <p:nvSpPr>
              <p:cNvPr id="55" name="Скругленный прямоугольник 54">
                <a:extLst>
                  <a:ext uri="{FF2B5EF4-FFF2-40B4-BE49-F238E27FC236}">
                    <a16:creationId xmlns:a16="http://schemas.microsoft.com/office/drawing/2014/main" id="{BB528F32-6D72-569E-5D76-C004AF64FC40}"/>
                  </a:ext>
                </a:extLst>
              </p:cNvPr>
              <p:cNvSpPr/>
              <p:nvPr/>
            </p:nvSpPr>
            <p:spPr>
              <a:xfrm rot="16200000">
                <a:off x="2477230" y="996045"/>
                <a:ext cx="1405660" cy="4599454"/>
              </a:xfrm>
              <a:prstGeom prst="roundRect">
                <a:avLst/>
              </a:prstGeom>
              <a:solidFill>
                <a:srgbClr val="28458D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KZ"/>
              </a:p>
            </p:txBody>
          </p:sp>
          <p:sp>
            <p:nvSpPr>
              <p:cNvPr id="52" name="Скругленный прямоугольник 51">
                <a:extLst>
                  <a:ext uri="{FF2B5EF4-FFF2-40B4-BE49-F238E27FC236}">
                    <a16:creationId xmlns:a16="http://schemas.microsoft.com/office/drawing/2014/main" id="{1A908BCB-9479-AD18-481B-76DB085474AF}"/>
                  </a:ext>
                </a:extLst>
              </p:cNvPr>
              <p:cNvSpPr/>
              <p:nvPr/>
            </p:nvSpPr>
            <p:spPr>
              <a:xfrm rot="16200000">
                <a:off x="2477230" y="2400348"/>
                <a:ext cx="1405660" cy="4599454"/>
              </a:xfrm>
              <a:prstGeom prst="roundRect">
                <a:avLst/>
              </a:prstGeom>
              <a:solidFill>
                <a:srgbClr val="28458D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KZ"/>
              </a:p>
            </p:txBody>
          </p:sp>
        </p:grpSp>
      </p:grpSp>
      <p:sp>
        <p:nvSpPr>
          <p:cNvPr id="56323" name="TextBox 88">
            <a:extLst>
              <a:ext uri="{FF2B5EF4-FFF2-40B4-BE49-F238E27FC236}">
                <a16:creationId xmlns:a16="http://schemas.microsoft.com/office/drawing/2014/main" id="{BB0CF0C0-04E6-2E4F-AA58-D761F7AC3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263" y="5125526"/>
            <a:ext cx="2886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28458D"/>
                </a:solidFill>
              </a:rPr>
              <a:t>Банк заданий </a:t>
            </a:r>
            <a:br>
              <a:rPr lang="ru-RU" altLang="ru-RU" sz="1200" b="1" dirty="0">
                <a:solidFill>
                  <a:srgbClr val="28458D"/>
                </a:solidFill>
              </a:rPr>
            </a:br>
            <a:r>
              <a:rPr lang="ru-RU" altLang="ru-RU" sz="1200" b="1" dirty="0">
                <a:solidFill>
                  <a:srgbClr val="28458D"/>
                </a:solidFill>
              </a:rPr>
              <a:t>по функциональной </a:t>
            </a:r>
            <a:br>
              <a:rPr lang="ru-RU" altLang="ru-RU" sz="1200" b="1" dirty="0">
                <a:solidFill>
                  <a:srgbClr val="28458D"/>
                </a:solidFill>
              </a:rPr>
            </a:br>
            <a:r>
              <a:rPr lang="ru-RU" altLang="ru-RU" sz="1200" b="1" dirty="0">
                <a:solidFill>
                  <a:srgbClr val="28458D"/>
                </a:solidFill>
              </a:rPr>
              <a:t>грамотности</a:t>
            </a:r>
          </a:p>
        </p:txBody>
      </p:sp>
      <p:pic>
        <p:nvPicPr>
          <p:cNvPr id="56324" name="Рисунок 3">
            <a:extLst>
              <a:ext uri="{FF2B5EF4-FFF2-40B4-BE49-F238E27FC236}">
                <a16:creationId xmlns:a16="http://schemas.microsoft.com/office/drawing/2014/main" id="{F5608D20-AEE8-B71B-0CF1-B4C95C99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981" y="2336800"/>
            <a:ext cx="7429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Рисунок 4">
            <a:extLst>
              <a:ext uri="{FF2B5EF4-FFF2-40B4-BE49-F238E27FC236}">
                <a16:creationId xmlns:a16="http://schemas.microsoft.com/office/drawing/2014/main" id="{875B56EB-7878-F043-95A4-553063023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872" y="3274172"/>
            <a:ext cx="7762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Рисунок 5">
            <a:extLst>
              <a:ext uri="{FF2B5EF4-FFF2-40B4-BE49-F238E27FC236}">
                <a16:creationId xmlns:a16="http://schemas.microsoft.com/office/drawing/2014/main" id="{E74EFBC0-1FDC-FD1B-432F-B2D265872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285" y="1412875"/>
            <a:ext cx="7778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Рисунок 6">
            <a:extLst>
              <a:ext uri="{FF2B5EF4-FFF2-40B4-BE49-F238E27FC236}">
                <a16:creationId xmlns:a16="http://schemas.microsoft.com/office/drawing/2014/main" id="{1C8B8F93-ED2C-A02D-8D93-C1F08884D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406" y="3260725"/>
            <a:ext cx="7715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Рисунок 7">
            <a:extLst>
              <a:ext uri="{FF2B5EF4-FFF2-40B4-BE49-F238E27FC236}">
                <a16:creationId xmlns:a16="http://schemas.microsoft.com/office/drawing/2014/main" id="{F6E4076C-E49C-1796-BA2C-D1BC5AEA5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056" y="1398965"/>
            <a:ext cx="7778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Рисунок 8">
            <a:extLst>
              <a:ext uri="{FF2B5EF4-FFF2-40B4-BE49-F238E27FC236}">
                <a16:creationId xmlns:a16="http://schemas.microsoft.com/office/drawing/2014/main" id="{A3D142B6-17A8-C044-F03C-BA9DF6D45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160" y="2355763"/>
            <a:ext cx="762000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Рисунок 9">
            <a:extLst>
              <a:ext uri="{FF2B5EF4-FFF2-40B4-BE49-F238E27FC236}">
                <a16:creationId xmlns:a16="http://schemas.microsoft.com/office/drawing/2014/main" id="{D147CA0C-0DBA-66C9-100A-8590E44D6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635" y="4152526"/>
            <a:ext cx="7715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Рисунок 20">
            <a:extLst>
              <a:ext uri="{FF2B5EF4-FFF2-40B4-BE49-F238E27FC236}">
                <a16:creationId xmlns:a16="http://schemas.microsoft.com/office/drawing/2014/main" id="{9DD2BA43-C776-A003-0F37-CCCFA08D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643" y="5123526"/>
            <a:ext cx="7762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2" name="Рисунок 41">
            <a:extLst>
              <a:ext uri="{FF2B5EF4-FFF2-40B4-BE49-F238E27FC236}">
                <a16:creationId xmlns:a16="http://schemas.microsoft.com/office/drawing/2014/main" id="{66FA341B-FF62-75F3-A32A-044F30906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872" y="5086350"/>
            <a:ext cx="7762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3" name="TextBox 44">
            <a:extLst>
              <a:ext uri="{FF2B5EF4-FFF2-40B4-BE49-F238E27FC236}">
                <a16:creationId xmlns:a16="http://schemas.microsoft.com/office/drawing/2014/main" id="{4285AC48-8810-5D70-B1CC-E54D966CF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201" y="1630363"/>
            <a:ext cx="11715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28458D"/>
                </a:solidFill>
              </a:rPr>
              <a:t>К школе готов!</a:t>
            </a:r>
          </a:p>
        </p:txBody>
      </p:sp>
      <p:sp>
        <p:nvSpPr>
          <p:cNvPr id="56334" name="TextBox 80">
            <a:extLst>
              <a:ext uri="{FF2B5EF4-FFF2-40B4-BE49-F238E27FC236}">
                <a16:creationId xmlns:a16="http://schemas.microsoft.com/office/drawing/2014/main" id="{99049909-4832-EFFA-4061-7C7406EC6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201" y="5310188"/>
            <a:ext cx="955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28458D"/>
                </a:solidFill>
              </a:rPr>
              <a:t>Я сдам ЕГЭ!</a:t>
            </a:r>
          </a:p>
        </p:txBody>
      </p:sp>
      <p:sp>
        <p:nvSpPr>
          <p:cNvPr id="56335" name="TextBox 81">
            <a:extLst>
              <a:ext uri="{FF2B5EF4-FFF2-40B4-BE49-F238E27FC236}">
                <a16:creationId xmlns:a16="http://schemas.microsoft.com/office/drawing/2014/main" id="{4184701D-3825-DFBF-B230-C44F6EEC0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201" y="3382122"/>
            <a:ext cx="953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rgbClr val="28458D"/>
                </a:solidFill>
              </a:rPr>
              <a:t>Домашние </a:t>
            </a:r>
            <a:br>
              <a:rPr lang="ru-RU" altLang="ru-RU" sz="1200" b="1">
                <a:solidFill>
                  <a:srgbClr val="28458D"/>
                </a:solidFill>
              </a:rPr>
            </a:br>
            <a:r>
              <a:rPr lang="ru-RU" altLang="ru-RU" sz="1200" b="1">
                <a:solidFill>
                  <a:srgbClr val="28458D"/>
                </a:solidFill>
              </a:rPr>
              <a:t>задания</a:t>
            </a:r>
          </a:p>
        </p:txBody>
      </p:sp>
      <p:sp>
        <p:nvSpPr>
          <p:cNvPr id="56336" name="TextBox 85">
            <a:extLst>
              <a:ext uri="{FF2B5EF4-FFF2-40B4-BE49-F238E27FC236}">
                <a16:creationId xmlns:a16="http://schemas.microsoft.com/office/drawing/2014/main" id="{214C4EA1-164D-FF58-A6DE-C95A141DD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263" y="3427413"/>
            <a:ext cx="2171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rgbClr val="28458D"/>
                </a:solidFill>
              </a:rPr>
              <a:t>Лаборатория </a:t>
            </a:r>
            <a:br>
              <a:rPr lang="ru-RU" altLang="ru-RU" sz="1200" b="1">
                <a:solidFill>
                  <a:srgbClr val="28458D"/>
                </a:solidFill>
              </a:rPr>
            </a:br>
            <a:r>
              <a:rPr lang="ru-RU" altLang="ru-RU" sz="1200" b="1">
                <a:solidFill>
                  <a:srgbClr val="28458D"/>
                </a:solidFill>
              </a:rPr>
              <a:t>проектов</a:t>
            </a:r>
          </a:p>
        </p:txBody>
      </p:sp>
      <p:sp>
        <p:nvSpPr>
          <p:cNvPr id="56337" name="TextBox 87">
            <a:extLst>
              <a:ext uri="{FF2B5EF4-FFF2-40B4-BE49-F238E27FC236}">
                <a16:creationId xmlns:a16="http://schemas.microsoft.com/office/drawing/2014/main" id="{38CBFA53-1D6D-1C03-B824-A242B241C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263" y="2557257"/>
            <a:ext cx="15573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rgbClr val="28458D"/>
                </a:solidFill>
              </a:rPr>
              <a:t>ПРОвоспитание</a:t>
            </a:r>
          </a:p>
        </p:txBody>
      </p:sp>
      <p:sp>
        <p:nvSpPr>
          <p:cNvPr id="56338" name="TextBox 91">
            <a:extLst>
              <a:ext uri="{FF2B5EF4-FFF2-40B4-BE49-F238E27FC236}">
                <a16:creationId xmlns:a16="http://schemas.microsoft.com/office/drawing/2014/main" id="{8DE00680-1ECE-6540-317F-689A350EA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263" y="1644822"/>
            <a:ext cx="9877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200" b="1" dirty="0" err="1">
                <a:solidFill>
                  <a:srgbClr val="28458D"/>
                </a:solidFill>
              </a:rPr>
              <a:t>Начинайзер</a:t>
            </a:r>
            <a:endParaRPr lang="ru-RU" altLang="ru-RU" sz="1200" b="1" dirty="0">
              <a:solidFill>
                <a:srgbClr val="28458D"/>
              </a:solidFill>
            </a:endParaRPr>
          </a:p>
        </p:txBody>
      </p:sp>
      <p:sp>
        <p:nvSpPr>
          <p:cNvPr id="56339" name="TextBox 93">
            <a:extLst>
              <a:ext uri="{FF2B5EF4-FFF2-40B4-BE49-F238E27FC236}">
                <a16:creationId xmlns:a16="http://schemas.microsoft.com/office/drawing/2014/main" id="{B8630EDB-FABA-8060-BEA0-209FF837F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201" y="4363663"/>
            <a:ext cx="14208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200" b="1" dirty="0" err="1">
                <a:solidFill>
                  <a:srgbClr val="28458D"/>
                </a:solidFill>
              </a:rPr>
              <a:t>Аудиоучебник</a:t>
            </a:r>
            <a:endParaRPr lang="ru-RU" altLang="ru-RU" sz="1200" b="1" dirty="0">
              <a:solidFill>
                <a:srgbClr val="28458D"/>
              </a:solidFill>
            </a:endParaRPr>
          </a:p>
        </p:txBody>
      </p:sp>
      <p:pic>
        <p:nvPicPr>
          <p:cNvPr id="56340" name="Рисунок 69">
            <a:extLst>
              <a:ext uri="{FF2B5EF4-FFF2-40B4-BE49-F238E27FC236}">
                <a16:creationId xmlns:a16="http://schemas.microsoft.com/office/drawing/2014/main" id="{737EAB3B-E55E-2881-D8D0-286C79FF9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581" y="4157663"/>
            <a:ext cx="7683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1" name="TextBox 95">
            <a:extLst>
              <a:ext uri="{FF2B5EF4-FFF2-40B4-BE49-F238E27FC236}">
                <a16:creationId xmlns:a16="http://schemas.microsoft.com/office/drawing/2014/main" id="{6DD61C8A-638E-ED6C-387F-F5C675700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263" y="4252913"/>
            <a:ext cx="2381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28458D"/>
                </a:solidFill>
              </a:rPr>
              <a:t>Электронная </a:t>
            </a:r>
            <a:br>
              <a:rPr lang="ru-RU" altLang="ru-RU" sz="1200" b="1" dirty="0">
                <a:solidFill>
                  <a:srgbClr val="28458D"/>
                </a:solidFill>
              </a:rPr>
            </a:br>
            <a:r>
              <a:rPr lang="ru-RU" altLang="ru-RU" sz="1200" b="1" dirty="0">
                <a:solidFill>
                  <a:srgbClr val="28458D"/>
                </a:solidFill>
              </a:rPr>
              <a:t>форма учебника</a:t>
            </a:r>
          </a:p>
        </p:txBody>
      </p:sp>
      <p:sp>
        <p:nvSpPr>
          <p:cNvPr id="56342" name="TextBox 97">
            <a:extLst>
              <a:ext uri="{FF2B5EF4-FFF2-40B4-BE49-F238E27FC236}">
                <a16:creationId xmlns:a16="http://schemas.microsoft.com/office/drawing/2014/main" id="{503B3641-996C-8CD4-67A3-E6FBB2121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179" y="522218"/>
            <a:ext cx="543442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1400" b="1" dirty="0">
                <a:solidFill>
                  <a:srgbClr val="28458D"/>
                </a:solidFill>
                <a:cs typeface="Open Sans Condensed" pitchFamily="2" charset="0"/>
              </a:rPr>
              <a:t>Платформа </a:t>
            </a:r>
            <a:r>
              <a:rPr lang="en" altLang="ru-RU" sz="1400" b="1" dirty="0">
                <a:solidFill>
                  <a:srgbClr val="28458D"/>
                </a:solidFill>
                <a:cs typeface="Open Sans Condensed" pitchFamily="2" charset="0"/>
              </a:rPr>
              <a:t>LECTA — </a:t>
            </a:r>
            <a:r>
              <a:rPr lang="ru-RU" altLang="ru-RU" sz="1400" b="1" dirty="0">
                <a:solidFill>
                  <a:srgbClr val="28458D"/>
                </a:solidFill>
                <a:cs typeface="Open Sans Condensed" pitchFamily="2" charset="0"/>
              </a:rPr>
              <a:t>доступ к электронным учебникам </a:t>
            </a:r>
            <a:br>
              <a:rPr lang="en-US" altLang="ru-RU" sz="1400" b="1" dirty="0">
                <a:solidFill>
                  <a:srgbClr val="28458D"/>
                </a:solidFill>
                <a:cs typeface="Open Sans Condensed" pitchFamily="2" charset="0"/>
              </a:rPr>
            </a:br>
            <a:r>
              <a:rPr lang="ru-RU" altLang="ru-RU" sz="1400" b="1" dirty="0">
                <a:solidFill>
                  <a:srgbClr val="28458D"/>
                </a:solidFill>
                <a:cs typeface="Open Sans Condensed" pitchFamily="2" charset="0"/>
              </a:rPr>
              <a:t>и цифровым сервисам</a:t>
            </a:r>
          </a:p>
        </p:txBody>
      </p:sp>
      <p:sp>
        <p:nvSpPr>
          <p:cNvPr id="56343" name="Прямоугольник 2">
            <a:extLst>
              <a:ext uri="{FF2B5EF4-FFF2-40B4-BE49-F238E27FC236}">
                <a16:creationId xmlns:a16="http://schemas.microsoft.com/office/drawing/2014/main" id="{F197B423-C0AF-47E8-6B90-9D5892856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414338"/>
            <a:ext cx="10701338" cy="1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ru-RU" altLang="ru-RU" sz="2400" b="1" dirty="0">
                <a:solidFill>
                  <a:schemeClr val="bg1"/>
                </a:solidFill>
                <a:cs typeface="Open Sans Condensed" pitchFamily="2" charset="0"/>
              </a:rPr>
              <a:t>Платформа цифровых </a:t>
            </a:r>
            <a:br>
              <a:rPr lang="en-US" altLang="ru-RU" sz="2400" b="1" dirty="0">
                <a:solidFill>
                  <a:schemeClr val="bg1"/>
                </a:solidFill>
                <a:cs typeface="Open Sans Condensed" pitchFamily="2" charset="0"/>
              </a:rPr>
            </a:br>
            <a:r>
              <a:rPr lang="ru-RU" altLang="ru-RU" sz="2400" b="1" dirty="0">
                <a:solidFill>
                  <a:schemeClr val="bg1"/>
                </a:solidFill>
                <a:cs typeface="Open Sans Condensed" pitchFamily="2" charset="0"/>
              </a:rPr>
              <a:t>образовательных сервисов </a:t>
            </a:r>
            <a:br>
              <a:rPr lang="en-US" altLang="ru-RU" sz="2400" b="1" dirty="0">
                <a:solidFill>
                  <a:schemeClr val="bg1"/>
                </a:solidFill>
                <a:cs typeface="Open Sans Condensed" pitchFamily="2" charset="0"/>
              </a:rPr>
            </a:br>
            <a:r>
              <a:rPr lang="ru-RU" altLang="ru-RU" sz="2400" b="1" dirty="0">
                <a:solidFill>
                  <a:schemeClr val="bg1"/>
                </a:solidFill>
                <a:cs typeface="Open Sans Condensed" pitchFamily="2" charset="0"/>
              </a:rPr>
              <a:t>«Просвещения» — </a:t>
            </a:r>
            <a:r>
              <a:rPr lang="en-US" altLang="ru-RU" sz="2400" b="1" dirty="0">
                <a:solidFill>
                  <a:schemeClr val="bg1"/>
                </a:solidFill>
                <a:cs typeface="Open Sans Condensed" pitchFamily="2" charset="0"/>
              </a:rPr>
              <a:t>LECTA</a:t>
            </a:r>
            <a:endParaRPr lang="ru-RU" altLang="ru-RU" sz="2400" b="1" dirty="0">
              <a:solidFill>
                <a:schemeClr val="bg1"/>
              </a:solidFill>
              <a:cs typeface="Open Sans Condensed" pitchFamily="2" charset="0"/>
            </a:endParaRPr>
          </a:p>
        </p:txBody>
      </p:sp>
      <p:sp>
        <p:nvSpPr>
          <p:cNvPr id="56344" name="TextBox 12">
            <a:extLst>
              <a:ext uri="{FF2B5EF4-FFF2-40B4-BE49-F238E27FC236}">
                <a16:creationId xmlns:a16="http://schemas.microsoft.com/office/drawing/2014/main" id="{3791D579-E6FC-D742-C617-334B2C619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201" y="2565313"/>
            <a:ext cx="9355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rgbClr val="28458D"/>
                </a:solidFill>
              </a:rPr>
              <a:t>Учим стихи</a:t>
            </a:r>
          </a:p>
        </p:txBody>
      </p:sp>
      <p:sp>
        <p:nvSpPr>
          <p:cNvPr id="56345" name="TextBox 59">
            <a:extLst>
              <a:ext uri="{FF2B5EF4-FFF2-40B4-BE49-F238E27FC236}">
                <a16:creationId xmlns:a16="http://schemas.microsoft.com/office/drawing/2014/main" id="{9EF9DF5B-3526-B802-1295-829631C61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733040"/>
            <a:ext cx="1806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bg1"/>
                </a:solidFill>
              </a:rPr>
              <a:t>Родителю</a:t>
            </a:r>
            <a:br>
              <a:rPr lang="ru-RU" altLang="ru-RU" b="1">
                <a:solidFill>
                  <a:schemeClr val="bg1"/>
                </a:solidFill>
              </a:rPr>
            </a:br>
            <a:r>
              <a:rPr lang="ru-RU" altLang="ru-RU" b="1">
                <a:solidFill>
                  <a:schemeClr val="bg1"/>
                </a:solidFill>
              </a:rPr>
              <a:t>и ученику</a:t>
            </a:r>
          </a:p>
        </p:txBody>
      </p:sp>
      <p:sp>
        <p:nvSpPr>
          <p:cNvPr id="56346" name="TextBox 60">
            <a:extLst>
              <a:ext uri="{FF2B5EF4-FFF2-40B4-BE49-F238E27FC236}">
                <a16:creationId xmlns:a16="http://schemas.microsoft.com/office/drawing/2014/main" id="{9A2EDCF1-F858-FDD1-E7F8-573F641C6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513" y="2744153"/>
            <a:ext cx="1827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ru-RU" altLang="ru-RU" b="1" dirty="0">
                <a:solidFill>
                  <a:schemeClr val="bg1"/>
                </a:solidFill>
              </a:rPr>
              <a:t>Обучаем </a:t>
            </a:r>
            <a:br>
              <a:rPr lang="ru-RU" altLang="ru-RU" b="1" dirty="0">
                <a:solidFill>
                  <a:schemeClr val="bg1"/>
                </a:solidFill>
              </a:rPr>
            </a:br>
            <a:r>
              <a:rPr lang="ru-RU" altLang="ru-RU" b="1" dirty="0">
                <a:solidFill>
                  <a:schemeClr val="bg1"/>
                </a:solidFill>
              </a:rPr>
              <a:t>и воспитываем</a:t>
            </a:r>
          </a:p>
        </p:txBody>
      </p:sp>
      <p:sp>
        <p:nvSpPr>
          <p:cNvPr id="56347" name="TextBox 61">
            <a:extLst>
              <a:ext uri="{FF2B5EF4-FFF2-40B4-BE49-F238E27FC236}">
                <a16:creationId xmlns:a16="http://schemas.microsoft.com/office/drawing/2014/main" id="{145AF579-0911-75F8-FC0F-507D99854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5044440"/>
            <a:ext cx="1806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bg1"/>
                </a:solidFill>
              </a:rPr>
              <a:t>Учителю</a:t>
            </a:r>
            <a:br>
              <a:rPr lang="ru-RU" altLang="ru-RU" b="1">
                <a:solidFill>
                  <a:schemeClr val="bg1"/>
                </a:solidFill>
              </a:rPr>
            </a:br>
            <a:r>
              <a:rPr lang="ru-RU" altLang="ru-RU" b="1">
                <a:solidFill>
                  <a:schemeClr val="bg1"/>
                </a:solidFill>
              </a:rPr>
              <a:t>и ученику</a:t>
            </a:r>
          </a:p>
        </p:txBody>
      </p:sp>
      <p:sp>
        <p:nvSpPr>
          <p:cNvPr id="56348" name="TextBox 62">
            <a:extLst>
              <a:ext uri="{FF2B5EF4-FFF2-40B4-BE49-F238E27FC236}">
                <a16:creationId xmlns:a16="http://schemas.microsoft.com/office/drawing/2014/main" id="{7D74CD20-E44D-7C29-24DB-14E3D4726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513" y="5046028"/>
            <a:ext cx="1827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ru-RU" altLang="ru-RU" b="1">
                <a:solidFill>
                  <a:schemeClr val="bg1"/>
                </a:solidFill>
              </a:rPr>
              <a:t>Проверяем</a:t>
            </a:r>
            <a:br>
              <a:rPr lang="ru-RU" altLang="ru-RU" b="1">
                <a:solidFill>
                  <a:schemeClr val="bg1"/>
                </a:solidFill>
              </a:rPr>
            </a:br>
            <a:r>
              <a:rPr lang="ru-RU" altLang="ru-RU" b="1">
                <a:solidFill>
                  <a:schemeClr val="bg1"/>
                </a:solidFill>
              </a:rPr>
              <a:t>знания</a:t>
            </a: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EF13A13D-3872-8578-4A44-2E698FF4E4E4}"/>
              </a:ext>
            </a:extLst>
          </p:cNvPr>
          <p:cNvCxnSpPr/>
          <p:nvPr/>
        </p:nvCxnSpPr>
        <p:spPr>
          <a:xfrm>
            <a:off x="6113463" y="2243138"/>
            <a:ext cx="2557462" cy="0"/>
          </a:xfrm>
          <a:prstGeom prst="line">
            <a:avLst/>
          </a:prstGeom>
          <a:ln w="19050">
            <a:solidFill>
              <a:srgbClr val="2845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609C03C8-228D-6561-1167-A0E9A7775D44}"/>
              </a:ext>
            </a:extLst>
          </p:cNvPr>
          <p:cNvCxnSpPr/>
          <p:nvPr/>
        </p:nvCxnSpPr>
        <p:spPr>
          <a:xfrm>
            <a:off x="6113463" y="3157538"/>
            <a:ext cx="2557462" cy="0"/>
          </a:xfrm>
          <a:prstGeom prst="line">
            <a:avLst/>
          </a:prstGeom>
          <a:ln w="19050">
            <a:solidFill>
              <a:srgbClr val="2845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C8886463-4DFA-A381-449D-AEE30CCDE23D}"/>
              </a:ext>
            </a:extLst>
          </p:cNvPr>
          <p:cNvCxnSpPr/>
          <p:nvPr/>
        </p:nvCxnSpPr>
        <p:spPr>
          <a:xfrm>
            <a:off x="6113463" y="4087813"/>
            <a:ext cx="2557462" cy="0"/>
          </a:xfrm>
          <a:prstGeom prst="line">
            <a:avLst/>
          </a:prstGeom>
          <a:ln w="19050">
            <a:solidFill>
              <a:srgbClr val="2845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DB409F88-678D-0ABE-F0F2-DBFAE736855C}"/>
              </a:ext>
            </a:extLst>
          </p:cNvPr>
          <p:cNvCxnSpPr/>
          <p:nvPr/>
        </p:nvCxnSpPr>
        <p:spPr>
          <a:xfrm>
            <a:off x="6113463" y="5002213"/>
            <a:ext cx="2557462" cy="0"/>
          </a:xfrm>
          <a:prstGeom prst="line">
            <a:avLst/>
          </a:prstGeom>
          <a:ln w="19050">
            <a:solidFill>
              <a:srgbClr val="2845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033ACC05-32D8-ADF8-BFCF-4C706E48F404}"/>
              </a:ext>
            </a:extLst>
          </p:cNvPr>
          <p:cNvCxnSpPr/>
          <p:nvPr/>
        </p:nvCxnSpPr>
        <p:spPr>
          <a:xfrm>
            <a:off x="8950325" y="2243138"/>
            <a:ext cx="2555875" cy="0"/>
          </a:xfrm>
          <a:prstGeom prst="line">
            <a:avLst/>
          </a:prstGeom>
          <a:ln w="19050">
            <a:solidFill>
              <a:srgbClr val="2845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D376D64E-63D3-BBDE-D126-A7A4C8CF33D3}"/>
              </a:ext>
            </a:extLst>
          </p:cNvPr>
          <p:cNvCxnSpPr/>
          <p:nvPr/>
        </p:nvCxnSpPr>
        <p:spPr>
          <a:xfrm>
            <a:off x="8950325" y="3157538"/>
            <a:ext cx="2555875" cy="0"/>
          </a:xfrm>
          <a:prstGeom prst="line">
            <a:avLst/>
          </a:prstGeom>
          <a:ln w="19050">
            <a:solidFill>
              <a:srgbClr val="2845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9709B93F-891B-58F6-11DD-FBB9B896D0D0}"/>
              </a:ext>
            </a:extLst>
          </p:cNvPr>
          <p:cNvCxnSpPr/>
          <p:nvPr/>
        </p:nvCxnSpPr>
        <p:spPr>
          <a:xfrm>
            <a:off x="8950325" y="4087813"/>
            <a:ext cx="2555875" cy="0"/>
          </a:xfrm>
          <a:prstGeom prst="line">
            <a:avLst/>
          </a:prstGeom>
          <a:ln w="19050">
            <a:solidFill>
              <a:srgbClr val="2845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542B4186-3366-5570-2DFB-25503DC32D54}"/>
              </a:ext>
            </a:extLst>
          </p:cNvPr>
          <p:cNvCxnSpPr/>
          <p:nvPr/>
        </p:nvCxnSpPr>
        <p:spPr>
          <a:xfrm>
            <a:off x="8950325" y="5002213"/>
            <a:ext cx="2555875" cy="0"/>
          </a:xfrm>
          <a:prstGeom prst="line">
            <a:avLst/>
          </a:prstGeom>
          <a:ln w="19050">
            <a:solidFill>
              <a:srgbClr val="2845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57" name="Рисунок 74">
            <a:extLst>
              <a:ext uri="{FF2B5EF4-FFF2-40B4-BE49-F238E27FC236}">
                <a16:creationId xmlns:a16="http://schemas.microsoft.com/office/drawing/2014/main" id="{4A346DCC-65C5-E2F5-BCDD-2226A35B4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r="1834" b="17506"/>
          <a:stretch>
            <a:fillRect/>
          </a:stretch>
        </p:blipFill>
        <p:spPr bwMode="auto">
          <a:xfrm>
            <a:off x="9891713" y="6126163"/>
            <a:ext cx="21129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Текст 1">
            <a:extLst>
              <a:ext uri="{FF2B5EF4-FFF2-40B4-BE49-F238E27FC236}">
                <a16:creationId xmlns:a16="http://schemas.microsoft.com/office/drawing/2014/main" id="{B3ABA44C-FB16-0F28-A711-395F98002017}"/>
              </a:ext>
            </a:extLst>
          </p:cNvPr>
          <p:cNvSpPr txBox="1">
            <a:spLocks/>
          </p:cNvSpPr>
          <p:nvPr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>
              <a:defRPr/>
            </a:pPr>
            <a:fld id="{D841E0B1-C5CA-4548-8C50-BB9659BF2206}" type="slidenum">
              <a:rPr lang="ru-RU" sz="1400" b="1" smtClean="0">
                <a:solidFill>
                  <a:srgbClr val="233C78"/>
                </a:solidFill>
                <a:latin typeface="+mn-lt"/>
              </a:rPr>
              <a:pPr algn="r" defTabSz="914348">
                <a:defRPr/>
              </a:pPr>
              <a:t>34</a:t>
            </a:fld>
            <a:endParaRPr lang="ru-RU" sz="1400" b="1" dirty="0">
              <a:solidFill>
                <a:srgbClr val="233C78"/>
              </a:solidFill>
              <a:latin typeface="+mn-lt"/>
            </a:endParaRPr>
          </a:p>
        </p:txBody>
      </p:sp>
      <p:pic>
        <p:nvPicPr>
          <p:cNvPr id="56360" name="Рисунок 77">
            <a:extLst>
              <a:ext uri="{FF2B5EF4-FFF2-40B4-BE49-F238E27FC236}">
                <a16:creationId xmlns:a16="http://schemas.microsoft.com/office/drawing/2014/main" id="{6DFC2217-4BEB-A971-3000-E56583C4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" b="607"/>
          <a:stretch/>
        </p:blipFill>
        <p:spPr bwMode="auto">
          <a:xfrm>
            <a:off x="2015836" y="3477261"/>
            <a:ext cx="1454732" cy="1437077"/>
          </a:xfrm>
          <a:prstGeom prst="roundRect">
            <a:avLst>
              <a:gd name="adj" fmla="val 1153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79F1B5-5149-9328-2542-760E6F68197C}"/>
              </a:ext>
            </a:extLst>
          </p:cNvPr>
          <p:cNvSpPr txBox="1"/>
          <p:nvPr/>
        </p:nvSpPr>
        <p:spPr>
          <a:xfrm>
            <a:off x="1996156" y="5932559"/>
            <a:ext cx="15823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https://lecta.ru/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43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>
            <a:extLst>
              <a:ext uri="{FF2B5EF4-FFF2-40B4-BE49-F238E27FC236}">
                <a16:creationId xmlns:a16="http://schemas.microsoft.com/office/drawing/2014/main" id="{20D776D5-02D0-342B-83AE-AE5309E5E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613" y="173991"/>
            <a:ext cx="1070133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Цифровые сервисы  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830149204"/>
              </p:ext>
            </p:extLst>
          </p:nvPr>
        </p:nvGraphicFramePr>
        <p:xfrm>
          <a:off x="-509868" y="726558"/>
          <a:ext cx="1073320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198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http://qrcoder.ru/code/?https%3A%2F%2Fuchitel.club%2Ffgos&amp;4&amp;0">
            <a:extLst>
              <a:ext uri="{FF2B5EF4-FFF2-40B4-BE49-F238E27FC236}">
                <a16:creationId xmlns:a16="http://schemas.microsoft.com/office/drawing/2014/main" id="{F4CFE55D-5DD3-C06A-C305-F27112AA7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051" y="4094956"/>
            <a:ext cx="20066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Box 23">
            <a:extLst>
              <a:ext uri="{FF2B5EF4-FFF2-40B4-BE49-F238E27FC236}">
                <a16:creationId xmlns:a16="http://schemas.microsoft.com/office/drawing/2014/main" id="{6244E386-2E98-4517-1C61-556FD2554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482" y="1447396"/>
            <a:ext cx="4732338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4488" indent="-3444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200"/>
              </a:spcAft>
              <a:buClr>
                <a:srgbClr val="28458D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ea typeface="Yu Gothic UI Light" panose="020B0300000000000000" pitchFamily="34" charset="-128"/>
              </a:rPr>
              <a:t>Методические письма по использованию учебников, соответствующих ФГОС 2009, 2010, в условиях перехода на ФГОС 2021 </a:t>
            </a:r>
          </a:p>
          <a:p>
            <a:pPr eaLnBrk="1" hangingPunct="1">
              <a:spcAft>
                <a:spcPts val="1200"/>
              </a:spcAft>
              <a:buClr>
                <a:srgbClr val="28458D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 err="1">
                <a:ea typeface="Yu Gothic UI Light" panose="020B0300000000000000" pitchFamily="34" charset="-128"/>
              </a:rPr>
              <a:t>Видеолекции</a:t>
            </a:r>
            <a:endParaRPr lang="ru-RU" altLang="ru-RU" sz="1600" dirty="0">
              <a:ea typeface="Yu Gothic UI Light" panose="020B0300000000000000" pitchFamily="34" charset="-128"/>
            </a:endParaRPr>
          </a:p>
          <a:p>
            <a:pPr eaLnBrk="1" hangingPunct="1">
              <a:spcAft>
                <a:spcPts val="1200"/>
              </a:spcAft>
              <a:buClr>
                <a:srgbClr val="28458D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ea typeface="Yu Gothic UI Light" panose="020B0300000000000000" pitchFamily="34" charset="-128"/>
              </a:rPr>
              <a:t>Рекомендации дополнительных учебных пособий и цифровых ресурсов</a:t>
            </a:r>
          </a:p>
          <a:p>
            <a:pPr eaLnBrk="1" hangingPunct="1">
              <a:spcAft>
                <a:spcPts val="1200"/>
              </a:spcAft>
              <a:buClr>
                <a:srgbClr val="28458D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ea typeface="Yu Gothic UI Light" panose="020B0300000000000000" pitchFamily="34" charset="-128"/>
              </a:rPr>
              <a:t>Курсы повышения квалификации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A560006-4BA1-AA65-DAA7-3DD61BBCA456}"/>
              </a:ext>
            </a:extLst>
          </p:cNvPr>
          <p:cNvSpPr/>
          <p:nvPr/>
        </p:nvSpPr>
        <p:spPr>
          <a:xfrm>
            <a:off x="9611101" y="5596731"/>
            <a:ext cx="200183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28458D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https://uchitel.club/fgos</a:t>
            </a:r>
            <a:r>
              <a:rPr lang="ru-RU" sz="1400" dirty="0">
                <a:solidFill>
                  <a:srgbClr val="28458D"/>
                </a:solidFill>
                <a:latin typeface="+mn-lt"/>
              </a:rPr>
              <a:t> </a:t>
            </a:r>
          </a:p>
        </p:txBody>
      </p:sp>
      <p:sp>
        <p:nvSpPr>
          <p:cNvPr id="60420" name="Прямоугольник 22">
            <a:extLst>
              <a:ext uri="{FF2B5EF4-FFF2-40B4-BE49-F238E27FC236}">
                <a16:creationId xmlns:a16="http://schemas.microsoft.com/office/drawing/2014/main" id="{3346E82D-E9AB-82C9-5626-B9382C2B7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414338"/>
            <a:ext cx="1070133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ru-RU" altLang="ru-RU" sz="2400" b="1">
                <a:solidFill>
                  <a:srgbClr val="28458D"/>
                </a:solidFill>
                <a:cs typeface="Open Sans Condensed" pitchFamily="2" charset="0"/>
              </a:rPr>
              <a:t>Методическая поддержка перехода на обновлённые ФГОС</a:t>
            </a:r>
          </a:p>
        </p:txBody>
      </p:sp>
      <p:grpSp>
        <p:nvGrpSpPr>
          <p:cNvPr id="60421" name="Группа 29">
            <a:extLst>
              <a:ext uri="{FF2B5EF4-FFF2-40B4-BE49-F238E27FC236}">
                <a16:creationId xmlns:a16="http://schemas.microsoft.com/office/drawing/2014/main" id="{33BA157D-E4D1-2BC2-29B4-FCAD8D7040D0}"/>
              </a:ext>
            </a:extLst>
          </p:cNvPr>
          <p:cNvGrpSpPr>
            <a:grpSpLocks/>
          </p:cNvGrpSpPr>
          <p:nvPr/>
        </p:nvGrpSpPr>
        <p:grpSpPr bwMode="auto">
          <a:xfrm>
            <a:off x="393700" y="1153319"/>
            <a:ext cx="6335713" cy="4959350"/>
            <a:chOff x="987531" y="1498878"/>
            <a:chExt cx="5584455" cy="4369818"/>
          </a:xfrm>
        </p:grpSpPr>
        <p:pic>
          <p:nvPicPr>
            <p:cNvPr id="60424" name="Рисунок 27">
              <a:extLst>
                <a:ext uri="{FF2B5EF4-FFF2-40B4-BE49-F238E27FC236}">
                  <a16:creationId xmlns:a16="http://schemas.microsoft.com/office/drawing/2014/main" id="{3B297C61-4E45-357F-2977-8394C52AD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5" b="10875"/>
            <a:stretch>
              <a:fillRect/>
            </a:stretch>
          </p:blipFill>
          <p:spPr bwMode="auto">
            <a:xfrm>
              <a:off x="987531" y="1498878"/>
              <a:ext cx="5584455" cy="4369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5" name="Рисунок 2">
              <a:extLst>
                <a:ext uri="{FF2B5EF4-FFF2-40B4-BE49-F238E27FC236}">
                  <a16:creationId xmlns:a16="http://schemas.microsoft.com/office/drawing/2014/main" id="{FA9E785F-D3EF-395C-D555-6C38E2D64F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0527" y="2062591"/>
              <a:ext cx="4031437" cy="2271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F1BAE9F4-E22E-C655-6D11-2299361D1F39}"/>
                </a:ext>
              </a:extLst>
            </p:cNvPr>
            <p:cNvSpPr/>
            <p:nvPr/>
          </p:nvSpPr>
          <p:spPr>
            <a:xfrm>
              <a:off x="1771118" y="4334224"/>
              <a:ext cx="4031274" cy="148272"/>
            </a:xfrm>
            <a:prstGeom prst="rect">
              <a:avLst/>
            </a:prstGeom>
            <a:solidFill>
              <a:srgbClr val="EC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789887E-D6F9-0CD5-C1EF-D00A97EF9424}"/>
              </a:ext>
            </a:extLst>
          </p:cNvPr>
          <p:cNvSpPr/>
          <p:nvPr/>
        </p:nvSpPr>
        <p:spPr>
          <a:xfrm>
            <a:off x="7150476" y="4094956"/>
            <a:ext cx="4556125" cy="2017713"/>
          </a:xfrm>
          <a:prstGeom prst="roundRect">
            <a:avLst>
              <a:gd name="adj" fmla="val 12521"/>
            </a:avLst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sp>
        <p:nvSpPr>
          <p:cNvPr id="60423" name="Прямоугольник 12">
            <a:extLst>
              <a:ext uri="{FF2B5EF4-FFF2-40B4-BE49-F238E27FC236}">
                <a16:creationId xmlns:a16="http://schemas.microsoft.com/office/drawing/2014/main" id="{7989A508-0E1A-0C91-450C-99E4288DF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4426" y="5283815"/>
            <a:ext cx="236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100000"/>
            </a:pPr>
            <a:r>
              <a:rPr lang="ru-RU" altLang="ru-RU" sz="1400" b="1" dirty="0">
                <a:solidFill>
                  <a:srgbClr val="28458D"/>
                </a:solidFill>
                <a:cs typeface="Open Sans Condensed" pitchFamily="2" charset="0"/>
              </a:rPr>
              <a:t>Больше информации </a:t>
            </a:r>
          </a:p>
        </p:txBody>
      </p:sp>
    </p:spTree>
    <p:extLst>
      <p:ext uri="{BB962C8B-B14F-4D97-AF65-F5344CB8AC3E}">
        <p14:creationId xmlns:p14="http://schemas.microsoft.com/office/powerpoint/2010/main" val="3312104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Объект 6" hidden="1">
            <a:extLst>
              <a:ext uri="{FF2B5EF4-FFF2-40B4-BE49-F238E27FC236}">
                <a16:creationId xmlns:a16="http://schemas.microsoft.com/office/drawing/2014/main" id="{492B649E-93DA-C1A7-B9EA-D5AD279AD08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Слайд think-cell" r:id="rId6" imgW="38100" imgH="38100" progId="TCLayout.ActiveDocument.1">
                  <p:embed/>
                </p:oleObj>
              </mc:Choice>
              <mc:Fallback>
                <p:oleObj name="Слайд think-cell" r:id="rId6" imgW="38100" imgH="38100" progId="TCLayout.ActiveDocument.1">
                  <p:embed/>
                  <p:pic>
                    <p:nvPicPr>
                      <p:cNvPr id="11266" name="Объект 6" hidden="1">
                        <a:extLst>
                          <a:ext uri="{FF2B5EF4-FFF2-40B4-BE49-F238E27FC236}">
                            <a16:creationId xmlns:a16="http://schemas.microsoft.com/office/drawing/2014/main" id="{492B649E-93DA-C1A7-B9EA-D5AD279AD0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id="{D8903C33-3A63-D732-DA73-D134B059AE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671D4B-50F6-9EC5-7206-DABDC4E71B3F}"/>
              </a:ext>
            </a:extLst>
          </p:cNvPr>
          <p:cNvSpPr txBox="1"/>
          <p:nvPr/>
        </p:nvSpPr>
        <p:spPr>
          <a:xfrm>
            <a:off x="479425" y="5782110"/>
            <a:ext cx="5921375" cy="61555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/>
              </a:rPr>
              <a:t>Все права защищены. Никакая часть презентации не может быть воспроизведена в какой </a:t>
            </a:r>
            <a:b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/>
              </a:rPr>
            </a:br>
            <a: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/>
              </a:rPr>
              <a:t>бы то ни было форме и какими бы то ни было средствами, включая размещение в Интернете </a:t>
            </a:r>
            <a:b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/>
              </a:rPr>
            </a:br>
            <a: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/>
              </a:rPr>
              <a:t>и в корпоративных сетях, а также запись в память ЭВМ,  для частного или публичного использования, </a:t>
            </a:r>
            <a:b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/>
              </a:rPr>
            </a:br>
            <a: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/>
              </a:rPr>
              <a:t>без письменного разрешения владельца авторских прав. © АО «Издательство «Просвещение», 20</a:t>
            </a:r>
            <a:r>
              <a:rPr lang="en-US" sz="1000" dirty="0">
                <a:solidFill>
                  <a:schemeClr val="bg1">
                    <a:alpha val="40000"/>
                  </a:schemeClr>
                </a:solidFill>
                <a:latin typeface="Calibri"/>
              </a:rPr>
              <a:t>2</a:t>
            </a:r>
            <a: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/>
              </a:rPr>
              <a:t>2 г.</a:t>
            </a:r>
          </a:p>
        </p:txBody>
      </p:sp>
      <p:pic>
        <p:nvPicPr>
          <p:cNvPr id="11270" name="Рисунок 2">
            <a:extLst>
              <a:ext uri="{FF2B5EF4-FFF2-40B4-BE49-F238E27FC236}">
                <a16:creationId xmlns:a16="http://schemas.microsoft.com/office/drawing/2014/main" id="{25DA1C98-81B6-7038-E7AA-483061A3E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2" b="18723"/>
          <a:stretch>
            <a:fillRect/>
          </a:stretch>
        </p:blipFill>
        <p:spPr bwMode="auto">
          <a:xfrm>
            <a:off x="407988" y="460375"/>
            <a:ext cx="28194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07988" y="1973724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Федеральный перечень учебников</a:t>
            </a:r>
          </a:p>
          <a:p>
            <a:r>
              <a:rPr lang="ru-RU" dirty="0">
                <a:solidFill>
                  <a:schemeClr val="bg1"/>
                </a:solidFill>
              </a:rPr>
              <a:t>Приказ № 858 от 21.09.2022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07988" y="3771154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Технология</a:t>
            </a:r>
          </a:p>
        </p:txBody>
      </p:sp>
    </p:spTree>
    <p:extLst>
      <p:ext uri="{BB962C8B-B14F-4D97-AF65-F5344CB8AC3E}">
        <p14:creationId xmlns:p14="http://schemas.microsoft.com/office/powerpoint/2010/main" val="19092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4EF746BA-2529-3432-10DE-052BA9A94808}"/>
              </a:ext>
            </a:extLst>
          </p:cNvPr>
          <p:cNvSpPr/>
          <p:nvPr/>
        </p:nvSpPr>
        <p:spPr>
          <a:xfrm>
            <a:off x="435552" y="4820211"/>
            <a:ext cx="3931662" cy="88732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grpSp>
        <p:nvGrpSpPr>
          <p:cNvPr id="16385" name="Группа 46">
            <a:extLst>
              <a:ext uri="{FF2B5EF4-FFF2-40B4-BE49-F238E27FC236}">
                <a16:creationId xmlns:a16="http://schemas.microsoft.com/office/drawing/2014/main" id="{E1816B81-008A-38FA-D6AA-C77AB5B9476B}"/>
              </a:ext>
            </a:extLst>
          </p:cNvPr>
          <p:cNvGrpSpPr>
            <a:grpSpLocks/>
          </p:cNvGrpSpPr>
          <p:nvPr/>
        </p:nvGrpSpPr>
        <p:grpSpPr bwMode="auto">
          <a:xfrm>
            <a:off x="503238" y="1262063"/>
            <a:ext cx="11185525" cy="881062"/>
            <a:chOff x="503322" y="1057352"/>
            <a:chExt cx="11185357" cy="880947"/>
          </a:xfrm>
        </p:grpSpPr>
        <p:grpSp>
          <p:nvGrpSpPr>
            <p:cNvPr id="16389" name="Группа 43">
              <a:extLst>
                <a:ext uri="{FF2B5EF4-FFF2-40B4-BE49-F238E27FC236}">
                  <a16:creationId xmlns:a16="http://schemas.microsoft.com/office/drawing/2014/main" id="{F29BC796-0408-9A34-0AE9-24E8D8B861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322" y="1057352"/>
              <a:ext cx="11185357" cy="880947"/>
              <a:chOff x="638378" y="1057352"/>
              <a:chExt cx="11185357" cy="880947"/>
            </a:xfrm>
          </p:grpSpPr>
          <p:sp>
            <p:nvSpPr>
              <p:cNvPr id="4" name="Скругленный прямоугольник 3">
                <a:extLst>
                  <a:ext uri="{FF2B5EF4-FFF2-40B4-BE49-F238E27FC236}">
                    <a16:creationId xmlns:a16="http://schemas.microsoft.com/office/drawing/2014/main" id="{6CDAE013-70CB-0C77-CEF6-1803AF5F8D65}"/>
                  </a:ext>
                </a:extLst>
              </p:cNvPr>
              <p:cNvSpPr/>
              <p:nvPr/>
            </p:nvSpPr>
            <p:spPr bwMode="auto">
              <a:xfrm>
                <a:off x="638378" y="1071637"/>
                <a:ext cx="2581236" cy="866662"/>
              </a:xfrm>
              <a:prstGeom prst="round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300" b="1" dirty="0">
                    <a:solidFill>
                      <a:srgbClr val="28458D"/>
                    </a:solidFill>
                  </a:rPr>
                  <a:t>Федеральные государственные образовательные стандарты (ФГОС) </a:t>
                </a:r>
              </a:p>
            </p:txBody>
          </p:sp>
          <p:sp>
            <p:nvSpPr>
              <p:cNvPr id="8" name="Скругленный прямоугольник 7">
                <a:extLst>
                  <a:ext uri="{FF2B5EF4-FFF2-40B4-BE49-F238E27FC236}">
                    <a16:creationId xmlns:a16="http://schemas.microsoft.com/office/drawing/2014/main" id="{9DAAD02F-3703-7FB9-EBD7-492ADCE28B1D}"/>
                  </a:ext>
                </a:extLst>
              </p:cNvPr>
              <p:cNvSpPr/>
              <p:nvPr/>
            </p:nvSpPr>
            <p:spPr bwMode="auto">
              <a:xfrm>
                <a:off x="3857779" y="1057352"/>
                <a:ext cx="4759254" cy="866662"/>
              </a:xfrm>
              <a:prstGeom prst="round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300" b="1" dirty="0">
                    <a:solidFill>
                      <a:srgbClr val="28458D"/>
                    </a:solidFill>
                  </a:rPr>
                  <a:t>Детализация требований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00" b="1" dirty="0">
                    <a:solidFill>
                      <a:srgbClr val="28458D"/>
                    </a:solidFill>
                  </a:rPr>
                  <a:t>https://edsoo.ru/</a:t>
                </a:r>
                <a:r>
                  <a:rPr lang="ru-RU" sz="1300" b="1" dirty="0">
                    <a:solidFill>
                      <a:srgbClr val="28458D"/>
                    </a:solidFill>
                  </a:rPr>
                  <a:t> </a:t>
                </a:r>
              </a:p>
            </p:txBody>
          </p:sp>
          <p:sp>
            <p:nvSpPr>
              <p:cNvPr id="19" name="Скругленный прямоугольник 18">
                <a:extLst>
                  <a:ext uri="{FF2B5EF4-FFF2-40B4-BE49-F238E27FC236}">
                    <a16:creationId xmlns:a16="http://schemas.microsoft.com/office/drawing/2014/main" id="{6F562D43-021C-AFF0-39ED-05D6EDC22844}"/>
                  </a:ext>
                </a:extLst>
              </p:cNvPr>
              <p:cNvSpPr/>
              <p:nvPr/>
            </p:nvSpPr>
            <p:spPr bwMode="auto">
              <a:xfrm>
                <a:off x="9199636" y="1057352"/>
                <a:ext cx="2624099" cy="866662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300" b="1" dirty="0">
                    <a:solidFill>
                      <a:srgbClr val="28458D"/>
                    </a:solidFill>
                  </a:rPr>
                  <a:t>Тематический классификатор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00" b="1" dirty="0">
                    <a:solidFill>
                      <a:srgbClr val="28458D"/>
                    </a:solidFill>
                  </a:rPr>
                  <a:t>https://tc.edsoo.ru/</a:t>
                </a:r>
              </a:p>
            </p:txBody>
          </p:sp>
        </p:grp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AA191F2B-DC75-43C1-22AB-EDDA0C5592BD}"/>
                </a:ext>
              </a:extLst>
            </p:cNvPr>
            <p:cNvCxnSpPr>
              <a:cxnSpLocks/>
            </p:cNvCxnSpPr>
            <p:nvPr/>
          </p:nvCxnSpPr>
          <p:spPr>
            <a:xfrm>
              <a:off x="3186157" y="1504969"/>
              <a:ext cx="411156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96621B5E-14F5-11DA-086A-83AE43BAF992}"/>
                </a:ext>
              </a:extLst>
            </p:cNvPr>
            <p:cNvCxnSpPr>
              <a:cxnSpLocks/>
            </p:cNvCxnSpPr>
            <p:nvPr/>
          </p:nvCxnSpPr>
          <p:spPr>
            <a:xfrm>
              <a:off x="8555001" y="1504969"/>
              <a:ext cx="409569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86" name="TextBox 45">
            <a:extLst>
              <a:ext uri="{FF2B5EF4-FFF2-40B4-BE49-F238E27FC236}">
                <a16:creationId xmlns:a16="http://schemas.microsoft.com/office/drawing/2014/main" id="{C272D871-6F7A-A8B3-5CA9-F48E8FA7F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398463"/>
            <a:ext cx="10390188" cy="4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ru-RU" altLang="ru-RU" sz="2400" b="1" dirty="0">
                <a:solidFill>
                  <a:schemeClr val="bg1"/>
                </a:solidFill>
                <a:cs typeface="Open Sans Condensed" pitchFamily="2" charset="0"/>
              </a:rPr>
              <a:t>Основания принятия нового Федерального перечня учебников</a:t>
            </a:r>
          </a:p>
        </p:txBody>
      </p:sp>
      <p:sp>
        <p:nvSpPr>
          <p:cNvPr id="16387" name="TextBox 48">
            <a:extLst>
              <a:ext uri="{FF2B5EF4-FFF2-40B4-BE49-F238E27FC236}">
                <a16:creationId xmlns:a16="http://schemas.microsoft.com/office/drawing/2014/main" id="{812B7DB1-35CF-3C3B-3522-52F84C0E8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52" y="5106241"/>
            <a:ext cx="36001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28458D"/>
                </a:solidFill>
              </a:rPr>
              <a:t>Обновление содержания УМК 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527050" y="2465461"/>
            <a:ext cx="11185525" cy="2066528"/>
            <a:chOff x="503238" y="2292353"/>
            <a:chExt cx="11185525" cy="2066528"/>
          </a:xfrm>
        </p:grpSpPr>
        <p:sp>
          <p:nvSpPr>
            <p:cNvPr id="39" name="Скругленный прямоугольник 38">
              <a:extLst>
                <a:ext uri="{FF2B5EF4-FFF2-40B4-BE49-F238E27FC236}">
                  <a16:creationId xmlns:a16="http://schemas.microsoft.com/office/drawing/2014/main" id="{74423326-8D26-2DF2-1C7A-A724127E45F3}"/>
                </a:ext>
              </a:extLst>
            </p:cNvPr>
            <p:cNvSpPr/>
            <p:nvPr/>
          </p:nvSpPr>
          <p:spPr bwMode="auto">
            <a:xfrm>
              <a:off x="503238" y="3717516"/>
              <a:ext cx="2581275" cy="641365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dirty="0">
                  <a:solidFill>
                    <a:schemeClr val="bg1"/>
                  </a:solidFill>
                </a:rPr>
                <a:t>ФГОС среднего общего образования (СОО)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>
                  <a:solidFill>
                    <a:schemeClr val="bg1"/>
                  </a:solidFill>
                </a:rPr>
                <a:t>вступает в силу  с 01.09.2023</a:t>
              </a:r>
              <a:r>
                <a:rPr lang="ru-RU" sz="900" baseline="300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40" name="Скругленный прямоугольник 39">
              <a:extLst>
                <a:ext uri="{FF2B5EF4-FFF2-40B4-BE49-F238E27FC236}">
                  <a16:creationId xmlns:a16="http://schemas.microsoft.com/office/drawing/2014/main" id="{BAE21ECC-1C43-F18A-E6A9-A2C643CD444E}"/>
                </a:ext>
              </a:extLst>
            </p:cNvPr>
            <p:cNvSpPr/>
            <p:nvPr/>
          </p:nvSpPr>
          <p:spPr bwMode="auto">
            <a:xfrm>
              <a:off x="3722688" y="3709584"/>
              <a:ext cx="2222500" cy="646756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900" dirty="0">
                <a:solidFill>
                  <a:schemeClr val="bg1"/>
                </a:solidFill>
              </a:endParaRPr>
            </a:p>
          </p:txBody>
        </p:sp>
        <p:sp>
          <p:nvSpPr>
            <p:cNvPr id="41" name="Скругленный прямоугольник 40">
              <a:extLst>
                <a:ext uri="{FF2B5EF4-FFF2-40B4-BE49-F238E27FC236}">
                  <a16:creationId xmlns:a16="http://schemas.microsoft.com/office/drawing/2014/main" id="{A24628BC-152A-A36B-6C4D-839FDD8BEBB4}"/>
                </a:ext>
              </a:extLst>
            </p:cNvPr>
            <p:cNvSpPr/>
            <p:nvPr/>
          </p:nvSpPr>
          <p:spPr bwMode="auto">
            <a:xfrm>
              <a:off x="6048375" y="3709584"/>
              <a:ext cx="2433638" cy="646756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>
                  <a:solidFill>
                    <a:schemeClr val="bg1"/>
                  </a:solidFill>
                </a:rPr>
                <a:t>Примерные рабочие программы по учебным предметам / курсам СОО</a:t>
              </a:r>
            </a:p>
          </p:txBody>
        </p:sp>
        <p:sp>
          <p:nvSpPr>
            <p:cNvPr id="42" name="Скругленный прямоугольник 41">
              <a:extLst>
                <a:ext uri="{FF2B5EF4-FFF2-40B4-BE49-F238E27FC236}">
                  <a16:creationId xmlns:a16="http://schemas.microsoft.com/office/drawing/2014/main" id="{47657AD5-A246-4178-5F02-6F25D65E3ED1}"/>
                </a:ext>
              </a:extLst>
            </p:cNvPr>
            <p:cNvSpPr/>
            <p:nvPr/>
          </p:nvSpPr>
          <p:spPr bwMode="auto">
            <a:xfrm>
              <a:off x="503238" y="2292353"/>
              <a:ext cx="2581275" cy="588546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dirty="0">
                  <a:solidFill>
                    <a:schemeClr val="bg1"/>
                  </a:solidFill>
                </a:rPr>
                <a:t>ФГОС начального общего образования (НОО)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>
                  <a:solidFill>
                    <a:schemeClr val="bg1"/>
                  </a:solidFill>
                </a:rPr>
                <a:t>вступил в силу с 01.09.2022</a:t>
              </a:r>
            </a:p>
          </p:txBody>
        </p:sp>
        <p:sp>
          <p:nvSpPr>
            <p:cNvPr id="43" name="Скругленный прямоугольник 42">
              <a:extLst>
                <a:ext uri="{FF2B5EF4-FFF2-40B4-BE49-F238E27FC236}">
                  <a16:creationId xmlns:a16="http://schemas.microsoft.com/office/drawing/2014/main" id="{DC787F60-C417-8C40-CEED-6D0414855453}"/>
                </a:ext>
              </a:extLst>
            </p:cNvPr>
            <p:cNvSpPr/>
            <p:nvPr/>
          </p:nvSpPr>
          <p:spPr bwMode="auto">
            <a:xfrm>
              <a:off x="503238" y="3025715"/>
              <a:ext cx="2581275" cy="588546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dirty="0">
                  <a:solidFill>
                    <a:schemeClr val="bg1"/>
                  </a:solidFill>
                </a:rPr>
                <a:t>ФГОС основного общего образования (ООО)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>
                  <a:solidFill>
                    <a:schemeClr val="bg1"/>
                  </a:solidFill>
                </a:rPr>
                <a:t>вступил в силу с 01.09.2022</a:t>
              </a:r>
            </a:p>
          </p:txBody>
        </p:sp>
        <p:sp>
          <p:nvSpPr>
            <p:cNvPr id="44" name="Скругленный прямоугольник 43">
              <a:extLst>
                <a:ext uri="{FF2B5EF4-FFF2-40B4-BE49-F238E27FC236}">
                  <a16:creationId xmlns:a16="http://schemas.microsoft.com/office/drawing/2014/main" id="{121E17CB-48BB-93C2-6544-941062E51632}"/>
                </a:ext>
              </a:extLst>
            </p:cNvPr>
            <p:cNvSpPr/>
            <p:nvPr/>
          </p:nvSpPr>
          <p:spPr bwMode="auto">
            <a:xfrm>
              <a:off x="3722688" y="2301879"/>
              <a:ext cx="2222500" cy="588546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>
                  <a:solidFill>
                    <a:schemeClr val="bg1"/>
                  </a:solidFill>
                </a:rPr>
                <a:t>Примерная основная образовательная программа НОО</a:t>
              </a:r>
              <a:r>
                <a:rPr lang="ru-RU" sz="900" baseline="30000" dirty="0">
                  <a:solidFill>
                    <a:schemeClr val="bg1"/>
                  </a:solidFill>
                </a:rPr>
                <a:t>2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  <p:sp>
          <p:nvSpPr>
            <p:cNvPr id="45" name="Скругленный прямоугольник 44">
              <a:extLst>
                <a:ext uri="{FF2B5EF4-FFF2-40B4-BE49-F238E27FC236}">
                  <a16:creationId xmlns:a16="http://schemas.microsoft.com/office/drawing/2014/main" id="{CF87097E-B099-7A78-8FFB-FCE1DAB3A13E}"/>
                </a:ext>
              </a:extLst>
            </p:cNvPr>
            <p:cNvSpPr/>
            <p:nvPr/>
          </p:nvSpPr>
          <p:spPr bwMode="auto">
            <a:xfrm>
              <a:off x="3722688" y="3035241"/>
              <a:ext cx="2222500" cy="588546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900" dirty="0">
                <a:solidFill>
                  <a:schemeClr val="bg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>
                  <a:solidFill>
                    <a:schemeClr val="bg1"/>
                  </a:solidFill>
                </a:rPr>
                <a:t>Примерная основная образовательная программа ООО</a:t>
              </a:r>
              <a:r>
                <a:rPr lang="ru-RU" sz="900" baseline="30000" dirty="0">
                  <a:solidFill>
                    <a:schemeClr val="bg1"/>
                  </a:solidFill>
                </a:rPr>
                <a:t>2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26">
              <a:extLst>
                <a:ext uri="{FF2B5EF4-FFF2-40B4-BE49-F238E27FC236}">
                  <a16:creationId xmlns:a16="http://schemas.microsoft.com/office/drawing/2014/main" id="{4BEE9865-DD62-9C6C-F0DA-BAC7E456B8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7125" y="3883475"/>
              <a:ext cx="23290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900" dirty="0">
                  <a:solidFill>
                    <a:schemeClr val="bg1"/>
                  </a:solidFill>
                </a:rPr>
                <a:t>Примерная основная образовательная программа СОО</a:t>
              </a:r>
              <a:r>
                <a:rPr lang="ru-RU" altLang="ru-RU" sz="900" baseline="30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47" name="Скругленный прямоугольник 46">
              <a:extLst>
                <a:ext uri="{FF2B5EF4-FFF2-40B4-BE49-F238E27FC236}">
                  <a16:creationId xmlns:a16="http://schemas.microsoft.com/office/drawing/2014/main" id="{6D91BC67-1147-83F6-D3C5-B0BE2254D7A4}"/>
                </a:ext>
              </a:extLst>
            </p:cNvPr>
            <p:cNvSpPr/>
            <p:nvPr/>
          </p:nvSpPr>
          <p:spPr bwMode="auto">
            <a:xfrm>
              <a:off x="6048375" y="2301879"/>
              <a:ext cx="2433638" cy="588546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>
                  <a:solidFill>
                    <a:schemeClr val="bg1"/>
                  </a:solidFill>
                </a:rPr>
                <a:t>Примерные рабочие программы по учебным предметам НОО</a:t>
              </a:r>
              <a:r>
                <a:rPr lang="ru-RU" sz="900" baseline="30000" dirty="0">
                  <a:solidFill>
                    <a:schemeClr val="bg1"/>
                  </a:solidFill>
                </a:rPr>
                <a:t>4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  <p:sp>
          <p:nvSpPr>
            <p:cNvPr id="48" name="Скругленный прямоугольник 47">
              <a:extLst>
                <a:ext uri="{FF2B5EF4-FFF2-40B4-BE49-F238E27FC236}">
                  <a16:creationId xmlns:a16="http://schemas.microsoft.com/office/drawing/2014/main" id="{C22573D7-3E66-099C-E672-FAB0B29965C0}"/>
                </a:ext>
              </a:extLst>
            </p:cNvPr>
            <p:cNvSpPr/>
            <p:nvPr/>
          </p:nvSpPr>
          <p:spPr bwMode="auto">
            <a:xfrm>
              <a:off x="6048375" y="3035241"/>
              <a:ext cx="2433638" cy="588546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>
                  <a:solidFill>
                    <a:schemeClr val="bg1"/>
                  </a:solidFill>
                </a:rPr>
                <a:t>Примерные рабочие программы по учебным предметам ООО</a:t>
              </a:r>
              <a:r>
                <a:rPr lang="ru-RU" sz="900" baseline="30000" dirty="0">
                  <a:solidFill>
                    <a:schemeClr val="bg1"/>
                  </a:solidFill>
                </a:rPr>
                <a:t>5</a:t>
              </a:r>
              <a:r>
                <a:rPr lang="ru-RU" sz="900" dirty="0">
                  <a:solidFill>
                    <a:schemeClr val="bg1"/>
                  </a:solidFill>
                </a:rPr>
                <a:t>,</a:t>
              </a:r>
              <a:endParaRPr lang="en-US" sz="900" dirty="0">
                <a:solidFill>
                  <a:schemeClr val="bg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>
                  <a:solidFill>
                    <a:schemeClr val="bg1"/>
                  </a:solidFill>
                </a:rPr>
                <a:t>в том числе </a:t>
              </a:r>
              <a:r>
                <a:rPr lang="ru-RU" sz="900" b="1" dirty="0">
                  <a:solidFill>
                    <a:schemeClr val="bg1"/>
                  </a:solidFill>
                </a:rPr>
                <a:t>для базового</a:t>
              </a:r>
              <a:endParaRPr lang="en-US" sz="900" b="1" dirty="0">
                <a:solidFill>
                  <a:schemeClr val="bg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dirty="0">
                  <a:solidFill>
                    <a:schemeClr val="bg1"/>
                  </a:solidFill>
                </a:rPr>
                <a:t>и углублённого уровней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  <p:sp>
          <p:nvSpPr>
            <p:cNvPr id="49" name="Скругленный прямоугольник 48">
              <a:extLst>
                <a:ext uri="{FF2B5EF4-FFF2-40B4-BE49-F238E27FC236}">
                  <a16:creationId xmlns:a16="http://schemas.microsoft.com/office/drawing/2014/main" id="{FF19AEC6-631B-4F8F-5973-CDB048E8BF0C}"/>
                </a:ext>
              </a:extLst>
            </p:cNvPr>
            <p:cNvSpPr/>
            <p:nvPr/>
          </p:nvSpPr>
          <p:spPr bwMode="auto">
            <a:xfrm>
              <a:off x="9064625" y="2351092"/>
              <a:ext cx="2624138" cy="558364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>
                  <a:solidFill>
                    <a:schemeClr val="bg1"/>
                  </a:solidFill>
                </a:rPr>
                <a:t>Тематический классификатор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1" name="Скругленный прямоугольник 50">
              <a:extLst>
                <a:ext uri="{FF2B5EF4-FFF2-40B4-BE49-F238E27FC236}">
                  <a16:creationId xmlns:a16="http://schemas.microsoft.com/office/drawing/2014/main" id="{1893F4F7-F776-CC0A-8D1C-12E714D8D270}"/>
                </a:ext>
              </a:extLst>
            </p:cNvPr>
            <p:cNvSpPr/>
            <p:nvPr/>
          </p:nvSpPr>
          <p:spPr bwMode="auto">
            <a:xfrm>
              <a:off x="9064625" y="3108265"/>
              <a:ext cx="2597150" cy="558364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>
                  <a:solidFill>
                    <a:schemeClr val="bg1"/>
                  </a:solidFill>
                </a:rPr>
                <a:t>Тематический классификатор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2" name="Скругленный прямоугольник 51">
              <a:extLst>
                <a:ext uri="{FF2B5EF4-FFF2-40B4-BE49-F238E27FC236}">
                  <a16:creationId xmlns:a16="http://schemas.microsoft.com/office/drawing/2014/main" id="{912D92C9-708E-682D-C1E0-B06B660B904A}"/>
                </a:ext>
              </a:extLst>
            </p:cNvPr>
            <p:cNvSpPr/>
            <p:nvPr/>
          </p:nvSpPr>
          <p:spPr bwMode="auto">
            <a:xfrm>
              <a:off x="9064625" y="3788959"/>
              <a:ext cx="2624138" cy="558364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>
                  <a:solidFill>
                    <a:schemeClr val="bg1"/>
                  </a:solidFill>
                </a:rPr>
                <a:t>Тематический классификатор</a:t>
              </a:r>
              <a:endParaRPr lang="en-US" sz="900" dirty="0">
                <a:solidFill>
                  <a:schemeClr val="bg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>
                  <a:solidFill>
                    <a:schemeClr val="bg1"/>
                  </a:solidFill>
                </a:rPr>
                <a:t>(в разработке)</a:t>
              </a:r>
            </a:p>
          </p:txBody>
        </p:sp>
        <p:cxnSp>
          <p:nvCxnSpPr>
            <p:cNvPr id="53" name="Прямая со стрелкой 52">
              <a:extLst>
                <a:ext uri="{FF2B5EF4-FFF2-40B4-BE49-F238E27FC236}">
                  <a16:creationId xmlns:a16="http://schemas.microsoft.com/office/drawing/2014/main" id="{FEA97D2C-50FD-14CD-3CDC-2C2036EBB8E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86113" y="2752727"/>
              <a:ext cx="411162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>
              <a:extLst>
                <a:ext uri="{FF2B5EF4-FFF2-40B4-BE49-F238E27FC236}">
                  <a16:creationId xmlns:a16="http://schemas.microsoft.com/office/drawing/2014/main" id="{EBF202A7-598B-0C2C-7570-71D18E68CF0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86113" y="3360934"/>
              <a:ext cx="411162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>
              <a:extLst>
                <a:ext uri="{FF2B5EF4-FFF2-40B4-BE49-F238E27FC236}">
                  <a16:creationId xmlns:a16="http://schemas.microsoft.com/office/drawing/2014/main" id="{1BF87094-1E91-6E0F-7E9B-6500ED14C2A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86113" y="4058803"/>
              <a:ext cx="411162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>
              <a:extLst>
                <a:ext uri="{FF2B5EF4-FFF2-40B4-BE49-F238E27FC236}">
                  <a16:creationId xmlns:a16="http://schemas.microsoft.com/office/drawing/2014/main" id="{B37E9E5B-ECC3-5FB3-969A-3D839964F5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55038" y="2752727"/>
              <a:ext cx="409575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>
              <a:extLst>
                <a:ext uri="{FF2B5EF4-FFF2-40B4-BE49-F238E27FC236}">
                  <a16:creationId xmlns:a16="http://schemas.microsoft.com/office/drawing/2014/main" id="{2FF419D4-449A-9A0F-0E5D-4D07EAC558E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55038" y="3360934"/>
              <a:ext cx="409575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>
              <a:extLst>
                <a:ext uri="{FF2B5EF4-FFF2-40B4-BE49-F238E27FC236}">
                  <a16:creationId xmlns:a16="http://schemas.microsoft.com/office/drawing/2014/main" id="{29224207-6C6F-0F54-23CC-5ECE569316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55038" y="4058803"/>
              <a:ext cx="409575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675212" y="5772469"/>
            <a:ext cx="8803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aseline="30000" dirty="0">
                <a:solidFill>
                  <a:schemeClr val="bg1"/>
                </a:solidFill>
              </a:rPr>
              <a:t>1 </a:t>
            </a:r>
            <a:r>
              <a:rPr lang="ru-RU" sz="800" dirty="0">
                <a:solidFill>
                  <a:schemeClr val="bg1"/>
                </a:solidFill>
              </a:rPr>
              <a:t>Приказ  </a:t>
            </a:r>
            <a:r>
              <a:rPr lang="ru-RU" sz="800" dirty="0" err="1">
                <a:solidFill>
                  <a:schemeClr val="bg1"/>
                </a:solidFill>
              </a:rPr>
              <a:t>Минпросвещения</a:t>
            </a:r>
            <a:r>
              <a:rPr lang="ru-RU" sz="800" dirty="0">
                <a:solidFill>
                  <a:schemeClr val="bg1"/>
                </a:solidFill>
              </a:rPr>
              <a:t> России от 12.08.2022 № 732 с внесёнными изменениями </a:t>
            </a:r>
          </a:p>
          <a:p>
            <a:r>
              <a:rPr lang="ru-RU" sz="800" baseline="30000" dirty="0">
                <a:solidFill>
                  <a:schemeClr val="bg1"/>
                </a:solidFill>
              </a:rPr>
              <a:t>2</a:t>
            </a:r>
            <a:r>
              <a:rPr lang="ru-RU" sz="800" dirty="0">
                <a:solidFill>
                  <a:schemeClr val="bg1"/>
                </a:solidFill>
              </a:rPr>
              <a:t> Одобрена решением федерального учебно-методического объединения по общему образованию, протокол 6/22 от 15.09.2022 г.</a:t>
            </a:r>
          </a:p>
          <a:p>
            <a:r>
              <a:rPr lang="ru-RU" sz="800" baseline="30000" dirty="0">
                <a:solidFill>
                  <a:schemeClr val="bg1"/>
                </a:solidFill>
              </a:rPr>
              <a:t>3 </a:t>
            </a:r>
            <a:r>
              <a:rPr lang="ru-RU" sz="800" dirty="0">
                <a:solidFill>
                  <a:schemeClr val="bg1"/>
                </a:solidFill>
              </a:rPr>
              <a:t>Одобрена решением федерального учебно-методического объединения по общему образованию, протокол 2/16-3 от 28.06.2016 г. Планируется обновление</a:t>
            </a:r>
            <a:endParaRPr lang="ru-RU" sz="800" baseline="30000" dirty="0">
              <a:solidFill>
                <a:schemeClr val="bg1"/>
              </a:solidFill>
            </a:endParaRPr>
          </a:p>
          <a:p>
            <a:r>
              <a:rPr lang="ru-RU" sz="800" baseline="30000" dirty="0">
                <a:solidFill>
                  <a:schemeClr val="bg1"/>
                </a:solidFill>
              </a:rPr>
              <a:t>4 </a:t>
            </a:r>
            <a:r>
              <a:rPr lang="ru-RU" sz="800" dirty="0">
                <a:solidFill>
                  <a:schemeClr val="bg1"/>
                </a:solidFill>
              </a:rPr>
              <a:t>Одобрены решением федерального учебно-методического объединения по общему образованию, протокол № 3/21 от 27.09.2021 г. </a:t>
            </a:r>
          </a:p>
          <a:p>
            <a:r>
              <a:rPr lang="ru-RU" sz="800" baseline="30000" dirty="0">
                <a:solidFill>
                  <a:schemeClr val="bg1"/>
                </a:solidFill>
              </a:rPr>
              <a:t>5 </a:t>
            </a:r>
            <a:r>
              <a:rPr lang="ru-RU" sz="800" dirty="0">
                <a:solidFill>
                  <a:schemeClr val="bg1"/>
                </a:solidFill>
              </a:rPr>
              <a:t>Одобрены решением федерального учебно-методического объединения по общему образованию, протоколы № 3/21 от 27.09.2021 г.,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ru-RU" sz="800" dirty="0">
                <a:solidFill>
                  <a:schemeClr val="bg1"/>
                </a:solidFill>
              </a:rPr>
              <a:t>№ 2/22 от 29.04.2022 г.,  № 3/22 от 23.06.2022 г. </a:t>
            </a:r>
          </a:p>
          <a:p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4EF746BA-2529-3432-10DE-052BA9A94808}"/>
              </a:ext>
            </a:extLst>
          </p:cNvPr>
          <p:cNvSpPr/>
          <p:nvPr/>
        </p:nvSpPr>
        <p:spPr>
          <a:xfrm>
            <a:off x="8764438" y="4820211"/>
            <a:ext cx="2948138" cy="88732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sp>
        <p:nvSpPr>
          <p:cNvPr id="35" name="TextBox 48">
            <a:extLst>
              <a:ext uri="{FF2B5EF4-FFF2-40B4-BE49-F238E27FC236}">
                <a16:creationId xmlns:a16="http://schemas.microsoft.com/office/drawing/2014/main" id="{812B7DB1-35CF-3C3B-3522-52F84C0E8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6225" y="5106241"/>
            <a:ext cx="1924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28458D"/>
                </a:solidFill>
              </a:rPr>
              <a:t>Новый ФПУ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1BF87094-1E91-6E0F-7E9B-6500ED14C2A7}"/>
              </a:ext>
            </a:extLst>
          </p:cNvPr>
          <p:cNvCxnSpPr>
            <a:cxnSpLocks/>
          </p:cNvCxnSpPr>
          <p:nvPr/>
        </p:nvCxnSpPr>
        <p:spPr bwMode="auto">
          <a:xfrm>
            <a:off x="8225559" y="5230641"/>
            <a:ext cx="411162" cy="0"/>
          </a:xfrm>
          <a:prstGeom prst="straightConnector1">
            <a:avLst/>
          </a:prstGeom>
          <a:ln w="19050">
            <a:solidFill>
              <a:schemeClr val="bg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4EF746BA-2529-3432-10DE-052BA9A94808}"/>
              </a:ext>
            </a:extLst>
          </p:cNvPr>
          <p:cNvSpPr/>
          <p:nvPr/>
        </p:nvSpPr>
        <p:spPr>
          <a:xfrm>
            <a:off x="5149704" y="4820211"/>
            <a:ext cx="2948138" cy="88732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sp>
        <p:nvSpPr>
          <p:cNvPr id="60" name="TextBox 48">
            <a:extLst>
              <a:ext uri="{FF2B5EF4-FFF2-40B4-BE49-F238E27FC236}">
                <a16:creationId xmlns:a16="http://schemas.microsoft.com/office/drawing/2014/main" id="{812B7DB1-35CF-3C3B-3522-52F84C0E8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0310" y="4967742"/>
            <a:ext cx="19245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28458D"/>
                </a:solidFill>
              </a:rPr>
              <a:t>Государственная экспертиза </a:t>
            </a:r>
          </a:p>
        </p:txBody>
      </p: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1BF87094-1E91-6E0F-7E9B-6500ED14C2A7}"/>
              </a:ext>
            </a:extLst>
          </p:cNvPr>
          <p:cNvCxnSpPr>
            <a:cxnSpLocks/>
          </p:cNvCxnSpPr>
          <p:nvPr/>
        </p:nvCxnSpPr>
        <p:spPr bwMode="auto">
          <a:xfrm>
            <a:off x="4565083" y="5230641"/>
            <a:ext cx="411162" cy="0"/>
          </a:xfrm>
          <a:prstGeom prst="straightConnector1">
            <a:avLst/>
          </a:prstGeom>
          <a:ln w="19050">
            <a:solidFill>
              <a:schemeClr val="bg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88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986"/>
            <a:ext cx="6477000" cy="4505325"/>
          </a:xfrm>
          <a:prstGeom prst="rect">
            <a:avLst/>
          </a:prstGeom>
        </p:spPr>
      </p:pic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20D776D5-02D0-342B-83AE-AE5309E5E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930" y="184031"/>
            <a:ext cx="10701338" cy="7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Федеральный перечень учебников. 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Приказ № 858 от 21.09.2022 </a:t>
            </a:r>
          </a:p>
        </p:txBody>
      </p:sp>
      <p:sp>
        <p:nvSpPr>
          <p:cNvPr id="8" name="Прямоугольник 25">
            <a:extLst>
              <a:ext uri="{FF2B5EF4-FFF2-40B4-BE49-F238E27FC236}">
                <a16:creationId xmlns:a16="http://schemas.microsoft.com/office/drawing/2014/main" id="{344FE669-13AC-7AC4-D6B5-59D91E07C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345" y="1193842"/>
            <a:ext cx="5077432" cy="30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Aft>
                <a:spcPts val="600"/>
              </a:spcAft>
              <a:buClr>
                <a:srgbClr val="28458D"/>
              </a:buClr>
              <a:buSzPct val="120000"/>
            </a:pPr>
            <a:r>
              <a:rPr lang="ru-RU" altLang="ru-RU" sz="1400" b="1" dirty="0">
                <a:solidFill>
                  <a:srgbClr val="28458D"/>
                </a:solidFill>
                <a:cs typeface="Open Sans Light" pitchFamily="2" charset="0"/>
              </a:rPr>
              <a:t>Федеральный перечень учебников содержит 3 приложения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82637" y="1934383"/>
            <a:ext cx="51888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8458D"/>
                </a:solidFill>
                <a:cs typeface="Open Sans Light" pitchFamily="2" charset="0"/>
              </a:rPr>
              <a:t>Учебники, входящие по состоянию на 31 декабря 2022 года в федеральный перечень учебников, допускаются к использованию на срок действия экспертных заключений (пять лет)*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5888" y="3123230"/>
            <a:ext cx="4825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/>
              <a:t>*Федеральный закон «О внесении изменений в Федеральный закон «Об образовании в Российской Федерации» от 24.09.2022 № 371-ФЗ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28937" y="3849385"/>
            <a:ext cx="424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Ссылка на приказ: </a:t>
            </a:r>
            <a:r>
              <a:rPr lang="en-US" dirty="0">
                <a:hlinkClick r:id="rId3"/>
              </a:rPr>
              <a:t>https://clck.ru/32YecN</a:t>
            </a:r>
            <a:r>
              <a:rPr lang="ru-RU" dirty="0"/>
              <a:t> </a:t>
            </a:r>
          </a:p>
        </p:txBody>
      </p:sp>
      <p:pic>
        <p:nvPicPr>
          <p:cNvPr id="4098" name="Picture 2" descr="http://disk.yandex.net/qr/?clean=1&amp;text=https://clck.ru/32Yec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897" y="4382886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89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1" name="TextBox 11">
            <a:extLst>
              <a:ext uri="{FF2B5EF4-FFF2-40B4-BE49-F238E27FC236}">
                <a16:creationId xmlns:a16="http://schemas.microsoft.com/office/drawing/2014/main" id="{9E1160CF-9B25-DC38-BFD8-F9DEB2422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4211" y="3516284"/>
            <a:ext cx="2637877" cy="21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 sz="1400" dirty="0">
              <a:solidFill>
                <a:srgbClr val="3B3838"/>
              </a:solidFill>
              <a:cs typeface="Open Sans Light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66" y="2812657"/>
            <a:ext cx="9603015" cy="3208728"/>
          </a:xfrm>
          <a:prstGeom prst="rect">
            <a:avLst/>
          </a:prstGeom>
        </p:spPr>
      </p:pic>
      <p:sp>
        <p:nvSpPr>
          <p:cNvPr id="18443" name="Прямоугольник 74">
            <a:extLst>
              <a:ext uri="{FF2B5EF4-FFF2-40B4-BE49-F238E27FC236}">
                <a16:creationId xmlns:a16="http://schemas.microsoft.com/office/drawing/2014/main" id="{19B85301-AE55-3819-FADD-7AE0286F6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94" y="196070"/>
            <a:ext cx="10737042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ФПУ – 2022. Приказ № 858 от 21.09.2022 </a:t>
            </a:r>
          </a:p>
          <a:p>
            <a:pPr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Приложение № 1. На что обратить внимание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65" t="-1" r="-1" b="78579"/>
          <a:stretch/>
        </p:blipFill>
        <p:spPr>
          <a:xfrm>
            <a:off x="1887077" y="1647461"/>
            <a:ext cx="10211404" cy="1093827"/>
          </a:xfrm>
          <a:prstGeom prst="rect">
            <a:avLst/>
          </a:prstGeom>
        </p:spPr>
      </p:pic>
      <p:sp>
        <p:nvSpPr>
          <p:cNvPr id="40" name="TextBox 12">
            <a:extLst>
              <a:ext uri="{FF2B5EF4-FFF2-40B4-BE49-F238E27FC236}">
                <a16:creationId xmlns:a16="http://schemas.microsoft.com/office/drawing/2014/main" id="{044D14BE-6FCC-742E-D9F9-C917D08E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07" y="1021083"/>
            <a:ext cx="8501907" cy="119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b="1" dirty="0">
                <a:cs typeface="Open Sans Condensed" pitchFamily="2" charset="0"/>
              </a:rPr>
              <a:t>Реквизиты приказа </a:t>
            </a:r>
            <a:r>
              <a:rPr lang="ru-RU" altLang="ru-RU" sz="1600" dirty="0">
                <a:cs typeface="Open Sans Condensed" pitchFamily="2" charset="0"/>
              </a:rPr>
              <a:t>Министерства просвещения Российской Федерации, утвердившего </a:t>
            </a:r>
            <a:r>
              <a:rPr lang="ru-RU" altLang="ru-RU" sz="1600" b="1" dirty="0">
                <a:cs typeface="Open Sans Condensed" pitchFamily="2" charset="0"/>
              </a:rPr>
              <a:t>ФГОС, которому соответствует учебник</a:t>
            </a:r>
            <a:r>
              <a:rPr lang="ru-RU" altLang="ru-RU" sz="1600" dirty="0">
                <a:cs typeface="Open Sans Condensed" pitchFamily="2" charset="0"/>
              </a:rPr>
              <a:t>.</a:t>
            </a:r>
          </a:p>
          <a:p>
            <a:pPr marL="285750" indent="-285750"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cs typeface="Open Sans Condensed" pitchFamily="2" charset="0"/>
              </a:rPr>
              <a:t>Номер издания учебника. Допускается использование </a:t>
            </a:r>
            <a:r>
              <a:rPr lang="ru-RU" altLang="ru-RU" sz="1600" b="1" dirty="0">
                <a:cs typeface="Open Sans Condensed" pitchFamily="2" charset="0"/>
              </a:rPr>
              <a:t>указанного </a:t>
            </a:r>
            <a:r>
              <a:rPr lang="ru-RU" altLang="ru-RU" sz="1600" dirty="0">
                <a:cs typeface="Open Sans Condensed" pitchFamily="2" charset="0"/>
              </a:rPr>
              <a:t>в Приказе издания, </a:t>
            </a:r>
            <a:r>
              <a:rPr lang="ru-RU" altLang="ru-RU" sz="1600" b="1" dirty="0">
                <a:cs typeface="Open Sans Condensed" pitchFamily="2" charset="0"/>
              </a:rPr>
              <a:t>либо </a:t>
            </a:r>
            <a:r>
              <a:rPr lang="ru-RU" altLang="ru-RU" sz="1600" dirty="0">
                <a:cs typeface="Open Sans Condensed" pitchFamily="2" charset="0"/>
              </a:rPr>
              <a:t>можно использовать </a:t>
            </a:r>
            <a:r>
              <a:rPr lang="ru-RU" altLang="ru-RU" sz="1600" b="1" dirty="0">
                <a:cs typeface="Open Sans Condensed" pitchFamily="2" charset="0"/>
              </a:rPr>
              <a:t>стереотипное  указанному </a:t>
            </a:r>
            <a:r>
              <a:rPr lang="ru-RU" altLang="ru-RU" sz="1600" dirty="0">
                <a:cs typeface="Open Sans Condensed" pitchFamily="2" charset="0"/>
              </a:rPr>
              <a:t>в Приказе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5184859" y="2585259"/>
            <a:ext cx="1862006" cy="4173849"/>
            <a:chOff x="6542954" y="807923"/>
            <a:chExt cx="2233664" cy="5103931"/>
          </a:xfrm>
        </p:grpSpPr>
        <p:sp>
          <p:nvSpPr>
            <p:cNvPr id="27" name="Скругленный прямоугольник 26">
              <a:extLst>
                <a:ext uri="{FF2B5EF4-FFF2-40B4-BE49-F238E27FC236}">
                  <a16:creationId xmlns:a16="http://schemas.microsoft.com/office/drawing/2014/main" id="{90EDB855-ABD9-6F21-2ADC-AC7F5D02197B}"/>
                </a:ext>
              </a:extLst>
            </p:cNvPr>
            <p:cNvSpPr/>
            <p:nvPr/>
          </p:nvSpPr>
          <p:spPr>
            <a:xfrm>
              <a:off x="6542954" y="807923"/>
              <a:ext cx="2233664" cy="5103931"/>
            </a:xfrm>
            <a:prstGeom prst="roundRect">
              <a:avLst>
                <a:gd name="adj" fmla="val 7281"/>
              </a:avLst>
            </a:prstGeom>
            <a:solidFill>
              <a:schemeClr val="bg1"/>
            </a:solidFill>
            <a:ln w="19050">
              <a:solidFill>
                <a:srgbClr val="2845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KZ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31997" y="919025"/>
              <a:ext cx="2079740" cy="4933135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F68916EE-7F83-C5E6-695A-6D66B175E636}"/>
              </a:ext>
            </a:extLst>
          </p:cNvPr>
          <p:cNvSpPr/>
          <p:nvPr/>
        </p:nvSpPr>
        <p:spPr>
          <a:xfrm>
            <a:off x="132408" y="897007"/>
            <a:ext cx="10117185" cy="1475420"/>
          </a:xfrm>
          <a:prstGeom prst="roundRect">
            <a:avLst>
              <a:gd name="adj" fmla="val 17475"/>
            </a:avLst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sp>
        <p:nvSpPr>
          <p:cNvPr id="8" name="TextBox 7"/>
          <p:cNvSpPr txBox="1"/>
          <p:nvPr/>
        </p:nvSpPr>
        <p:spPr>
          <a:xfrm>
            <a:off x="5320491" y="5880928"/>
            <a:ext cx="7388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12-е издание,</a:t>
            </a:r>
          </a:p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переработанное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08073" y="5376899"/>
            <a:ext cx="824742" cy="1270800"/>
          </a:xfrm>
          <a:prstGeom prst="rect">
            <a:avLst/>
          </a:prstGeom>
          <a:solidFill>
            <a:schemeClr val="bg1"/>
          </a:solidFill>
        </p:spPr>
        <p:txBody>
          <a:bodyPr wrap="square" tIns="3600" bIns="3600" rtlCol="0" anchor="t" anchorCtr="1">
            <a:spAutoFit/>
          </a:bodyPr>
          <a:lstStyle/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</a:p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</a:t>
            </a:r>
          </a:p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 </a:t>
            </a:r>
          </a:p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</a:p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31</a:t>
            </a:r>
          </a:p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2021 г. № 286</a:t>
            </a:r>
          </a:p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</a:t>
            </a:r>
          </a:p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</a:t>
            </a:r>
          </a:p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</a:t>
            </a:r>
          </a:p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</a:t>
            </a:r>
          </a:p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стандарта</a:t>
            </a:r>
          </a:p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начального общего </a:t>
            </a:r>
          </a:p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 </a:t>
            </a:r>
          </a:p>
          <a:p>
            <a:pPr algn="ctr"/>
            <a:r>
              <a:rPr lang="ru-RU" sz="600" b="1" dirty="0">
                <a:solidFill>
                  <a:srgbClr val="224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38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-1217" b="70416"/>
          <a:stretch/>
        </p:blipFill>
        <p:spPr>
          <a:xfrm>
            <a:off x="2736435" y="1635953"/>
            <a:ext cx="9089768" cy="961885"/>
          </a:xfrm>
          <a:prstGeom prst="rect">
            <a:avLst/>
          </a:prstGeom>
        </p:spPr>
      </p:pic>
      <p:sp>
        <p:nvSpPr>
          <p:cNvPr id="18441" name="TextBox 11">
            <a:extLst>
              <a:ext uri="{FF2B5EF4-FFF2-40B4-BE49-F238E27FC236}">
                <a16:creationId xmlns:a16="http://schemas.microsoft.com/office/drawing/2014/main" id="{9E1160CF-9B25-DC38-BFD8-F9DEB2422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0074" y="3492489"/>
            <a:ext cx="39338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 sz="1400" dirty="0">
              <a:solidFill>
                <a:srgbClr val="3B3838"/>
              </a:solidFill>
              <a:cs typeface="Open Sans Light" pitchFamily="2" charset="0"/>
            </a:endParaRPr>
          </a:p>
        </p:txBody>
      </p:sp>
      <p:sp>
        <p:nvSpPr>
          <p:cNvPr id="18443" name="Прямоугольник 74">
            <a:extLst>
              <a:ext uri="{FF2B5EF4-FFF2-40B4-BE49-F238E27FC236}">
                <a16:creationId xmlns:a16="http://schemas.microsoft.com/office/drawing/2014/main" id="{19B85301-AE55-3819-FADD-7AE0286F6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94" y="196070"/>
            <a:ext cx="10737042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ФПУ – 2022. Приказ № 858 от 21.09.2022 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Приложение № 2. На что обратить внимание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044D14BE-6FCC-742E-D9F9-C917D08E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299" y="499787"/>
            <a:ext cx="7377640" cy="14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b="1" dirty="0">
                <a:cs typeface="Open Sans Condensed" pitchFamily="2" charset="0"/>
              </a:rPr>
              <a:t>Предельные сроки использования для каждого учебника, </a:t>
            </a:r>
            <a:r>
              <a:rPr lang="ru-RU" altLang="ru-RU" sz="1600" dirty="0">
                <a:cs typeface="Open Sans Light" pitchFamily="2" charset="0"/>
              </a:rPr>
              <a:t> </a:t>
            </a:r>
            <a:r>
              <a:rPr lang="ru-RU" altLang="ru-RU" sz="1600" u="sng" dirty="0">
                <a:cs typeface="Open Sans Light" pitchFamily="2" charset="0"/>
              </a:rPr>
              <a:t>из ранее действовавшего ФПУ </a:t>
            </a:r>
            <a:r>
              <a:rPr lang="ru-RU" altLang="ru-RU" sz="1600" dirty="0">
                <a:cs typeface="Open Sans Light" pitchFamily="2" charset="0"/>
              </a:rPr>
              <a:t>(Приказ </a:t>
            </a:r>
            <a:r>
              <a:rPr lang="ru-RU" altLang="ru-RU" sz="1600" dirty="0" err="1">
                <a:cs typeface="Open Sans Light" pitchFamily="2" charset="0"/>
              </a:rPr>
              <a:t>Минпросвещения</a:t>
            </a:r>
            <a:r>
              <a:rPr lang="ru-RU" altLang="ru-RU" sz="1600" dirty="0">
                <a:cs typeface="Open Sans Light" pitchFamily="2" charset="0"/>
              </a:rPr>
              <a:t> России № 254 от 20.05.2020 с изменениями, внесёнными Приказом № 766 от 23.12.2020) </a:t>
            </a:r>
            <a:endParaRPr lang="ru-RU" altLang="ru-RU" sz="1600" dirty="0">
              <a:solidFill>
                <a:srgbClr val="FF0000"/>
              </a:solidFill>
              <a:cs typeface="Open Sans Condensed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44" y="2829627"/>
            <a:ext cx="9699159" cy="2788436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F68916EE-7F83-C5E6-695A-6D66B175E636}"/>
              </a:ext>
            </a:extLst>
          </p:cNvPr>
          <p:cNvSpPr/>
          <p:nvPr/>
        </p:nvSpPr>
        <p:spPr>
          <a:xfrm>
            <a:off x="420594" y="1136547"/>
            <a:ext cx="8341021" cy="885929"/>
          </a:xfrm>
          <a:prstGeom prst="roundRect">
            <a:avLst>
              <a:gd name="adj" fmla="val 17475"/>
            </a:avLst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KZ"/>
          </a:p>
        </p:txBody>
      </p:sp>
      <p:grpSp>
        <p:nvGrpSpPr>
          <p:cNvPr id="9" name="Группа 8"/>
          <p:cNvGrpSpPr/>
          <p:nvPr/>
        </p:nvGrpSpPr>
        <p:grpSpPr>
          <a:xfrm>
            <a:off x="9804463" y="2218158"/>
            <a:ext cx="1963551" cy="3399905"/>
            <a:chOff x="9700953" y="1961804"/>
            <a:chExt cx="1963551" cy="3399905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9700953" y="1961804"/>
              <a:ext cx="1963551" cy="3399905"/>
              <a:chOff x="9700953" y="1961804"/>
              <a:chExt cx="1963551" cy="3399905"/>
            </a:xfrm>
          </p:grpSpPr>
          <p:sp>
            <p:nvSpPr>
              <p:cNvPr id="27" name="Скругленный прямоугольник 26">
                <a:extLst>
                  <a:ext uri="{FF2B5EF4-FFF2-40B4-BE49-F238E27FC236}">
                    <a16:creationId xmlns:a16="http://schemas.microsoft.com/office/drawing/2014/main" id="{90EDB855-ABD9-6F21-2ADC-AC7F5D02197B}"/>
                  </a:ext>
                </a:extLst>
              </p:cNvPr>
              <p:cNvSpPr/>
              <p:nvPr/>
            </p:nvSpPr>
            <p:spPr>
              <a:xfrm>
                <a:off x="9700953" y="1961804"/>
                <a:ext cx="1963551" cy="3399905"/>
              </a:xfrm>
              <a:prstGeom prst="roundRect">
                <a:avLst>
                  <a:gd name="adj" fmla="val 7281"/>
                </a:avLst>
              </a:prstGeom>
              <a:solidFill>
                <a:schemeClr val="bg1"/>
              </a:solidFill>
              <a:ln w="19050">
                <a:solidFill>
                  <a:srgbClr val="2845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KZ"/>
              </a:p>
            </p:txBody>
          </p:sp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9740" y="2085097"/>
                <a:ext cx="1809204" cy="3161628"/>
              </a:xfrm>
              <a:prstGeom prst="rect">
                <a:avLst/>
              </a:prstGeom>
            </p:spPr>
          </p:pic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47184" y="2132945"/>
              <a:ext cx="1533525" cy="466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245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22" y="2541938"/>
            <a:ext cx="1377098" cy="19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119" y="2521040"/>
            <a:ext cx="1432133" cy="19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474" y="2460942"/>
            <a:ext cx="1400603" cy="19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967" y="2444450"/>
            <a:ext cx="1402180" cy="19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43" name="Прямоугольник 74">
            <a:extLst>
              <a:ext uri="{FF2B5EF4-FFF2-40B4-BE49-F238E27FC236}">
                <a16:creationId xmlns:a16="http://schemas.microsoft.com/office/drawing/2014/main" id="{19B85301-AE55-3819-FADD-7AE0286F6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89" y="164004"/>
            <a:ext cx="1110280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ФПУ – 2022. Приказ № 858 от 21.09.2022 </a:t>
            </a:r>
          </a:p>
          <a:p>
            <a:pPr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Приложение № 2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Предельные сроки использования учебников зависят от года изучения предмета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44D14BE-6FCC-742E-D9F9-C917D08E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820" y="1457191"/>
            <a:ext cx="8003739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600" b="1" dirty="0">
                <a:solidFill>
                  <a:srgbClr val="28458D"/>
                </a:solidFill>
                <a:cs typeface="Open Sans Condensed" pitchFamily="2" charset="0"/>
              </a:rPr>
              <a:t>Год изучения предмета 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044D14BE-6FCC-742E-D9F9-C917D08E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820" y="5226266"/>
            <a:ext cx="8003739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600" b="1" dirty="0">
                <a:solidFill>
                  <a:srgbClr val="28458D"/>
                </a:solidFill>
                <a:cs typeface="Open Sans Condensed" pitchFamily="2" charset="0"/>
              </a:rPr>
              <a:t>Предельный срок использования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044D14BE-6FCC-742E-D9F9-C917D08E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09712" y="2017301"/>
            <a:ext cx="8394415" cy="4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1 год изучения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предмета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4254" y="3941141"/>
            <a:ext cx="1302356" cy="1010501"/>
          </a:xfrm>
          <a:prstGeom prst="roundRect">
            <a:avLst/>
          </a:prstGeom>
          <a:solidFill>
            <a:srgbClr val="2845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До 31 августа 2023 года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3048724" y="3126697"/>
            <a:ext cx="478972" cy="348343"/>
          </a:xfrm>
          <a:prstGeom prst="rightArrow">
            <a:avLst/>
          </a:prstGeom>
          <a:solidFill>
            <a:srgbClr val="28458D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458D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37576" y="3923470"/>
            <a:ext cx="1302356" cy="1010501"/>
          </a:xfrm>
          <a:prstGeom prst="roundRect">
            <a:avLst/>
          </a:prstGeom>
          <a:solidFill>
            <a:srgbClr val="2845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До 31 августа 2024 года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5665001" y="3137147"/>
            <a:ext cx="478972" cy="348343"/>
          </a:xfrm>
          <a:prstGeom prst="rightArrow">
            <a:avLst/>
          </a:prstGeom>
          <a:solidFill>
            <a:srgbClr val="28458D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458D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46178" y="3951591"/>
            <a:ext cx="1302356" cy="1010501"/>
          </a:xfrm>
          <a:prstGeom prst="roundRect">
            <a:avLst/>
          </a:prstGeom>
          <a:solidFill>
            <a:srgbClr val="2845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До 31 августа 2025 года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8406803" y="3147597"/>
            <a:ext cx="478972" cy="348343"/>
          </a:xfrm>
          <a:prstGeom prst="rightArrow">
            <a:avLst/>
          </a:prstGeom>
          <a:solidFill>
            <a:srgbClr val="28458D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458D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679704" y="3951591"/>
            <a:ext cx="1302356" cy="1010501"/>
          </a:xfrm>
          <a:prstGeom prst="roundRect">
            <a:avLst/>
          </a:prstGeom>
          <a:solidFill>
            <a:srgbClr val="2845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До 31 августа 2027 года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044D14BE-6FCC-742E-D9F9-C917D08E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89" y="2013500"/>
            <a:ext cx="8394415" cy="4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2 год изучения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предмета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044D14BE-6FCC-742E-D9F9-C917D08E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724" y="2045714"/>
            <a:ext cx="8394415" cy="4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3 год изучения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предмета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044D14BE-6FCC-742E-D9F9-C917D08E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001" y="2041584"/>
            <a:ext cx="8394415" cy="4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4-5 год изучения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rgbClr val="28458D"/>
                </a:solidFill>
                <a:cs typeface="Open Sans Condensed" pitchFamily="2" charset="0"/>
              </a:rPr>
              <a:t>предмета</a:t>
            </a:r>
          </a:p>
        </p:txBody>
      </p:sp>
    </p:spTree>
    <p:extLst>
      <p:ext uri="{BB962C8B-B14F-4D97-AF65-F5344CB8AC3E}">
        <p14:creationId xmlns:p14="http://schemas.microsoft.com/office/powerpoint/2010/main" val="18429286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14772</TotalTime>
  <Words>3031</Words>
  <Application>Microsoft Office PowerPoint</Application>
  <PresentationFormat>Широкоэкранный</PresentationFormat>
  <Paragraphs>620</Paragraphs>
  <Slides>36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9" baseType="lpstr">
      <vt:lpstr>Arial</vt:lpstr>
      <vt:lpstr>Calibri</vt:lpstr>
      <vt:lpstr>Calibri</vt:lpstr>
      <vt:lpstr>Calibri Light</vt:lpstr>
      <vt:lpstr>Courier New</vt:lpstr>
      <vt:lpstr>Open Sans Condensed</vt:lpstr>
      <vt:lpstr>Open Sans Light</vt:lpstr>
      <vt:lpstr>Tahoma</vt:lpstr>
      <vt:lpstr>Times New Roman</vt:lpstr>
      <vt:lpstr>Тема Office</vt:lpstr>
      <vt:lpstr>шаблон</vt:lpstr>
      <vt:lpstr>1_Тема Office</vt:lpstr>
      <vt:lpstr>Слайд think-cell</vt:lpstr>
      <vt:lpstr>Тема: Введение обновлённых ФГОС. Федеральные основные образовательные программы, новые требования к ним.</vt:lpstr>
      <vt:lpstr>Федеральный учебный план: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ЭЛЕКТРОННЫЕ ОБРАЗОВАТЕЛЬНЫЕ РЕСУРСЫ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Самсонова Ольга Юрьевна</dc:creator>
  <cp:lastModifiedBy>2020</cp:lastModifiedBy>
  <cp:revision>152</cp:revision>
  <dcterms:created xsi:type="dcterms:W3CDTF">2022-10-18T12:29:23Z</dcterms:created>
  <dcterms:modified xsi:type="dcterms:W3CDTF">2023-04-24T05:33:28Z</dcterms:modified>
</cp:coreProperties>
</file>