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2" r:id="rId9"/>
    <p:sldId id="263" r:id="rId10"/>
    <p:sldId id="264" r:id="rId11"/>
    <p:sldId id="265" r:id="rId12"/>
    <p:sldId id="269" r:id="rId13"/>
    <p:sldId id="266" r:id="rId14"/>
    <p:sldId id="267" r:id="rId15"/>
    <p:sldId id="268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8;&#1080;&#1082;&#1072;&#1079;%20%2072%20&#1086;&#1090;%2029.03.23%20&#1075;.%20&#1056;&#1052;&#1054;.docx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&#1052;&#1086;&#1085;&#1080;&#1090;&#1086;&#1088;&#1080;&#1085;&#1075;%20&#1087;&#1088;&#1086;&#1092;&#1077;&#1089;&#1089;&#1080;&#1086;&#1085;&#1072;&#1083;&#1100;&#1085;&#1099;&#1093;%20&#1076;&#1077;&#1092;&#1080;&#1094;&#1080;&#1090;&#1086;&#1074;%20&#1088;&#1077;&#1079;&#1091;&#1083;&#1100;&#1090;&#1072;&#1090;&#1099;.docx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dl.kipk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980729"/>
            <a:ext cx="8363272" cy="28911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Рекомендации по планированию работы районных методических объединений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Казачинский район, 15.05.2023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581128"/>
            <a:ext cx="4953000" cy="1752600"/>
          </a:xfrm>
        </p:spPr>
        <p:txBody>
          <a:bodyPr/>
          <a:lstStyle/>
          <a:p>
            <a:r>
              <a:rPr lang="ru-RU" dirty="0" smtClean="0">
                <a:hlinkClick r:id="rId2" action="ppaction://hlinkfile"/>
              </a:rPr>
              <a:t>Приказ № 72 от 29.03.2023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39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836712"/>
            <a:ext cx="763284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Формы заседаний РМО</a:t>
            </a:r>
            <a:r>
              <a:rPr lang="ru-RU" b="1" dirty="0" smtClean="0"/>
              <a:t>:</a:t>
            </a:r>
          </a:p>
          <a:p>
            <a:pPr algn="ctr"/>
            <a:endParaRPr lang="ru-RU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Творческие отчеты учителей (отчет по самообразованию)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Организация выставок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Индивидуальные или групповые консультации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Информация с курсов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Работа над методической проблемой</a:t>
            </a:r>
          </a:p>
          <a:p>
            <a:pPr algn="just"/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86636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592" y="692696"/>
            <a:ext cx="8640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Планирование работы РМО</a:t>
            </a:r>
          </a:p>
          <a:p>
            <a:pPr algn="just"/>
            <a:r>
              <a:rPr lang="ru-RU" sz="2800" b="1" dirty="0" smtClean="0"/>
              <a:t>Что нужно учесть: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hlinkClick r:id="rId2" action="ppaction://hlinkfile"/>
              </a:rPr>
              <a:t>Потребности, профессиональные  запросы и возможности педагогов</a:t>
            </a:r>
            <a:endParaRPr lang="ru-RU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Результаты государственной итоговой аттестации учеников 9 и 11 классов(не только цифры, но и те задания, которые вызвали у учащихся затруднения;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Результаты ВПР;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 Итоги олимпиад (школьных, районных и т.п.)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229200"/>
            <a:ext cx="92608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: руководитель составляет – рассматривается на заседании – согласовывается</a:t>
            </a:r>
          </a:p>
          <a:p>
            <a:r>
              <a:rPr lang="ru-RU" dirty="0" smtClean="0"/>
              <a:t>С районным методкабинетом – утверждается начальником Отдела образования.</a:t>
            </a:r>
          </a:p>
          <a:p>
            <a:r>
              <a:rPr lang="ru-RU" dirty="0" smtClean="0"/>
              <a:t>(выставляется на сайт отдела образования)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408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20688"/>
            <a:ext cx="85689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План составляют в свободной форме, но обязательно прописывают:</a:t>
            </a:r>
          </a:p>
          <a:p>
            <a:endParaRPr lang="ru-RU" sz="2800" dirty="0"/>
          </a:p>
          <a:p>
            <a:r>
              <a:rPr lang="ru-RU" sz="2800" b="1" dirty="0" smtClean="0"/>
              <a:t>Методическую тему;</a:t>
            </a:r>
          </a:p>
          <a:p>
            <a:r>
              <a:rPr lang="ru-RU" sz="2800" b="1" dirty="0" smtClean="0"/>
              <a:t>Цели </a:t>
            </a:r>
          </a:p>
          <a:p>
            <a:r>
              <a:rPr lang="ru-RU" sz="2800" b="1" dirty="0" smtClean="0"/>
              <a:t>Задачи </a:t>
            </a:r>
          </a:p>
          <a:p>
            <a:r>
              <a:rPr lang="ru-RU" sz="2800" b="1" dirty="0" smtClean="0"/>
              <a:t>План заседаний и мероприятий  на год в табличной форме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117814"/>
            <a:ext cx="79928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план работы МО должен соответствовать потребностям </a:t>
            </a:r>
            <a:r>
              <a:rPr lang="ru-RU" dirty="0" smtClean="0"/>
              <a:t>педагогов;</a:t>
            </a:r>
            <a:endParaRPr lang="ru-RU" dirty="0"/>
          </a:p>
          <a:p>
            <a:r>
              <a:rPr lang="ru-RU" dirty="0"/>
              <a:t>- реализация поставленных задач должна прослеживаться в мероприятиях;</a:t>
            </a:r>
          </a:p>
          <a:p>
            <a:r>
              <a:rPr lang="ru-RU" dirty="0"/>
              <a:t>- план должен быть реальным и достижимым;</a:t>
            </a:r>
          </a:p>
          <a:p>
            <a:r>
              <a:rPr lang="ru-RU" dirty="0"/>
              <a:t>- в плане должны быть отражены четкие и реальные сроки выполнения того или иного мероприятия;</a:t>
            </a:r>
          </a:p>
          <a:p>
            <a:r>
              <a:rPr lang="ru-RU" dirty="0"/>
              <a:t>- за каждый результат должен отвечать конкретный человек.</a:t>
            </a:r>
          </a:p>
        </p:txBody>
      </p:sp>
    </p:spTree>
    <p:extLst>
      <p:ext uri="{BB962C8B-B14F-4D97-AF65-F5344CB8AC3E}">
        <p14:creationId xmlns:p14="http://schemas.microsoft.com/office/powerpoint/2010/main" val="174322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864096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Возможная </a:t>
            </a:r>
            <a:r>
              <a:rPr lang="ru-RU" sz="2800" b="1" dirty="0" smtClean="0"/>
              <a:t>структура заседаний РМО</a:t>
            </a:r>
          </a:p>
          <a:p>
            <a:pPr algn="ctr"/>
            <a:endParaRPr lang="ru-RU" sz="28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Работа с нормативными документами.</a:t>
            </a:r>
          </a:p>
          <a:p>
            <a:pPr marL="514350" indent="-514350" algn="just">
              <a:buFont typeface="+mj-lt"/>
              <a:buAutoNum type="arabicPeriod"/>
            </a:pPr>
            <a:endParaRPr lang="ru-RU" sz="2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Рассмотрение вопросов теоретического плана.</a:t>
            </a:r>
          </a:p>
          <a:p>
            <a:pPr marL="514350" indent="-514350" algn="just">
              <a:buFont typeface="+mj-lt"/>
              <a:buAutoNum type="arabicPeriod"/>
            </a:pPr>
            <a:endParaRPr lang="ru-RU" sz="2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Панорама педагогических идей, обмен опытом по рассмотренному теоретическому вопросу, либо открытый урок, творческий отчет и т.п.</a:t>
            </a:r>
          </a:p>
          <a:p>
            <a:pPr marL="514350" indent="-514350" algn="just">
              <a:buFont typeface="+mj-lt"/>
              <a:buAutoNum type="arabicPeriod"/>
            </a:pPr>
            <a:endParaRPr lang="ru-RU" sz="2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Обзор новинок педагогической литературы, периодических изданий.</a:t>
            </a:r>
          </a:p>
          <a:p>
            <a:pPr marL="514350" indent="-514350" algn="just">
              <a:buFont typeface="+mj-lt"/>
              <a:buAutoNum type="arabicPeriod"/>
            </a:pPr>
            <a:endParaRPr lang="ru-RU" sz="2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Текущие вопросы.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7228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352" y="909896"/>
            <a:ext cx="871296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Перечень необходимых документов РМО</a:t>
            </a:r>
          </a:p>
          <a:p>
            <a:endParaRPr lang="ru-RU" sz="2800" dirty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Положение о РМО.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Анализ работы за прошедший год.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План работы РМО на текущий год.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Банк данных об учителях РМО.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Сведения о профессиональных потребностях учителей РМО.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Информация об используемых программах и учебниках.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Сведения о темах по самообразованию учителей.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Протоколы заседаний РМО.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0620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63510"/>
            <a:ext cx="780213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На каждом заседании нужно вести протокол.</a:t>
            </a:r>
          </a:p>
          <a:p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/>
              <a:t>Их оформляют в отдельной тетради.</a:t>
            </a:r>
          </a:p>
          <a:p>
            <a:endParaRPr lang="ru-RU" sz="2800" dirty="0"/>
          </a:p>
          <a:p>
            <a:endParaRPr lang="ru-RU" sz="2800" dirty="0" smtClean="0"/>
          </a:p>
          <a:p>
            <a:r>
              <a:rPr lang="ru-RU" sz="2800" dirty="0" smtClean="0"/>
              <a:t>Протоколы заседаний РМО с принятыми</a:t>
            </a:r>
          </a:p>
          <a:p>
            <a:r>
              <a:rPr lang="ru-RU" sz="2800" dirty="0" smtClean="0"/>
              <a:t> решениями являются официальными и</a:t>
            </a:r>
          </a:p>
          <a:p>
            <a:r>
              <a:rPr lang="ru-RU" sz="2800" dirty="0" smtClean="0"/>
              <a:t>отчетными документами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6594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08720"/>
            <a:ext cx="80648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Примерный перечень функциональных обязанностей руководителей РМО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Планирует, организует и проводит мероприятия РМО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Отслеживает результативность занятий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Анализирует и обобщает промежуточную и итоговую информацию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Изучает потребности педагогов в оказании методической помощи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Способствует повышению профессионального уровня педагогов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Участвует в создании единого информационно-методического пространства муниципалитета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9635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8167" y="548680"/>
            <a:ext cx="8398581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Основные вопросы, на которые нужно обратить </a:t>
            </a:r>
          </a:p>
          <a:p>
            <a:pPr algn="ctr"/>
            <a:r>
              <a:rPr lang="ru-RU" sz="2400" b="1" dirty="0" smtClean="0"/>
              <a:t>внимание </a:t>
            </a:r>
          </a:p>
          <a:p>
            <a:pPr algn="ctr"/>
            <a:r>
              <a:rPr lang="ru-RU" sz="2400" b="1" dirty="0" smtClean="0"/>
              <a:t>в следующем учебном году</a:t>
            </a:r>
          </a:p>
          <a:p>
            <a:pPr algn="ctr"/>
            <a:endParaRPr lang="ru-RU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Переход на обновленный ФГОС и ФОП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Составление рабочих программ по предметам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Формирование функциональной грамотности </a:t>
            </a:r>
          </a:p>
          <a:p>
            <a:pPr algn="just"/>
            <a:r>
              <a:rPr lang="ru-RU" sz="2400" b="1" dirty="0" smtClean="0"/>
              <a:t>учащихся в урочной и внеурочной деятельности</a:t>
            </a:r>
          </a:p>
          <a:p>
            <a:pPr algn="just"/>
            <a:endParaRPr lang="ru-RU" sz="24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Подготовка к ВПР, ОГЭ, ЕГЭ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Формирующее оценивание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37449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72100" y="3140968"/>
            <a:ext cx="7920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1052736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dirty="0" smtClean="0"/>
              <a:t> </a:t>
            </a:r>
            <a:endParaRPr lang="ru-RU" dirty="0">
              <a:solidFill>
                <a:prstClr val="black"/>
              </a:solidFill>
            </a:endParaRPr>
          </a:p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123740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29512" y="3244334"/>
            <a:ext cx="240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18666" y="3244334"/>
            <a:ext cx="240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18666" y="3244334"/>
            <a:ext cx="2162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https://dl.kipk.ru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363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764704"/>
            <a:ext cx="867645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Цель работы РМО – оказание практической помощи учителям: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В повышении их педагогического мастерства  в области преподаваемого предмета;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В совершенствовании методического обеспечения образовательной программы;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В освоении современных образовательных технологий;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В повышение качества образования;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В создании благоприятных условий для функционирования педагога, обеспечения возможности обменяться мнением и опытом по приоритетным  и проблемным  вопросам образования, получить методическую поддержку;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В создании условий для личностного роста и развития педагогов.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82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836712"/>
            <a:ext cx="79208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b="1" dirty="0" smtClean="0"/>
              <a:t>Задачи и направления деятельности</a:t>
            </a:r>
            <a:r>
              <a:rPr lang="ru-RU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Изучение нормативных документов и методических рекомендаций муниципального, регионального уровней по вопросам преподавания предмета;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Изучение  и анализ состояния преподавания по предметам своего профиля (математике, физике, и т.д.) или воспитательного процесса (для классных руководителей);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Анализ результатов ОГЭ и ЕГЭ;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Освоение нового содержания, технологий  и методов педагогической деятельности по своему предмету;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Оперативное реагирование на запросы педагогов по насущным образовательным проблемам;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8620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843"/>
            <a:ext cx="86409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Задачи и направления деятельности</a:t>
            </a:r>
            <a:r>
              <a:rPr lang="ru-RU" sz="2400" dirty="0" smtClean="0"/>
              <a:t>:</a:t>
            </a:r>
          </a:p>
          <a:p>
            <a:pPr algn="ctr"/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Выработка </a:t>
            </a:r>
            <a:r>
              <a:rPr lang="ru-RU" sz="2400" dirty="0"/>
              <a:t>единых подходов, критериев, норм и требований к  оценке результатов образовательной деятельности учащихся и педагогов;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Знакомство с новинками педагогической  и методической литературы;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Обсуждение и утверждение материалов для промежуточной и итоговой аттестации учащихся4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Обсуждение материалов для проведения предметных недель, конкурсов и олимпиад;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Выявление, обобщение эффективного педагогического опыта, внедрение его в практику работы.</a:t>
            </a:r>
          </a:p>
        </p:txBody>
      </p:sp>
    </p:spTree>
    <p:extLst>
      <p:ext uri="{BB962C8B-B14F-4D97-AF65-F5344CB8AC3E}">
        <p14:creationId xmlns:p14="http://schemas.microsoft.com/office/powerpoint/2010/main" val="283898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836712"/>
            <a:ext cx="85689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Формы заседаний РМО:</a:t>
            </a:r>
          </a:p>
          <a:p>
            <a:pPr algn="just"/>
            <a:r>
              <a:rPr lang="ru-RU" sz="2400" b="1" dirty="0" smtClean="0"/>
              <a:t>Теоретические семинары;</a:t>
            </a:r>
          </a:p>
          <a:p>
            <a:pPr algn="just"/>
            <a:endParaRPr lang="ru-RU" sz="2400" b="1" dirty="0" smtClean="0"/>
          </a:p>
          <a:p>
            <a:pPr algn="just"/>
            <a:r>
              <a:rPr lang="ru-RU" sz="2400" b="1" dirty="0" smtClean="0"/>
              <a:t>Доклады, лекции, совещания</a:t>
            </a:r>
          </a:p>
          <a:p>
            <a:pPr algn="just"/>
            <a:endParaRPr lang="ru-RU" sz="2400" b="1" dirty="0"/>
          </a:p>
          <a:p>
            <a:pPr algn="just"/>
            <a:r>
              <a:rPr lang="ru-RU" sz="2400" b="1" dirty="0" smtClean="0"/>
              <a:t>Семинары;</a:t>
            </a:r>
          </a:p>
          <a:p>
            <a:pPr algn="just"/>
            <a:endParaRPr lang="ru-RU" sz="2400" b="1" dirty="0"/>
          </a:p>
          <a:p>
            <a:pPr algn="just"/>
            <a:r>
              <a:rPr lang="ru-RU" sz="2400" b="1" dirty="0" smtClean="0"/>
              <a:t>Семинары-практикумы;</a:t>
            </a:r>
          </a:p>
          <a:p>
            <a:pPr algn="just"/>
            <a:endParaRPr lang="ru-RU" sz="2400" b="1" dirty="0"/>
          </a:p>
          <a:p>
            <a:pPr algn="just"/>
            <a:r>
              <a:rPr lang="ru-RU" sz="2400" b="1" dirty="0" smtClean="0"/>
              <a:t>Практикумы;</a:t>
            </a:r>
          </a:p>
          <a:p>
            <a:pPr algn="just"/>
            <a:endParaRPr lang="ru-RU" sz="2400" b="1" dirty="0"/>
          </a:p>
          <a:p>
            <a:pPr algn="just"/>
            <a:r>
              <a:rPr lang="ru-RU" sz="2400" b="1" dirty="0" smtClean="0"/>
              <a:t>«Круглые столы»</a:t>
            </a:r>
          </a:p>
          <a:p>
            <a:pPr algn="just"/>
            <a:endParaRPr lang="ru-RU" sz="24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87866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052736"/>
            <a:ext cx="80648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Формы заседаний РМО</a:t>
            </a:r>
            <a:r>
              <a:rPr lang="ru-RU" sz="2400" b="1" dirty="0" smtClean="0"/>
              <a:t>:</a:t>
            </a:r>
          </a:p>
          <a:p>
            <a:pPr algn="ctr"/>
            <a:endParaRPr lang="ru-RU" sz="2400" b="1" dirty="0" smtClean="0"/>
          </a:p>
          <a:p>
            <a:pPr algn="just"/>
            <a:r>
              <a:rPr lang="ru-RU" sz="2400" b="1" dirty="0" smtClean="0"/>
              <a:t>Деловые, ролевые игры;</a:t>
            </a:r>
          </a:p>
          <a:p>
            <a:pPr algn="just"/>
            <a:endParaRPr lang="ru-RU" sz="2400" b="1" dirty="0"/>
          </a:p>
          <a:p>
            <a:pPr algn="just"/>
            <a:r>
              <a:rPr lang="ru-RU" sz="2400" b="1" dirty="0" smtClean="0">
                <a:hlinkClick r:id="rId2" action="ppaction://hlinksldjump"/>
              </a:rPr>
              <a:t>Урок-панорама;</a:t>
            </a:r>
            <a:endParaRPr lang="ru-RU" sz="2400" b="1" dirty="0" smtClean="0"/>
          </a:p>
          <a:p>
            <a:pPr algn="just"/>
            <a:endParaRPr lang="ru-RU" sz="2400" b="1" dirty="0"/>
          </a:p>
          <a:p>
            <a:pPr algn="just"/>
            <a:r>
              <a:rPr lang="ru-RU" sz="2400" b="1" dirty="0" smtClean="0">
                <a:hlinkClick r:id="rId3" action="ppaction://hlinksldjump"/>
              </a:rPr>
              <a:t>Посещение и обсуждение «открытых уроков»;</a:t>
            </a:r>
            <a:endParaRPr lang="ru-RU" sz="2400" b="1" dirty="0" smtClean="0"/>
          </a:p>
          <a:p>
            <a:pPr algn="just"/>
            <a:endParaRPr lang="ru-RU" sz="2400" b="1" dirty="0"/>
          </a:p>
          <a:p>
            <a:pPr algn="just"/>
            <a:r>
              <a:rPr lang="ru-RU" sz="2400" b="1" dirty="0" smtClean="0">
                <a:hlinkClick r:id="rId4" action="ppaction://hlinksldjump"/>
              </a:rPr>
              <a:t>«Мастер-классы»</a:t>
            </a:r>
            <a:endParaRPr lang="ru-RU" sz="2400" b="1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47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2696"/>
            <a:ext cx="828092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Урок – панорама – своеобразная игра, проводится с целью повышения педагогического мастерства  и развития творческой активности педагогов; определяется тема урока, учителя получают необходимые учебники, пособия, программы, разрабатывают урок и защищают свою разработку, затем происходит обсуждение и оценивание. Хороший способ приготовиться к конкурсам педагогического мастерства!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7309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980728"/>
            <a:ext cx="87129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«Открытые уроки»</a:t>
            </a:r>
          </a:p>
          <a:p>
            <a:pPr algn="ctr"/>
            <a:endParaRPr lang="ru-RU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 Определяем конкретную методическую цель;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Руководитель РМО заранее обговаривает с педагогом тему и сценарий урока;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Приглашенные должны проследить, как педагог достигает поставленной цели, с помощью каких методических приемов и средств обучения реализует требования учебной программы, каковы результаты его деятельности;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Обсуждение (педагог – приглашенные – руководитель РМО – представитель администрации – опять педагог, проводивший занятие.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3002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908720"/>
            <a:ext cx="792088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Мастер-классы</a:t>
            </a:r>
          </a:p>
          <a:p>
            <a:pPr algn="ctr"/>
            <a:endParaRPr lang="ru-RU" sz="2800" b="1" dirty="0"/>
          </a:p>
          <a:p>
            <a:pPr algn="just"/>
            <a:r>
              <a:rPr lang="ru-RU" sz="2800" dirty="0" smtClean="0"/>
              <a:t>Структура «мастер-классов»:</a:t>
            </a:r>
          </a:p>
          <a:p>
            <a:pPr marL="514350" indent="-514350" algn="just">
              <a:buAutoNum type="arabicPeriod"/>
            </a:pPr>
            <a:r>
              <a:rPr lang="ru-RU" sz="2800" dirty="0" smtClean="0"/>
              <a:t>Презентация педагогического опыта педагога-мастера.</a:t>
            </a:r>
          </a:p>
          <a:p>
            <a:pPr marL="514350" indent="-514350" algn="just">
              <a:buAutoNum type="arabicPeriod"/>
            </a:pPr>
            <a:r>
              <a:rPr lang="ru-RU" sz="2800" dirty="0" smtClean="0"/>
              <a:t>Представление урока или занятия.</a:t>
            </a:r>
          </a:p>
          <a:p>
            <a:pPr marL="514350" indent="-514350" algn="just">
              <a:buAutoNum type="arabicPeriod"/>
            </a:pPr>
            <a:r>
              <a:rPr lang="ru-RU" sz="2800" dirty="0" smtClean="0"/>
              <a:t>Урок или его фрагмент, имитационная игра со слушателями.</a:t>
            </a:r>
          </a:p>
          <a:p>
            <a:pPr marL="514350" indent="-514350" algn="just">
              <a:buAutoNum type="arabicPeriod"/>
            </a:pPr>
            <a:r>
              <a:rPr lang="ru-RU" sz="2800" dirty="0" smtClean="0"/>
              <a:t>Моделирование (самостоятельная работа слушателей).</a:t>
            </a:r>
          </a:p>
          <a:p>
            <a:pPr marL="514350" indent="-514350" algn="just">
              <a:buAutoNum type="arabicPeriod"/>
            </a:pPr>
            <a:r>
              <a:rPr lang="ru-RU" sz="2800" dirty="0" smtClean="0"/>
              <a:t>Рефлексия.</a:t>
            </a:r>
          </a:p>
          <a:p>
            <a:pPr algn="just"/>
            <a:endParaRPr lang="ru-RU" sz="2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57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1181</TotalTime>
  <Words>761</Words>
  <Application>Microsoft Office PowerPoint</Application>
  <PresentationFormat>Экран (4:3)</PresentationFormat>
  <Paragraphs>151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Городская</vt:lpstr>
      <vt:lpstr>Рекомендации по планированию работы районных методических объединений Казачинский район, 15.05.2023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Андрей</cp:lastModifiedBy>
  <cp:revision>51</cp:revision>
  <cp:lastPrinted>2023-05-15T01:53:11Z</cp:lastPrinted>
  <dcterms:created xsi:type="dcterms:W3CDTF">2023-05-10T03:21:14Z</dcterms:created>
  <dcterms:modified xsi:type="dcterms:W3CDTF">2023-06-02T02:20:49Z</dcterms:modified>
</cp:coreProperties>
</file>