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BA9D-5173-44AD-BF9C-3AEDD6EEF81C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E253C8-DEE9-427A-B034-3921A13DDDB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BA9D-5173-44AD-BF9C-3AEDD6EEF81C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53C8-DEE9-427A-B034-3921A13DD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BA9D-5173-44AD-BF9C-3AEDD6EEF81C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53C8-DEE9-427A-B034-3921A13DD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A7BA9D-5173-44AD-BF9C-3AEDD6EEF81C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EE253C8-DEE9-427A-B034-3921A13DDDB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BA9D-5173-44AD-BF9C-3AEDD6EEF81C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53C8-DEE9-427A-B034-3921A13DDDB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BA9D-5173-44AD-BF9C-3AEDD6EEF81C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53C8-DEE9-427A-B034-3921A13DDDB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53C8-DEE9-427A-B034-3921A13DDDB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BA9D-5173-44AD-BF9C-3AEDD6EEF81C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BA9D-5173-44AD-BF9C-3AEDD6EEF81C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53C8-DEE9-427A-B034-3921A13DDDB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BA9D-5173-44AD-BF9C-3AEDD6EEF81C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53C8-DEE9-427A-B034-3921A13DD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4A7BA9D-5173-44AD-BF9C-3AEDD6EEF81C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E253C8-DEE9-427A-B034-3921A13DDD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7BA9D-5173-44AD-BF9C-3AEDD6EEF81C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E253C8-DEE9-427A-B034-3921A13DDD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A7BA9D-5173-44AD-BF9C-3AEDD6EEF81C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EE253C8-DEE9-427A-B034-3921A13DDD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Система </a:t>
            </a:r>
            <a:r>
              <a:rPr lang="ru-RU" sz="5400" dirty="0" err="1" smtClean="0"/>
              <a:t>внутришкольного</a:t>
            </a:r>
            <a:r>
              <a:rPr lang="ru-RU" sz="5400" dirty="0" smtClean="0"/>
              <a:t> контроля в условиях реализации ФГОС НОО</a:t>
            </a:r>
            <a:endParaRPr lang="ru-RU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качество деятельности по реализации требований по сохранению здоровья обучающихся в учебном процессе;</a:t>
            </a:r>
          </a:p>
          <a:p>
            <a:pPr lvl="0"/>
            <a:r>
              <a:rPr lang="ru-RU" dirty="0" smtClean="0"/>
              <a:t>качество планирования и организации уроков по предмету;</a:t>
            </a:r>
          </a:p>
          <a:p>
            <a:pPr lvl="0"/>
            <a:r>
              <a:rPr lang="ru-RU" dirty="0" smtClean="0"/>
              <a:t>качество деятельности по развитию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умений (УУД);</a:t>
            </a:r>
          </a:p>
          <a:p>
            <a:pPr lvl="0"/>
            <a:r>
              <a:rPr lang="ru-RU" dirty="0" smtClean="0"/>
              <a:t>качество деятельности по обучению и развитию обучающихся на основе использования ИКТ;</a:t>
            </a:r>
          </a:p>
          <a:p>
            <a:pPr lvl="0"/>
            <a:r>
              <a:rPr lang="ru-RU" dirty="0" smtClean="0"/>
              <a:t>качество деятельности по проектированию и реализации индивидуальных учебных программ для отдельных учащихся;</a:t>
            </a:r>
          </a:p>
          <a:p>
            <a:pPr lvl="0"/>
            <a:r>
              <a:rPr lang="ru-RU" dirty="0" smtClean="0"/>
              <a:t>качество деятельности по организации и проведению предметных событий в школе;</a:t>
            </a:r>
          </a:p>
          <a:p>
            <a:pPr lvl="0"/>
            <a:r>
              <a:rPr lang="ru-RU" dirty="0" smtClean="0"/>
              <a:t>качество деятельности по организации и проведению внешкольной предметной деятельности обучающихся: экскурсий, экспедиций и др.;</a:t>
            </a:r>
          </a:p>
          <a:p>
            <a:pPr lvl="0"/>
            <a:r>
              <a:rPr lang="ru-RU" dirty="0" smtClean="0"/>
              <a:t>качество реализации деятельности по обучению детей с ОВЗ;</a:t>
            </a:r>
          </a:p>
          <a:p>
            <a:pPr lvl="0"/>
            <a:r>
              <a:rPr lang="ru-RU" dirty="0" smtClean="0"/>
              <a:t>качество деятельности учителей по развитию и обустройству предметного кабинета и образовательного пространства школы;</a:t>
            </a:r>
          </a:p>
          <a:p>
            <a:pPr lvl="0"/>
            <a:r>
              <a:rPr lang="ru-RU" dirty="0" smtClean="0"/>
              <a:t>качество деятельности педагогического коллектива по реализации внеурочной деятельности как ресурса реализации требований к "портрету выпускника".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содержание и структура системы воспитательной работы, отражающие и/или акцентирующие требования к содержанию и структуре программы воспитательной работы (духовно-нравственное развитие и воспитание обучающихся, их социализация и профессиональная ориентация, формирование экологической культуры, культуры здорового и безопасного образа жизни);</a:t>
            </a:r>
          </a:p>
          <a:p>
            <a:pPr lvl="0"/>
            <a:r>
              <a:rPr lang="ru-RU" dirty="0" smtClean="0"/>
              <a:t>качество реализации программы воспитательной работы;</a:t>
            </a:r>
          </a:p>
          <a:p>
            <a:pPr lvl="0"/>
            <a:r>
              <a:rPr lang="ru-RU" dirty="0" smtClean="0"/>
              <a:t>качество работы с родителями.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"качество воспитательной работы"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динамика роста уровня профессиональной компетентности учителя;</a:t>
            </a:r>
          </a:p>
          <a:p>
            <a:pPr lvl="0"/>
            <a:r>
              <a:rPr lang="ru-RU" dirty="0" smtClean="0"/>
              <a:t>качество деятельности МО, предметных кафедр;</a:t>
            </a:r>
          </a:p>
          <a:p>
            <a:pPr lvl="0"/>
            <a:r>
              <a:rPr lang="ru-RU" dirty="0" smtClean="0"/>
              <a:t>качество реализации программы педагогического эксперимента;</a:t>
            </a:r>
          </a:p>
          <a:p>
            <a:pPr lvl="0"/>
            <a:r>
              <a:rPr lang="ru-RU" dirty="0" smtClean="0"/>
              <a:t>качество работы библиотеки, </a:t>
            </a:r>
            <a:r>
              <a:rPr lang="ru-RU" dirty="0" err="1" smtClean="0"/>
              <a:t>медиатеки</a:t>
            </a:r>
            <a:r>
              <a:rPr lang="ru-RU" dirty="0" smtClean="0"/>
              <a:t>, ресурсных центров школы;</a:t>
            </a:r>
          </a:p>
          <a:p>
            <a:pPr lvl="0"/>
            <a:r>
              <a:rPr lang="ru-RU" dirty="0" smtClean="0"/>
              <a:t>качество деятельности социально-психологической службы, службы </a:t>
            </a:r>
            <a:r>
              <a:rPr lang="ru-RU" dirty="0" err="1" smtClean="0"/>
              <a:t>тьюторов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мониторинг уровня профессиональной компетентности учителя</a:t>
            </a: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оптимальность состава и структуры ВШК;</a:t>
            </a:r>
          </a:p>
          <a:p>
            <a:pPr lvl="0"/>
            <a:r>
              <a:rPr lang="ru-RU" dirty="0" smtClean="0"/>
              <a:t>качество управления реализацией требований государственных документов (</a:t>
            </a:r>
            <a:r>
              <a:rPr lang="ru-RU" dirty="0" err="1" smtClean="0"/>
              <a:t>СанПиН</a:t>
            </a:r>
            <a:r>
              <a:rPr lang="ru-RU" dirty="0" smtClean="0"/>
              <a:t>, ГОСТ и т. д.);</a:t>
            </a:r>
          </a:p>
          <a:p>
            <a:pPr lvl="0"/>
            <a:r>
              <a:rPr lang="ru-RU" dirty="0" smtClean="0"/>
              <a:t>качество выполнения Положения о документообороте образовательного процесса (полнота, своевременность и правильность ведения школьной документации всеми участниками образовательного процесса);</a:t>
            </a:r>
          </a:p>
          <a:p>
            <a:pPr lvl="0"/>
            <a:r>
              <a:rPr lang="ru-RU" dirty="0" smtClean="0"/>
              <a:t>качество управления материально-технической базой образовательного процесса (достаточность и качество оснащения образовательной среды школы);</a:t>
            </a:r>
          </a:p>
          <a:p>
            <a:pPr lvl="0"/>
            <a:r>
              <a:rPr lang="ru-RU" dirty="0" smtClean="0"/>
              <a:t>качество управления профессиональным ростом педагогов школы (наличие и реализация в ВШК необходимой совокупности показателей качества профессиональной деятельности учителя для установления размера стимулирующей части зарплаты);</a:t>
            </a:r>
          </a:p>
          <a:p>
            <a:pPr lvl="0"/>
            <a:r>
              <a:rPr lang="ru-RU" dirty="0" smtClean="0"/>
              <a:t>компетентность субъектов управления (уровень управленческой компетентности администраторов школы, специалистов, возглавляющих структурные подразделения).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"Контроль качества управления"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система </a:t>
            </a:r>
            <a:r>
              <a:rPr lang="ru-RU" dirty="0" err="1" smtClean="0"/>
              <a:t>внутришкольного</a:t>
            </a:r>
            <a:r>
              <a:rPr lang="ru-RU" dirty="0" smtClean="0"/>
              <a:t> контроля, являясь подсистемой общей системы управления школой, имеет существенные резервы для развития как </a:t>
            </a:r>
            <a:r>
              <a:rPr lang="ru-RU" i="1" dirty="0" smtClean="0"/>
              <a:t>инструмент управления качеством образовательного процесса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Вводя понятие "качество" как ключевой критерий для оценки образовательного процесса и всех его составляющих, мы </a:t>
            </a:r>
            <a:r>
              <a:rPr lang="ru-RU" dirty="0" smtClean="0"/>
              <a:t>должны:</a:t>
            </a:r>
            <a:endParaRPr lang="ru-RU" dirty="0" smtClean="0"/>
          </a:p>
          <a:p>
            <a:pPr lvl="0"/>
            <a:r>
              <a:rPr lang="ru-RU" dirty="0" smtClean="0"/>
              <a:t>включить в перечень объектов ВШК все результаты, ресурсы, условия, которые, согласно государственным документам (ФГОС, Закон "Об </a:t>
            </a:r>
            <a:r>
              <a:rPr lang="ru-RU" dirty="0" smtClean="0"/>
              <a:t>образовании В РФ" </a:t>
            </a:r>
            <a:r>
              <a:rPr lang="ru-RU" dirty="0" smtClean="0"/>
              <a:t>и др.), определяют присутствие этих объектов в образовательной программе </a:t>
            </a:r>
            <a:r>
              <a:rPr lang="ru-RU" dirty="0" smtClean="0"/>
              <a:t>школы.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 smtClean="0"/>
              <a:t>в составе объектов ВШК будут отражены все перечисленные в новых стандартах образовательные результаты (личностные,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, предметные), если в ВШК будут включены все условия, названные в стандартах, если сама система управления, </a:t>
            </a:r>
            <a:r>
              <a:rPr lang="ru-RU" dirty="0" smtClean="0"/>
              <a:t>станет </a:t>
            </a:r>
            <a:r>
              <a:rPr lang="ru-RU" dirty="0" smtClean="0"/>
              <a:t>объектом управления, только в этом случае ВШК будет действенным инструментом, реализующим принципы философии управления, ориентированной на результат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Инструмент управления качеством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Причины необходимости изменений в системе </a:t>
            </a:r>
            <a:r>
              <a:rPr lang="ru-RU" dirty="0" err="1" smtClean="0"/>
              <a:t>внутришкольного</a:t>
            </a:r>
            <a:r>
              <a:rPr lang="ru-RU" dirty="0" smtClean="0"/>
              <a:t> </a:t>
            </a:r>
            <a:r>
              <a:rPr lang="ru-RU" dirty="0" smtClean="0"/>
              <a:t>контроля:</a:t>
            </a:r>
            <a:endParaRPr lang="ru-RU" dirty="0" smtClean="0"/>
          </a:p>
          <a:p>
            <a:pPr lvl="0"/>
            <a:r>
              <a:rPr lang="ru-RU" dirty="0" smtClean="0"/>
              <a:t>материалы анализа результатов ВШК не в должной мере отражают причинно-следственные связи между результатами обучения и воспитания;</a:t>
            </a:r>
          </a:p>
          <a:p>
            <a:pPr lvl="0"/>
            <a:r>
              <a:rPr lang="ru-RU" dirty="0" smtClean="0"/>
              <a:t>не всегда определяются пути решения проблем и тенденции обновления образовательного процесса;</a:t>
            </a:r>
          </a:p>
          <a:p>
            <a:pPr lvl="0"/>
            <a:r>
              <a:rPr lang="ru-RU" dirty="0" smtClean="0"/>
              <a:t>реализуемые задачи не связываются с переводом учебного заведения на более высокий качественный уровень, ВШК перегружен решением сиюминутных проблем. Результаты контроля, как правило, связаны с констатацией того, что есть сейчас;</a:t>
            </a:r>
          </a:p>
          <a:p>
            <a:pPr lvl="0"/>
            <a:r>
              <a:rPr lang="ru-RU" dirty="0" smtClean="0"/>
              <a:t>школьная администрация не пытается выявить причины результатов ВШК. Чаще всего контроль направлен на выявление имеющихся недостатков в работе учителей.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Недостатки существующей системы ВШК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1971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i="1" dirty="0" smtClean="0"/>
              <a:t>недостатки во внедрении инноваций </a:t>
            </a:r>
            <a:r>
              <a:rPr lang="ru-RU" dirty="0" smtClean="0"/>
              <a:t>требуют выстраивания ВШК научно-методической работы в школе на основе </a:t>
            </a:r>
            <a:r>
              <a:rPr lang="ru-RU" dirty="0" err="1" smtClean="0"/>
              <a:t>критериального</a:t>
            </a:r>
            <a:r>
              <a:rPr lang="ru-RU" dirty="0" smtClean="0"/>
              <a:t> и </a:t>
            </a:r>
            <a:r>
              <a:rPr lang="ru-RU" dirty="0" err="1" smtClean="0"/>
              <a:t>компетентностно-деятельностного</a:t>
            </a:r>
            <a:r>
              <a:rPr lang="ru-RU" dirty="0" smtClean="0"/>
              <a:t> подходов;</a:t>
            </a:r>
          </a:p>
          <a:p>
            <a:pPr lvl="0"/>
            <a:r>
              <a:rPr lang="ru-RU" i="1" dirty="0" smtClean="0"/>
              <a:t>рост числа учащихся с низким уровнем </a:t>
            </a:r>
            <a:r>
              <a:rPr lang="ru-RU" i="1" dirty="0" err="1" smtClean="0"/>
              <a:t>обучаемости</a:t>
            </a:r>
            <a:r>
              <a:rPr lang="ru-RU" i="1" dirty="0" smtClean="0"/>
              <a:t> </a:t>
            </a:r>
            <a:r>
              <a:rPr lang="ru-RU" dirty="0" smtClean="0"/>
              <a:t>требует введения в систему ВШК мониторинга не только уровня </a:t>
            </a:r>
            <a:r>
              <a:rPr lang="ru-RU" dirty="0" err="1" smtClean="0"/>
              <a:t>обученности</a:t>
            </a:r>
            <a:r>
              <a:rPr lang="ru-RU" dirty="0" smtClean="0"/>
              <a:t> по предметам, но и уровня развития других внутренних ресурсов ученика, отраженных в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личностных образовательных результатах;</a:t>
            </a:r>
          </a:p>
          <a:p>
            <a:pPr lvl="0"/>
            <a:r>
              <a:rPr lang="ru-RU" i="1" dirty="0" smtClean="0"/>
              <a:t>отсутствие единого </a:t>
            </a:r>
            <a:r>
              <a:rPr lang="ru-RU" i="1" dirty="0" err="1" smtClean="0"/>
              <a:t>критериального</a:t>
            </a:r>
            <a:r>
              <a:rPr lang="ru-RU" i="1" dirty="0" smtClean="0"/>
              <a:t> оценивания </a:t>
            </a:r>
            <a:r>
              <a:rPr lang="ru-RU" dirty="0" smtClean="0"/>
              <a:t>успехов детей, снижающее </a:t>
            </a:r>
            <a:r>
              <a:rPr lang="ru-RU" dirty="0" err="1" smtClean="0"/>
              <a:t>валидность</a:t>
            </a:r>
            <a:r>
              <a:rPr lang="ru-RU" dirty="0" smtClean="0"/>
              <a:t> оценки результатов деятельности как ученика, так и учителя, требует пересмотра и совершенствования в ВШК систем оценивания на основе </a:t>
            </a:r>
            <a:r>
              <a:rPr lang="ru-RU" dirty="0" err="1" smtClean="0"/>
              <a:t>критериального</a:t>
            </a:r>
            <a:r>
              <a:rPr lang="ru-RU" dirty="0" smtClean="0"/>
              <a:t> и </a:t>
            </a:r>
            <a:r>
              <a:rPr lang="ru-RU" dirty="0" err="1" smtClean="0"/>
              <a:t>компетентностного</a:t>
            </a:r>
            <a:r>
              <a:rPr lang="ru-RU" dirty="0" smtClean="0"/>
              <a:t> подходов к оценке уровня учебного успеха ученика и уровня профессиональной компетентности учителя;</a:t>
            </a:r>
          </a:p>
          <a:p>
            <a:pPr lvl="0"/>
            <a:r>
              <a:rPr lang="ru-RU" i="1" dirty="0" smtClean="0"/>
              <a:t>управленческая несостоятельность администраторов и чиновников </a:t>
            </a:r>
            <a:r>
              <a:rPr lang="ru-RU" dirty="0" smtClean="0"/>
              <a:t>может быть частично скорректирована проектированием четкой системы ВШК, выстроенной с позиции </a:t>
            </a:r>
            <a:r>
              <a:rPr lang="ru-RU" dirty="0" err="1" smtClean="0"/>
              <a:t>системно-деятельностного</a:t>
            </a:r>
            <a:r>
              <a:rPr lang="ru-RU" dirty="0" smtClean="0"/>
              <a:t> подхода, прозрачной для каждого субъекта образовательного процесса</a:t>
            </a:r>
            <a:r>
              <a:rPr lang="ru-RU" i="1" dirty="0" smtClean="0"/>
              <a:t>, </a:t>
            </a:r>
            <a:r>
              <a:rPr lang="ru-RU" dirty="0" smtClean="0"/>
              <a:t>обеспеченной грамотным инструментарием, оптимизирующим работу с потоками информации по принципу "распределенной ответственности";</a:t>
            </a:r>
          </a:p>
          <a:p>
            <a:pPr lvl="0"/>
            <a:r>
              <a:rPr lang="ru-RU" i="1" dirty="0" smtClean="0"/>
              <a:t>недостаточный уровень компетентности педагогов и школьных управленцев в обеспечении субъектной позиции ученика </a:t>
            </a:r>
            <a:r>
              <a:rPr lang="ru-RU" dirty="0" smtClean="0"/>
              <a:t>требует в первую очередь мотивации учителей на реализацию </a:t>
            </a:r>
            <a:r>
              <a:rPr lang="ru-RU" dirty="0" err="1" smtClean="0"/>
              <a:t>субъект-субъектных</a:t>
            </a:r>
            <a:r>
              <a:rPr lang="ru-RU" dirty="0" smtClean="0"/>
              <a:t> отношений в образовательной системе "учитель – ученик". Практика показывает, что введение в систему ВШК мониторинга профессиональной компетентности учителя позволяет повысить позиционно-ценностную составляющую общей профессиональной компетентности учителя по отношению к психолого-педагогическим знаниям и умениям, лежащим в основе индивидуализации образования.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обеспечения эффективности реализации инноваций такого масштаба, как ФГОС и НСОТ, необходимы анализ и </a:t>
            </a:r>
            <a:r>
              <a:rPr lang="ru-RU" i="1" dirty="0" smtClean="0"/>
              <a:t>совершенствование существующей в каждой школе системы ВШК с учетом новых требований как к результатам, так и к процессу их получения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2143140"/>
          </a:xfrm>
        </p:spPr>
        <p:txBody>
          <a:bodyPr>
            <a:normAutofit/>
          </a:bodyPr>
          <a:lstStyle/>
          <a:p>
            <a:r>
              <a:rPr lang="ru-RU" b="1" dirty="0" smtClean="0"/>
              <a:t>Структура ВШК в соответствии с требованиями ФГОС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www.resobr.ru/upload/import/image/16265_max400_max40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778674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стандарт образования можно рассматривать как основу для выделения качеств как </a:t>
            </a:r>
            <a:r>
              <a:rPr lang="ru-RU" i="1" dirty="0" smtClean="0"/>
              <a:t>существенных признаков, свойств, определяющих </a:t>
            </a:r>
            <a:r>
              <a:rPr lang="ru-RU" i="1" dirty="0" err="1" smtClean="0"/>
              <a:t>качество.</a:t>
            </a:r>
            <a:r>
              <a:rPr lang="ru-RU" dirty="0" err="1" smtClean="0"/>
              <a:t>В</a:t>
            </a:r>
            <a:r>
              <a:rPr lang="ru-RU" dirty="0" smtClean="0"/>
              <a:t> этом случае три группы требований к качеству в стандартах определяют три направления </a:t>
            </a:r>
            <a:r>
              <a:rPr lang="ru-RU" dirty="0" err="1" smtClean="0"/>
              <a:t>внутришкольного</a:t>
            </a:r>
            <a:r>
              <a:rPr lang="ru-RU" dirty="0" smtClean="0"/>
              <a:t> контроля, соответствующие направлениям оценки качества образования:</a:t>
            </a:r>
          </a:p>
          <a:p>
            <a:pPr lvl="0"/>
            <a:r>
              <a:rPr lang="ru-RU" dirty="0" smtClean="0"/>
              <a:t>требования к качеству результатов: оценка образовательных результатов, достигаемых школой;</a:t>
            </a:r>
          </a:p>
          <a:p>
            <a:pPr lvl="0"/>
            <a:r>
              <a:rPr lang="ru-RU" dirty="0" smtClean="0"/>
              <a:t>требования к качеству процесса: оценка качества условий образовательной деятельности;</a:t>
            </a:r>
          </a:p>
          <a:p>
            <a:pPr lvl="0"/>
            <a:r>
              <a:rPr lang="ru-RU" dirty="0" smtClean="0"/>
              <a:t>требования к структуре образовательных программ: оценка качества управленческой деятельности всех субъектов образовательной деятельности по принципу "распределенной ответственности".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При проектировании ВШК в каждой школе должен быть реализован следующий алгоритм:</a:t>
            </a:r>
          </a:p>
          <a:p>
            <a:pPr lvl="0"/>
            <a:r>
              <a:rPr lang="ru-RU" dirty="0" smtClean="0"/>
              <a:t>Сначала </a:t>
            </a:r>
            <a:r>
              <a:rPr lang="ru-RU" dirty="0" err="1" smtClean="0"/>
              <a:t>операционально</a:t>
            </a:r>
            <a:r>
              <a:rPr lang="ru-RU" dirty="0" smtClean="0"/>
              <a:t> и </a:t>
            </a:r>
            <a:r>
              <a:rPr lang="ru-RU" dirty="0" err="1" smtClean="0"/>
              <a:t>диагностично</a:t>
            </a:r>
            <a:r>
              <a:rPr lang="ru-RU" dirty="0" smtClean="0"/>
              <a:t> прописываются цели ВШК как результаты деятельности всех субъектов, определяющих качество школьного образования.</a:t>
            </a:r>
          </a:p>
          <a:p>
            <a:pPr lvl="0"/>
            <a:r>
              <a:rPr lang="ru-RU" dirty="0" smtClean="0"/>
              <a:t>Определяется содержание по целям (</a:t>
            </a:r>
            <a:r>
              <a:rPr lang="ru-RU" i="1" dirty="0" smtClean="0"/>
              <a:t>объекты контроля и </a:t>
            </a:r>
            <a:r>
              <a:rPr lang="ru-RU" i="1" dirty="0" err="1" smtClean="0"/>
              <a:t>критериальный</a:t>
            </a:r>
            <a:r>
              <a:rPr lang="ru-RU" i="1" dirty="0" smtClean="0"/>
              <a:t> аппарат оценки качества этих объектов</a:t>
            </a:r>
            <a:r>
              <a:rPr lang="ru-RU" dirty="0" smtClean="0"/>
              <a:t>).</a:t>
            </a:r>
          </a:p>
          <a:p>
            <a:pPr lvl="0"/>
            <a:r>
              <a:rPr lang="ru-RU" dirty="0" smtClean="0"/>
              <a:t>Для данного содержания выбирается диагностический инструментарий (</a:t>
            </a:r>
            <a:r>
              <a:rPr lang="ru-RU" i="1" dirty="0" smtClean="0"/>
              <a:t>формы, методы и технологии измерений</a:t>
            </a:r>
            <a:r>
              <a:rPr lang="ru-RU" dirty="0" smtClean="0"/>
              <a:t>).</a:t>
            </a:r>
          </a:p>
          <a:p>
            <a:pPr lvl="0"/>
            <a:r>
              <a:rPr lang="ru-RU" dirty="0" smtClean="0"/>
              <a:t>Определяются условия реализации каждой процедуры ВШК.</a:t>
            </a:r>
          </a:p>
          <a:p>
            <a:pPr lvl="0"/>
            <a:r>
              <a:rPr lang="ru-RU" dirty="0" smtClean="0"/>
              <a:t>Определяется формат получаемых продуктов (</a:t>
            </a:r>
            <a:r>
              <a:rPr lang="ru-RU" i="1" dirty="0" smtClean="0"/>
              <a:t>справки, обобщения, аналитические документы</a:t>
            </a:r>
            <a:r>
              <a:rPr lang="ru-RU" dirty="0" smtClean="0"/>
              <a:t>).</a:t>
            </a:r>
          </a:p>
          <a:p>
            <a:pPr lvl="0"/>
            <a:r>
              <a:rPr lang="ru-RU" dirty="0" smtClean="0"/>
              <a:t>Определяются механизмы обратной связи – кому и зачем нужны данные полученных продуктов (</a:t>
            </a:r>
            <a:r>
              <a:rPr lang="ru-RU" i="1" dirty="0" smtClean="0"/>
              <a:t>управление по результатам ВШК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На основании полученной на предыдущих этапах информации проектируется подробный регламент ВШК с определением функций каждого субъекта на основе </a:t>
            </a:r>
            <a:r>
              <a:rPr lang="ru-RU" dirty="0" err="1" smtClean="0"/>
              <a:t>системно-деятельностного</a:t>
            </a:r>
            <a:r>
              <a:rPr lang="ru-RU" dirty="0" smtClean="0"/>
              <a:t> подхода и по принципу "распределенной ответственности".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Предлагаемая </a:t>
            </a:r>
            <a:r>
              <a:rPr lang="ru-RU" dirty="0" smtClean="0"/>
              <a:t>структура этого раздела, включающая 10 направлений </a:t>
            </a:r>
            <a:r>
              <a:rPr lang="ru-RU" dirty="0" smtClean="0"/>
              <a:t>анализа </a:t>
            </a:r>
            <a:r>
              <a:rPr lang="ru-RU" dirty="0" smtClean="0"/>
              <a:t>выстроена </a:t>
            </a:r>
            <a:r>
              <a:rPr lang="ru-RU" dirty="0" smtClean="0"/>
              <a:t>по </a:t>
            </a:r>
            <a:r>
              <a:rPr lang="ru-RU" dirty="0" smtClean="0"/>
              <a:t>принципу необходимости и достаточности. Направления анализа могут быть расширены, уточнены. Но все описанные направления раздела должны быть реализованы </a:t>
            </a:r>
            <a:r>
              <a:rPr lang="ru-RU" dirty="0" smtClean="0"/>
              <a:t>во </a:t>
            </a:r>
            <a:r>
              <a:rPr lang="ru-RU" dirty="0" smtClean="0"/>
              <a:t>ВШК: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"Качество обучающей предметной деятельности".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</TotalTime>
  <Words>655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Система внутришкольного контроля в условиях реализации ФГОС НОО</vt:lpstr>
      <vt:lpstr>Инструмент управления качеством образования</vt:lpstr>
      <vt:lpstr>Недостатки существующей системы ВШК</vt:lpstr>
      <vt:lpstr>Слайд 4</vt:lpstr>
      <vt:lpstr>Слайд 5</vt:lpstr>
      <vt:lpstr>Структура ВШК в соответствии с требованиями ФГОС </vt:lpstr>
      <vt:lpstr>Слайд 7</vt:lpstr>
      <vt:lpstr>Слайд 8</vt:lpstr>
      <vt:lpstr>"Качество обучающей предметной деятельности". </vt:lpstr>
      <vt:lpstr>Слайд 10</vt:lpstr>
      <vt:lpstr>"качество воспитательной работы" </vt:lpstr>
      <vt:lpstr>мониторинг уровня профессиональной компетентности учителя</vt:lpstr>
      <vt:lpstr>"Контроль качества управления"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внутришкольного контроля в условиях реализации ФГОС НОО</dc:title>
  <dc:creator>User</dc:creator>
  <cp:lastModifiedBy>User</cp:lastModifiedBy>
  <cp:revision>13</cp:revision>
  <dcterms:created xsi:type="dcterms:W3CDTF">2014-02-23T13:39:04Z</dcterms:created>
  <dcterms:modified xsi:type="dcterms:W3CDTF">2014-02-23T14:19:47Z</dcterms:modified>
</cp:coreProperties>
</file>