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8" r:id="rId12"/>
    <p:sldId id="269" r:id="rId13"/>
    <p:sldId id="272" r:id="rId14"/>
    <p:sldId id="271" r:id="rId15"/>
    <p:sldId id="273" r:id="rId16"/>
    <p:sldId id="276" r:id="rId17"/>
    <p:sldId id="270" r:id="rId18"/>
    <p:sldId id="274" r:id="rId19"/>
    <p:sldId id="275" r:id="rId20"/>
    <p:sldId id="279" r:id="rId21"/>
    <p:sldId id="281" r:id="rId22"/>
    <p:sldId id="28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426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141D-C60A-4F1F-AA0B-A39917700A9E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BB40566-3C7A-4D52-9A8B-6EB7EF6BB5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141D-C60A-4F1F-AA0B-A39917700A9E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0566-3C7A-4D52-9A8B-6EB7EF6BB5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141D-C60A-4F1F-AA0B-A39917700A9E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0566-3C7A-4D52-9A8B-6EB7EF6BB5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141D-C60A-4F1F-AA0B-A39917700A9E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BB40566-3C7A-4D52-9A8B-6EB7EF6BB5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141D-C60A-4F1F-AA0B-A39917700A9E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0566-3C7A-4D52-9A8B-6EB7EF6BB5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141D-C60A-4F1F-AA0B-A39917700A9E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0566-3C7A-4D52-9A8B-6EB7EF6BB5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141D-C60A-4F1F-AA0B-A39917700A9E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BB40566-3C7A-4D52-9A8B-6EB7EF6BB5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141D-C60A-4F1F-AA0B-A39917700A9E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0566-3C7A-4D52-9A8B-6EB7EF6BB5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141D-C60A-4F1F-AA0B-A39917700A9E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0566-3C7A-4D52-9A8B-6EB7EF6BB5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141D-C60A-4F1F-AA0B-A39917700A9E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0566-3C7A-4D52-9A8B-6EB7EF6BB5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141D-C60A-4F1F-AA0B-A39917700A9E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0566-3C7A-4D52-9A8B-6EB7EF6BB5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FFA141D-C60A-4F1F-AA0B-A39917700A9E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BB40566-3C7A-4D52-9A8B-6EB7EF6BB5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060848"/>
            <a:ext cx="8458200" cy="1222375"/>
          </a:xfrm>
        </p:spPr>
        <p:txBody>
          <a:bodyPr/>
          <a:lstStyle/>
          <a:p>
            <a:r>
              <a:rPr lang="ru-RU" dirty="0" smtClean="0"/>
              <a:t>РЕШЕНИЕ </a:t>
            </a:r>
            <a:br>
              <a:rPr lang="ru-RU" dirty="0" smtClean="0"/>
            </a:br>
            <a:r>
              <a:rPr lang="ru-RU" dirty="0" smtClean="0"/>
              <a:t>ПРОЕКТНЫХ ЗАДАЧ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733256"/>
            <a:ext cx="6400800" cy="481608"/>
          </a:xfrm>
        </p:spPr>
        <p:txBody>
          <a:bodyPr>
            <a:normAutofit/>
          </a:bodyPr>
          <a:lstStyle/>
          <a:p>
            <a:r>
              <a:rPr lang="ru-RU" dirty="0" smtClean="0"/>
              <a:t>Г.В. Раицкая, заведующая кафедрой </a:t>
            </a:r>
            <a:r>
              <a:rPr lang="ru-RU" dirty="0" err="1" smtClean="0"/>
              <a:t>ДиНО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Проектная </a:t>
            </a:r>
            <a:r>
              <a:rPr lang="ru-RU" smtClean="0"/>
              <a:t>З</a:t>
            </a:r>
            <a:r>
              <a:rPr lang="ru-RU" smtClean="0"/>
              <a:t>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4104456"/>
          </a:xfrm>
        </p:spPr>
        <p:txBody>
          <a:bodyPr/>
          <a:lstStyle/>
          <a:p>
            <a:r>
              <a:rPr lang="ru-RU" dirty="0"/>
              <a:t>т</a:t>
            </a:r>
            <a:r>
              <a:rPr lang="ru-RU" dirty="0" smtClean="0"/>
              <a:t>акая задача, в которой через систему  или набор заданий целенаправленно стимулируется система детских действий, направленных на получение еще никогда не существовавшего в практике ребенка результата («продукта»), и в ходе решения которой происходит качественное </a:t>
            </a:r>
            <a:r>
              <a:rPr lang="ru-RU" dirty="0" err="1" smtClean="0"/>
              <a:t>самоизменение</a:t>
            </a:r>
            <a:r>
              <a:rPr lang="ru-RU" dirty="0" smtClean="0"/>
              <a:t> группы детей.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Проект и проектная задача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проект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Проектная задача</a:t>
                      </a:r>
                      <a:endParaRPr lang="ru-RU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- это целенаправленное управляемое изменение, фиксированное во времени  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это система (для 4-5 классов набор) заданий (действий), направленных на поиск лучшего пути достижения результата в виде реального «продукта»</a:t>
                      </a:r>
                      <a:endParaRPr lang="ru-RU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производимый «продукт» не является самоцелью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задает общий способ проектирования с целью получения нового (до этого не известного) результата</a:t>
                      </a:r>
                      <a:endParaRPr lang="ru-RU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 реализации</a:t>
                      </a:r>
                      <a:r>
                        <a:rPr lang="ru-RU" baseline="0" dirty="0" smtClean="0"/>
                        <a:t> не задается порядок действий, проектировщики сами определяют набор необходимых средств, материалов и действий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школьникам предлагаются все необходимые</a:t>
                      </a:r>
                      <a:r>
                        <a:rPr lang="ru-RU" baseline="0" dirty="0" smtClean="0"/>
                        <a:t> средства и материалы в виде набора (или системы) заданий и требуемых для их выполнения данных</a:t>
                      </a:r>
                      <a:endParaRPr lang="ru-RU" dirty="0"/>
                    </a:p>
                  </a:txBody>
                  <a:tcPr marL="96520" marR="9652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</a:t>
            </a:r>
            <a:r>
              <a:rPr lang="ru-RU" dirty="0" smtClean="0"/>
              <a:t>риобретаемые учащимся умения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85740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апробирует различные пути решения проблем;</a:t>
            </a:r>
          </a:p>
          <a:p>
            <a:r>
              <a:rPr lang="ru-RU" dirty="0" smtClean="0"/>
              <a:t>слышит и видит другого;</a:t>
            </a:r>
          </a:p>
          <a:p>
            <a:r>
              <a:rPr lang="ru-RU" dirty="0" smtClean="0"/>
              <a:t>владеет культурными способами действия;</a:t>
            </a:r>
          </a:p>
          <a:p>
            <a:r>
              <a:rPr lang="ru-RU" dirty="0" smtClean="0"/>
              <a:t>осуществляет пробы в модельных ситуациях;</a:t>
            </a:r>
          </a:p>
          <a:p>
            <a:r>
              <a:rPr lang="ru-RU" dirty="0" smtClean="0"/>
              <a:t>осваивает реальную практику произвольности внимания (самоорганизация группы и каждого внутри ее, управление собой)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риобретаемые способности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i="1" dirty="0" err="1" smtClean="0"/>
              <a:t>рефлексировать</a:t>
            </a:r>
            <a:r>
              <a:rPr lang="ru-RU" dirty="0" smtClean="0"/>
              <a:t> (видеть проблему, анализировать сделанное, видеть трудности, ошибки);</a:t>
            </a:r>
          </a:p>
          <a:p>
            <a:r>
              <a:rPr lang="ru-RU" b="1" i="1" dirty="0" err="1" smtClean="0"/>
              <a:t>целеполагать</a:t>
            </a:r>
            <a:r>
              <a:rPr lang="ru-RU" b="1" i="1" dirty="0" smtClean="0"/>
              <a:t> </a:t>
            </a:r>
            <a:r>
              <a:rPr lang="ru-RU" dirty="0" smtClean="0"/>
              <a:t>(ставить и удерживать цели);</a:t>
            </a:r>
          </a:p>
          <a:p>
            <a:r>
              <a:rPr lang="ru-RU" b="1" i="1" dirty="0" smtClean="0"/>
              <a:t>планировать</a:t>
            </a:r>
            <a:r>
              <a:rPr lang="ru-RU" dirty="0" smtClean="0"/>
              <a:t>(составлять план своей деятельности);</a:t>
            </a:r>
          </a:p>
          <a:p>
            <a:r>
              <a:rPr lang="ru-RU" b="1" i="1" dirty="0"/>
              <a:t>м</a:t>
            </a:r>
            <a:r>
              <a:rPr lang="ru-RU" b="1" i="1" dirty="0" smtClean="0"/>
              <a:t>оделировать</a:t>
            </a:r>
            <a:r>
              <a:rPr lang="ru-RU" dirty="0" smtClean="0"/>
              <a:t> (представлять способ действий в виде схемы-модели, выделять существенное и главное);</a:t>
            </a:r>
          </a:p>
          <a:p>
            <a:r>
              <a:rPr lang="ru-RU" b="1" i="1" dirty="0"/>
              <a:t>п</a:t>
            </a:r>
            <a:r>
              <a:rPr lang="ru-RU" b="1" i="1" dirty="0" smtClean="0"/>
              <a:t>роявлять инициативу </a:t>
            </a:r>
            <a:r>
              <a:rPr lang="ru-RU" dirty="0" smtClean="0"/>
              <a:t>при поиске способа;</a:t>
            </a:r>
          </a:p>
          <a:p>
            <a:r>
              <a:rPr lang="ru-RU" b="1" i="1" dirty="0"/>
              <a:t>в</a:t>
            </a:r>
            <a:r>
              <a:rPr lang="ru-RU" b="1" i="1" dirty="0" smtClean="0"/>
              <a:t>ступать в коммуникацию </a:t>
            </a:r>
            <a:r>
              <a:rPr lang="ru-RU" dirty="0" smtClean="0"/>
              <a:t>(взаимодействовать при решении задачи, отстаивать свою позицию, принимать или </a:t>
            </a:r>
            <a:r>
              <a:rPr lang="ru-RU" dirty="0" err="1" smtClean="0"/>
              <a:t>аргументированно</a:t>
            </a:r>
            <a:r>
              <a:rPr lang="ru-RU" dirty="0" smtClean="0"/>
              <a:t> отклонять точки зрения других)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492896"/>
            <a:ext cx="7077472" cy="5669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педагогические эффекты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3212976"/>
            <a:ext cx="8229600" cy="252028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р</a:t>
            </a:r>
            <a:r>
              <a:rPr lang="ru-RU" dirty="0" smtClean="0"/>
              <a:t>еальная возможность организации взаимодействия (сотрудничества) детей при решении поставленной задачи;</a:t>
            </a:r>
          </a:p>
          <a:p>
            <a:r>
              <a:rPr lang="ru-RU" dirty="0" smtClean="0"/>
              <a:t>обучение (без явного указания на это) способу проектирования через специально разработанные задания;</a:t>
            </a:r>
          </a:p>
          <a:p>
            <a:r>
              <a:rPr lang="ru-RU" dirty="0" smtClean="0"/>
              <a:t>анализ осуществления «переноса» известных детям предметных способов действий на модельную ситуацию, где эти способы изначально скрыты, а иногда требуют </a:t>
            </a:r>
            <a:r>
              <a:rPr lang="ru-RU" dirty="0" err="1" smtClean="0"/>
              <a:t>переконструирования</a:t>
            </a:r>
            <a:r>
              <a:rPr lang="ru-RU" dirty="0" smtClean="0"/>
              <a:t>;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332656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ученические эффекты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39552" y="980728"/>
            <a:ext cx="8229600" cy="1296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поддерживается детская индивидуальность;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развивается фантазия;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складывается учебное сообщество;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/>
          <p:cNvSpPr/>
          <p:nvPr/>
        </p:nvSpPr>
        <p:spPr>
          <a:xfrm>
            <a:off x="4788024" y="2204864"/>
            <a:ext cx="2880320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043608" y="2204864"/>
            <a:ext cx="2880320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Два аспекта результативности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9632" y="2420888"/>
            <a:ext cx="2458616" cy="402059"/>
          </a:xfrm>
        </p:spPr>
        <p:txBody>
          <a:bodyPr>
            <a:normAutofit/>
          </a:bodyPr>
          <a:lstStyle/>
          <a:p>
            <a:r>
              <a:rPr lang="ru-RU" dirty="0"/>
              <a:t>р</a:t>
            </a:r>
            <a:r>
              <a:rPr lang="ru-RU" dirty="0" smtClean="0"/>
              <a:t>еальный продукт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5004048" y="2276872"/>
            <a:ext cx="2592288" cy="762099"/>
          </a:xfrm>
        </p:spPr>
        <p:txBody>
          <a:bodyPr>
            <a:normAutofit/>
          </a:bodyPr>
          <a:lstStyle/>
          <a:p>
            <a:r>
              <a:rPr lang="ru-RU" dirty="0" smtClean="0"/>
              <a:t>Нематериальный продукт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356991"/>
            <a:ext cx="3322712" cy="276917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т</a:t>
            </a:r>
            <a:r>
              <a:rPr lang="ru-RU" dirty="0" smtClean="0"/>
              <a:t>екст;</a:t>
            </a:r>
          </a:p>
          <a:p>
            <a:r>
              <a:rPr lang="ru-RU" dirty="0"/>
              <a:t>с</a:t>
            </a:r>
            <a:r>
              <a:rPr lang="ru-RU" dirty="0" smtClean="0"/>
              <a:t>хема;</a:t>
            </a:r>
          </a:p>
          <a:p>
            <a:r>
              <a:rPr lang="ru-RU" dirty="0" smtClean="0"/>
              <a:t>макет прибора;</a:t>
            </a:r>
          </a:p>
          <a:p>
            <a:r>
              <a:rPr lang="ru-RU" dirty="0"/>
              <a:t>р</a:t>
            </a:r>
            <a:r>
              <a:rPr lang="ru-RU" dirty="0" smtClean="0"/>
              <a:t>езультат анализа ситуации в виде таблиц, диаграмм, графиков…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64088" y="3284983"/>
            <a:ext cx="2736304" cy="2841179"/>
          </a:xfrm>
        </p:spPr>
        <p:txBody>
          <a:bodyPr/>
          <a:lstStyle/>
          <a:p>
            <a:r>
              <a:rPr lang="ru-RU" dirty="0" smtClean="0"/>
              <a:t>качественное изменение самого ребенка (группы детей)</a:t>
            </a:r>
            <a:endParaRPr lang="ru-RU" dirty="0"/>
          </a:p>
        </p:txBody>
      </p:sp>
      <p:sp>
        <p:nvSpPr>
          <p:cNvPr id="7" name="Стрелка вверх 6"/>
          <p:cNvSpPr/>
          <p:nvPr/>
        </p:nvSpPr>
        <p:spPr>
          <a:xfrm rot="11796836">
            <a:off x="2551493" y="944287"/>
            <a:ext cx="402773" cy="71384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 rot="9028633">
            <a:off x="4721731" y="961614"/>
            <a:ext cx="402773" cy="71384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dirty="0"/>
              <a:t>т</a:t>
            </a:r>
            <a:r>
              <a:rPr lang="ru-RU" dirty="0" smtClean="0"/>
              <a:t>ипология проектных задач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По организации образовательного процесса</a:t>
            </a:r>
          </a:p>
          <a:p>
            <a:r>
              <a:rPr lang="ru-RU" dirty="0" smtClean="0"/>
              <a:t>Предметные (1-2 часа)</a:t>
            </a:r>
          </a:p>
          <a:p>
            <a:r>
              <a:rPr lang="ru-RU" dirty="0" err="1" smtClean="0"/>
              <a:t>Межпредметные</a:t>
            </a:r>
            <a:r>
              <a:rPr lang="ru-RU" dirty="0" smtClean="0"/>
              <a:t> (от 2-х часов)</a:t>
            </a:r>
          </a:p>
          <a:p>
            <a:endParaRPr lang="ru-RU" dirty="0"/>
          </a:p>
          <a:p>
            <a:pPr>
              <a:buNone/>
            </a:pPr>
            <a:r>
              <a:rPr lang="ru-RU" b="1" i="1" dirty="0" smtClean="0"/>
              <a:t>По возрасту</a:t>
            </a:r>
          </a:p>
          <a:p>
            <a:r>
              <a:rPr lang="ru-RU" dirty="0"/>
              <a:t>р</a:t>
            </a:r>
            <a:r>
              <a:rPr lang="ru-RU" dirty="0" smtClean="0"/>
              <a:t>азновозрастные</a:t>
            </a:r>
          </a:p>
          <a:p>
            <a:r>
              <a:rPr lang="ru-RU" dirty="0" smtClean="0"/>
              <a:t>одновозрастные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/>
              <a:t>с</a:t>
            </a:r>
            <a:r>
              <a:rPr lang="ru-RU" dirty="0" smtClean="0"/>
              <a:t>труктура проектной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1. Описана проблемная (</a:t>
            </a:r>
            <a:r>
              <a:rPr lang="ru-RU" dirty="0" err="1" smtClean="0"/>
              <a:t>квазиреальная</a:t>
            </a:r>
            <a:r>
              <a:rPr lang="ru-RU" dirty="0" smtClean="0"/>
              <a:t>, модельная) ситуация, но в этой ситуации не должна быть напрямую поставлена задача;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- </a:t>
            </a:r>
            <a:r>
              <a:rPr lang="ru-RU" i="1" dirty="0" smtClean="0"/>
              <a:t>задача формулируется самими детьми по результатам разбора проблемной ситуации</a:t>
            </a:r>
          </a:p>
          <a:p>
            <a:pPr>
              <a:buNone/>
            </a:pPr>
            <a:r>
              <a:rPr lang="ru-RU" dirty="0" smtClean="0"/>
              <a:t>    - </a:t>
            </a:r>
            <a:r>
              <a:rPr lang="ru-RU" i="1" dirty="0" smtClean="0"/>
              <a:t>формулировка задачи скрыта в описании проблемной ситуации</a:t>
            </a:r>
          </a:p>
          <a:p>
            <a:pPr>
              <a:buNone/>
            </a:pPr>
            <a:r>
              <a:rPr lang="ru-RU" dirty="0" smtClean="0"/>
              <a:t>     - </a:t>
            </a:r>
            <a:r>
              <a:rPr lang="ru-RU" i="1" dirty="0" smtClean="0"/>
              <a:t>возможных вариантов конечного решения может быть несколько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2. Составлен набор (или система) действий (заданий) в явном или скрытом виде, которые должны быть выполнены группой детей;</a:t>
            </a:r>
          </a:p>
          <a:p>
            <a:pPr>
              <a:buNone/>
            </a:pPr>
            <a:r>
              <a:rPr lang="ru-RU" dirty="0" smtClean="0"/>
              <a:t>    - к</a:t>
            </a:r>
            <a:r>
              <a:rPr lang="ru-RU" i="1" dirty="0" smtClean="0"/>
              <a:t>оличество заданий – это количество действий, которые необходимо совершить для решения задачи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3. Проведение итогового занятия, которое становится местом представления и защиты «продукта» 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26064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404664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кругленный прямоугольник 17"/>
          <p:cNvSpPr/>
          <p:nvPr/>
        </p:nvSpPr>
        <p:spPr>
          <a:xfrm>
            <a:off x="971600" y="4941168"/>
            <a:ext cx="720080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99592" y="4941168"/>
            <a:ext cx="720080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 rot="5400000">
            <a:off x="6516216" y="3284984"/>
            <a:ext cx="39604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99592" y="1628800"/>
            <a:ext cx="720080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941168"/>
            <a:ext cx="5832648" cy="504056"/>
          </a:xfrm>
        </p:spPr>
        <p:txBody>
          <a:bodyPr>
            <a:normAutofit/>
          </a:bodyPr>
          <a:lstStyle/>
          <a:p>
            <a:r>
              <a:rPr lang="ru-RU" sz="2400" dirty="0"/>
              <a:t>э</a:t>
            </a:r>
            <a:r>
              <a:rPr lang="ru-RU" sz="2400" dirty="0" smtClean="0"/>
              <a:t>тап синтеза (итоговое задание)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5400000">
            <a:off x="6696237" y="3248980"/>
            <a:ext cx="3600400" cy="50405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этап моделирования</a:t>
            </a:r>
            <a:endParaRPr lang="ru-RU" sz="2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26064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051720" y="5013176"/>
            <a:ext cx="424847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83568" y="5229200"/>
            <a:ext cx="815759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971600" y="1628800"/>
            <a:ext cx="70054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>
                <a:latin typeface="+mj-lt"/>
                <a:ea typeface="+mj-ea"/>
                <a:cs typeface="+mj-cs"/>
              </a:rPr>
              <a:t>э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тап анализа (описание </a:t>
            </a: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квазижизненной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ситуации)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611560" y="62068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общий способ решения проектных задач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Двойная стрелка вверх/вниз 18"/>
          <p:cNvSpPr/>
          <p:nvPr/>
        </p:nvSpPr>
        <p:spPr>
          <a:xfrm>
            <a:off x="1763688" y="2564904"/>
            <a:ext cx="864096" cy="208823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войная стрелка вверх/вниз 19"/>
          <p:cNvSpPr/>
          <p:nvPr/>
        </p:nvSpPr>
        <p:spPr>
          <a:xfrm>
            <a:off x="4139952" y="2564904"/>
            <a:ext cx="864096" cy="208823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войная стрелка вверх/вниз 20"/>
          <p:cNvSpPr/>
          <p:nvPr/>
        </p:nvSpPr>
        <p:spPr>
          <a:xfrm>
            <a:off x="6300192" y="2564904"/>
            <a:ext cx="864096" cy="208823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1979712" y="2996952"/>
            <a:ext cx="4320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</a:t>
            </a:r>
            <a:r>
              <a:rPr lang="ru-RU" dirty="0" smtClean="0"/>
              <a:t>адание 1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4355976" y="2924944"/>
            <a:ext cx="4320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</a:t>
            </a:r>
            <a:r>
              <a:rPr lang="ru-RU" dirty="0" smtClean="0"/>
              <a:t>адание 2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516216" y="2924944"/>
            <a:ext cx="4320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</a:t>
            </a:r>
            <a:r>
              <a:rPr lang="ru-RU" dirty="0" smtClean="0"/>
              <a:t>адание 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«Учителя начальной школы пока с трудом переходят к ориентации на новые цели образования: научить младших школьников учиться, формировать у них учебную деятельность. По-прежнему основной упор делается на овладение знаниями, умениями, навыками.»</a:t>
            </a:r>
          </a:p>
          <a:p>
            <a:pPr algn="r">
              <a:buNone/>
            </a:pPr>
            <a:r>
              <a:rPr lang="ru-RU" dirty="0"/>
              <a:t>	</a:t>
            </a:r>
            <a:r>
              <a:rPr lang="ru-RU" dirty="0" smtClean="0"/>
              <a:t>				</a:t>
            </a:r>
            <a:r>
              <a:rPr lang="ru-RU" sz="1200" dirty="0" smtClean="0"/>
              <a:t>Итоги тестирования в рамках эксперимента по модернизации, ЦОК, 2004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Место проектных задач </a:t>
            </a:r>
            <a:br>
              <a:rPr lang="ru-RU" sz="3200" b="1" dirty="0" smtClean="0"/>
            </a:br>
            <a:r>
              <a:rPr lang="ru-RU" sz="3200" b="1" dirty="0" smtClean="0"/>
              <a:t>в образовательном процессе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различных формах обучения (урок, экскурсия);</a:t>
            </a:r>
          </a:p>
          <a:p>
            <a:r>
              <a:rPr lang="ru-RU" dirty="0" smtClean="0"/>
              <a:t>Этап изучения отдельной  учебной темы;</a:t>
            </a:r>
          </a:p>
          <a:p>
            <a:r>
              <a:rPr lang="ru-RU" dirty="0" smtClean="0"/>
              <a:t>Этап определения готовности детей при поступлении в школу;</a:t>
            </a:r>
          </a:p>
          <a:p>
            <a:r>
              <a:rPr lang="ru-RU" dirty="0" smtClean="0"/>
              <a:t>По итогам учебного года, четвертей;</a:t>
            </a:r>
          </a:p>
          <a:p>
            <a:r>
              <a:rPr lang="ru-RU" dirty="0" smtClean="0"/>
              <a:t>Этап перехода со ступени на ступень;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2"/>
          <p:cNvSpPr txBox="1">
            <a:spLocks noGrp="1"/>
          </p:cNvSpPr>
          <p:nvPr>
            <p:ph sz="quarter" idx="2"/>
          </p:nvPr>
        </p:nvSpPr>
        <p:spPr>
          <a:xfrm>
            <a:off x="457200" y="2174875"/>
            <a:ext cx="7859216" cy="3951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lang="ru-RU" sz="3200" noProof="0" dirty="0" smtClean="0"/>
              <a:t>П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роектные задачи, встраиваясь в учебную деятельность, кардинально меняют практически все составные части образовательного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процесса: систему оценивания, тип отношений школьников, отбор учебного содержания, составление учебного расписания…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dirty="0" smtClean="0"/>
              <a:t>Проектная задача по ….. (формат)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25538"/>
          <a:ext cx="822960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5120"/>
                <a:gridCol w="12344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ПОДГОТОВКА к </a:t>
                      </a:r>
                      <a:r>
                        <a:rPr lang="ru-RU" smtClean="0"/>
                        <a:t>постановке проектной задачи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Название</a:t>
                      </a:r>
                      <a:r>
                        <a:rPr lang="ru-RU" baseline="0" dirty="0" smtClean="0"/>
                        <a:t> проектной задачи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Тип задачи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Цели и педагогические задачи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Знания, умения и способы действия, на которые опирается задача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Планируемый педагогический результат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 и формат оценивания результатов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                              СОДЕРЖАНИЕ</a:t>
                      </a:r>
                      <a:r>
                        <a:rPr lang="ru-RU" b="1" i="1" baseline="0" dirty="0" smtClean="0"/>
                        <a:t> ПРОЕКТНОЙ ЗАДАЧИ</a:t>
                      </a:r>
                      <a:endParaRPr lang="ru-RU" b="1" i="1" dirty="0" smtClean="0"/>
                    </a:p>
                    <a:p>
                      <a:r>
                        <a:rPr lang="ru-RU" dirty="0" smtClean="0"/>
                        <a:t>Замысел проектной задачи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Цель, которую должны достичь дети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Описание проектной задачи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Задания с комментариями (по организации детской деятельности)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АКТУАЛЬНЫМ</a:t>
            </a:r>
            <a:r>
              <a:rPr lang="ru-RU" dirty="0" smtClean="0"/>
              <a:t> в образовательном процессе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896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становится использование в обучении приемов и методов, которые формируют умения самостоятельно добывать новые знания, собирать необходимую информацию, выдвигать гипотезы, делать выводы и умозаключения.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Общая дидактика и частные методики в рамках учебного предмета призывают решать проблемы, связанные с развитием у школьников умений и навыков самостоятельности и саморазвития. Это предполагает поиск новых форм и методов обучения, обновления содержания начального образования.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проектов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составляет основу проектного обучения, смысл которого заключается в создании условий для самостоятельного усвоения школьниками учебного материала в процессе выполнения проектов.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4941168"/>
            <a:ext cx="75608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«Полноценная проектная деятельность не соответствует возрастным </a:t>
            </a:r>
          </a:p>
          <a:p>
            <a:r>
              <a:rPr lang="ru-RU" dirty="0" smtClean="0"/>
              <a:t>возможностям младших школьников. В начальной школе могут возникнуть ее прообразы в виде творческих заданий или специально созданной системы </a:t>
            </a:r>
            <a:r>
              <a:rPr lang="ru-RU" b="1" dirty="0" smtClean="0"/>
              <a:t>проектных задач</a:t>
            </a:r>
            <a:r>
              <a:rPr lang="ru-RU" dirty="0" smtClean="0"/>
              <a:t>» </a:t>
            </a:r>
          </a:p>
          <a:p>
            <a:pPr algn="r"/>
            <a:r>
              <a:rPr lang="ru-RU" dirty="0" smtClean="0"/>
              <a:t>А.Б. Воронцов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семинара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</a:t>
            </a:r>
            <a:r>
              <a:rPr lang="ru-RU" dirty="0" smtClean="0"/>
              <a:t>пределить роль и место проектных задач в образовательном процессе;</a:t>
            </a:r>
          </a:p>
          <a:p>
            <a:r>
              <a:rPr lang="ru-RU" dirty="0" smtClean="0"/>
              <a:t>усвоить типы задач (специфика, цели, формы, способы, место применения);</a:t>
            </a:r>
          </a:p>
          <a:p>
            <a:r>
              <a:rPr lang="ru-RU" dirty="0"/>
              <a:t>р</a:t>
            </a:r>
            <a:r>
              <a:rPr lang="ru-RU" dirty="0" smtClean="0"/>
              <a:t>азработать проектную задачу для учащихся младшего школьного возраста (1-3 класс)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51920" y="2060848"/>
            <a:ext cx="2088232" cy="1368152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923928" y="2204864"/>
            <a:ext cx="1872208" cy="1077218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т</a:t>
            </a:r>
            <a:r>
              <a:rPr lang="ru-RU" sz="3200" dirty="0" smtClean="0"/>
              <a:t>ипы задач</a:t>
            </a:r>
            <a:endParaRPr lang="ru-RU" sz="32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55576" y="1844824"/>
            <a:ext cx="2376264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971600" y="1916832"/>
            <a:ext cx="23042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у</a:t>
            </a:r>
            <a:r>
              <a:rPr lang="ru-RU" sz="3200" dirty="0" smtClean="0"/>
              <a:t>чебная задача</a:t>
            </a:r>
            <a:endParaRPr lang="ru-RU" sz="32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43608" y="4077072"/>
            <a:ext cx="2088232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043608" y="4221088"/>
            <a:ext cx="2016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п</a:t>
            </a:r>
            <a:r>
              <a:rPr lang="ru-RU" sz="3200" dirty="0" smtClean="0"/>
              <a:t>роектная задача</a:t>
            </a:r>
            <a:endParaRPr lang="ru-RU" sz="32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372200" y="4725144"/>
            <a:ext cx="2376264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419872" y="5085184"/>
            <a:ext cx="2376264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16216" y="2780928"/>
            <a:ext cx="2376264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6372200" y="4941168"/>
            <a:ext cx="2448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к</a:t>
            </a:r>
            <a:r>
              <a:rPr lang="ru-RU" sz="2800" dirty="0" smtClean="0"/>
              <a:t>онкретно- практическая</a:t>
            </a:r>
            <a:endParaRPr lang="ru-R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3491880" y="5157192"/>
            <a:ext cx="2160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/>
              <a:t>и</a:t>
            </a:r>
            <a:r>
              <a:rPr lang="ru-RU" sz="3200" dirty="0" err="1" smtClean="0"/>
              <a:t>сследова-тельская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6660232" y="2996952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творческая</a:t>
            </a:r>
            <a:endParaRPr lang="ru-RU" sz="3200" dirty="0"/>
          </a:p>
        </p:txBody>
      </p:sp>
      <p:sp>
        <p:nvSpPr>
          <p:cNvPr id="21" name="Выгнутая вправо стрелка 20"/>
          <p:cNvSpPr/>
          <p:nvPr/>
        </p:nvSpPr>
        <p:spPr>
          <a:xfrm>
            <a:off x="5004048" y="3789040"/>
            <a:ext cx="360040" cy="1296144"/>
          </a:xfrm>
          <a:prstGeom prst="curvedLeftArrow">
            <a:avLst>
              <a:gd name="adj1" fmla="val 25000"/>
              <a:gd name="adj2" fmla="val 50000"/>
              <a:gd name="adj3" fmla="val 212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Выгнутая вверх стрелка 22"/>
          <p:cNvSpPr/>
          <p:nvPr/>
        </p:nvSpPr>
        <p:spPr>
          <a:xfrm>
            <a:off x="6012160" y="2204864"/>
            <a:ext cx="1008112" cy="4320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Выгнутая вправо стрелка 23"/>
          <p:cNvSpPr/>
          <p:nvPr/>
        </p:nvSpPr>
        <p:spPr>
          <a:xfrm rot="1476011">
            <a:off x="3526195" y="3459344"/>
            <a:ext cx="428393" cy="1296144"/>
          </a:xfrm>
          <a:prstGeom prst="curvedLeftArrow">
            <a:avLst>
              <a:gd name="adj1" fmla="val 25000"/>
              <a:gd name="adj2" fmla="val 50000"/>
              <a:gd name="adj3" fmla="val 212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Выгнутая вверх стрелка 24"/>
          <p:cNvSpPr/>
          <p:nvPr/>
        </p:nvSpPr>
        <p:spPr>
          <a:xfrm rot="2619196">
            <a:off x="5616156" y="3993117"/>
            <a:ext cx="1008112" cy="4593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Выгнутая вниз стрелка 26"/>
          <p:cNvSpPr/>
          <p:nvPr/>
        </p:nvSpPr>
        <p:spPr>
          <a:xfrm rot="9388231">
            <a:off x="3107157" y="1725687"/>
            <a:ext cx="936104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«задача»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8"/>
          </a:xfrm>
        </p:spPr>
        <p:txBody>
          <a:bodyPr/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«сложный вопрос, проблема, требующая исследования и разрешения»</a:t>
            </a:r>
          </a:p>
          <a:p>
            <a:pPr algn="r">
              <a:buNone/>
            </a:pPr>
            <a:r>
              <a:rPr lang="ru-RU" sz="1400" dirty="0" smtClean="0"/>
              <a:t>Толковый словарь С.И. Ожегова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предназначение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277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проектных задач заключается в освоении основ проектной деятельности в учебном сотрудничестве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234</TotalTime>
  <Words>916</Words>
  <Application>Microsoft Office PowerPoint</Application>
  <PresentationFormat>Экран (4:3)</PresentationFormat>
  <Paragraphs>117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Трек</vt:lpstr>
      <vt:lpstr>РЕШЕНИЕ  ПРОЕКТНЫХ ЗАДАЧ</vt:lpstr>
      <vt:lpstr>Слайд 2</vt:lpstr>
      <vt:lpstr>АКТУАЛЬНЫМ в образовательном процессе</vt:lpstr>
      <vt:lpstr>Слайд 4</vt:lpstr>
      <vt:lpstr>Метод проектов</vt:lpstr>
      <vt:lpstr>Задачи семинара</vt:lpstr>
      <vt:lpstr>Слайд 7</vt:lpstr>
      <vt:lpstr>Понятие «задача»</vt:lpstr>
      <vt:lpstr>предназначение</vt:lpstr>
      <vt:lpstr>Проектная Задача</vt:lpstr>
      <vt:lpstr>Проект и проектная задача</vt:lpstr>
      <vt:lpstr>приобретаемые учащимся умения</vt:lpstr>
      <vt:lpstr>приобретаемые способности</vt:lpstr>
      <vt:lpstr>педагогические эффекты</vt:lpstr>
      <vt:lpstr>Два аспекта результативности</vt:lpstr>
      <vt:lpstr>типология проектных задач</vt:lpstr>
      <vt:lpstr>структура проектной задачи</vt:lpstr>
      <vt:lpstr>Слайд 18</vt:lpstr>
      <vt:lpstr>этап синтеза (итоговое задание)</vt:lpstr>
      <vt:lpstr>Место проектных задач  в образовательном процессе</vt:lpstr>
      <vt:lpstr>Слайд 21</vt:lpstr>
      <vt:lpstr>Проектная задача по ….. (формат)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ПРОЕКТНЫХ ЗАДАЧ</dc:title>
  <dc:creator>raigala</dc:creator>
  <cp:lastModifiedBy>raigala</cp:lastModifiedBy>
  <cp:revision>86</cp:revision>
  <dcterms:created xsi:type="dcterms:W3CDTF">2011-10-29T23:59:31Z</dcterms:created>
  <dcterms:modified xsi:type="dcterms:W3CDTF">2011-11-03T00:22:10Z</dcterms:modified>
</cp:coreProperties>
</file>