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8" r:id="rId5"/>
    <p:sldId id="269" r:id="rId6"/>
    <p:sldId id="282" r:id="rId7"/>
    <p:sldId id="283" r:id="rId8"/>
    <p:sldId id="293" r:id="rId9"/>
    <p:sldId id="265" r:id="rId10"/>
    <p:sldId id="267" r:id="rId11"/>
    <p:sldId id="270" r:id="rId12"/>
    <p:sldId id="294" r:id="rId13"/>
    <p:sldId id="284" r:id="rId14"/>
    <p:sldId id="281" r:id="rId15"/>
    <p:sldId id="271" r:id="rId16"/>
    <p:sldId id="272" r:id="rId17"/>
    <p:sldId id="273" r:id="rId18"/>
    <p:sldId id="285" r:id="rId19"/>
    <p:sldId id="279" r:id="rId20"/>
    <p:sldId id="286" r:id="rId21"/>
    <p:sldId id="287" r:id="rId22"/>
    <p:sldId id="305" r:id="rId23"/>
    <p:sldId id="306" r:id="rId24"/>
    <p:sldId id="289" r:id="rId25"/>
    <p:sldId id="295" r:id="rId26"/>
    <p:sldId id="291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2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МО</c:v>
                </c:pt>
              </c:strCache>
            </c:strRef>
          </c:tx>
          <c:cat>
            <c:strRef>
              <c:f>Лист1!$B$1:$E$1</c:f>
              <c:strCache>
                <c:ptCount val="4"/>
                <c:pt idx="0">
                  <c:v>Недостаточный</c:v>
                </c:pt>
                <c:pt idx="1">
                  <c:v>Пониженный</c:v>
                </c:pt>
                <c:pt idx="2">
                  <c:v>Базовый</c:v>
                </c:pt>
                <c:pt idx="3">
                  <c:v>Повышенный</c:v>
                </c:pt>
              </c:strCache>
            </c:strRef>
          </c:cat>
          <c:val>
            <c:numRef>
              <c:f>Лист1!$B$2:$E$2</c:f>
              <c:numCache>
                <c:formatCode>0.00%</c:formatCode>
                <c:ptCount val="4"/>
                <c:pt idx="0">
                  <c:v>6.2500000000000042E-2</c:v>
                </c:pt>
                <c:pt idx="1">
                  <c:v>9.3800000000000175E-2</c:v>
                </c:pt>
                <c:pt idx="2">
                  <c:v>0.70309999999999995</c:v>
                </c:pt>
                <c:pt idx="3">
                  <c:v>0.1406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Край</c:v>
                </c:pt>
              </c:strCache>
            </c:strRef>
          </c:tx>
          <c:cat>
            <c:strRef>
              <c:f>Лист1!$B$1:$E$1</c:f>
              <c:strCache>
                <c:ptCount val="4"/>
                <c:pt idx="0">
                  <c:v>Недостаточный</c:v>
                </c:pt>
                <c:pt idx="1">
                  <c:v>Пониженный</c:v>
                </c:pt>
                <c:pt idx="2">
                  <c:v>Базовый</c:v>
                </c:pt>
                <c:pt idx="3">
                  <c:v>Повышенный</c:v>
                </c:pt>
              </c:strCache>
            </c:strRef>
          </c:cat>
          <c:val>
            <c:numRef>
              <c:f>Лист1!$B$3:$E$3</c:f>
              <c:numCache>
                <c:formatCode>0.00%</c:formatCode>
                <c:ptCount val="4"/>
                <c:pt idx="0">
                  <c:v>7.5800000000000076E-2</c:v>
                </c:pt>
                <c:pt idx="1">
                  <c:v>0.1275</c:v>
                </c:pt>
                <c:pt idx="2">
                  <c:v>0.62420000000000064</c:v>
                </c:pt>
                <c:pt idx="3">
                  <c:v>0.17250000000000001</c:v>
                </c:pt>
              </c:numCache>
            </c:numRef>
          </c:val>
        </c:ser>
        <c:axId val="42554880"/>
        <c:axId val="42556416"/>
      </c:barChart>
      <c:catAx>
        <c:axId val="42554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42556416"/>
        <c:crosses val="autoZero"/>
        <c:auto val="1"/>
        <c:lblAlgn val="ctr"/>
        <c:lblOffset val="100"/>
      </c:catAx>
      <c:valAx>
        <c:axId val="42556416"/>
        <c:scaling>
          <c:orientation val="minMax"/>
        </c:scaling>
        <c:axPos val="l"/>
        <c:majorGridlines/>
        <c:numFmt formatCode="0.00%" sourceLinked="1"/>
        <c:tickLblPos val="nextTo"/>
        <c:crossAx val="42554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46838242441961"/>
          <c:y val="0.44925864396151732"/>
          <c:w val="0.11090198794595124"/>
          <c:h val="0.16040917700829649"/>
        </c:manualLayout>
      </c:layout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Лист1!$A$35</c:f>
              <c:strCache>
                <c:ptCount val="1"/>
                <c:pt idx="0">
                  <c:v>МО</c:v>
                </c:pt>
              </c:strCache>
            </c:strRef>
          </c:tx>
          <c:cat>
            <c:strRef>
              <c:f>Лист1!$B$34:$E$34</c:f>
              <c:strCache>
                <c:ptCount val="4"/>
                <c:pt idx="0">
                  <c:v>Недостаточный</c:v>
                </c:pt>
                <c:pt idx="1">
                  <c:v>Пониженный</c:v>
                </c:pt>
                <c:pt idx="2">
                  <c:v>Базовый</c:v>
                </c:pt>
                <c:pt idx="3">
                  <c:v>Повышенный</c:v>
                </c:pt>
              </c:strCache>
            </c:strRef>
          </c:cat>
          <c:val>
            <c:numRef>
              <c:f>Лист1!$B$35:$E$35</c:f>
              <c:numCache>
                <c:formatCode>0.00%</c:formatCode>
                <c:ptCount val="4"/>
                <c:pt idx="0">
                  <c:v>0.11219999999999998</c:v>
                </c:pt>
                <c:pt idx="1">
                  <c:v>0.39800000000000035</c:v>
                </c:pt>
                <c:pt idx="2">
                  <c:v>0.44900000000000001</c:v>
                </c:pt>
                <c:pt idx="3">
                  <c:v>4.0800000000000003E-2</c:v>
                </c:pt>
              </c:numCache>
            </c:numRef>
          </c:val>
        </c:ser>
        <c:ser>
          <c:idx val="1"/>
          <c:order val="1"/>
          <c:tx>
            <c:strRef>
              <c:f>Лист1!$A$36</c:f>
              <c:strCache>
                <c:ptCount val="1"/>
                <c:pt idx="0">
                  <c:v>Край</c:v>
                </c:pt>
              </c:strCache>
            </c:strRef>
          </c:tx>
          <c:cat>
            <c:strRef>
              <c:f>Лист1!$B$34:$E$34</c:f>
              <c:strCache>
                <c:ptCount val="4"/>
                <c:pt idx="0">
                  <c:v>Недостаточный</c:v>
                </c:pt>
                <c:pt idx="1">
                  <c:v>Пониженный</c:v>
                </c:pt>
                <c:pt idx="2">
                  <c:v>Базовый</c:v>
                </c:pt>
                <c:pt idx="3">
                  <c:v>Повышенный</c:v>
                </c:pt>
              </c:strCache>
            </c:strRef>
          </c:cat>
          <c:val>
            <c:numRef>
              <c:f>Лист1!$B$36:$E$36</c:f>
              <c:numCache>
                <c:formatCode>0.00%</c:formatCode>
                <c:ptCount val="4"/>
                <c:pt idx="0">
                  <c:v>4.4600000000000022E-2</c:v>
                </c:pt>
                <c:pt idx="1">
                  <c:v>0.24740000000000012</c:v>
                </c:pt>
                <c:pt idx="2">
                  <c:v>0.53439999999999999</c:v>
                </c:pt>
                <c:pt idx="3">
                  <c:v>0.17350000000000004</c:v>
                </c:pt>
              </c:numCache>
            </c:numRef>
          </c:val>
        </c:ser>
        <c:axId val="85547264"/>
        <c:axId val="85557248"/>
      </c:barChart>
      <c:catAx>
        <c:axId val="85547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85557248"/>
        <c:crosses val="autoZero"/>
        <c:auto val="1"/>
        <c:lblAlgn val="ctr"/>
        <c:lblOffset val="100"/>
      </c:catAx>
      <c:valAx>
        <c:axId val="85557248"/>
        <c:scaling>
          <c:orientation val="minMax"/>
        </c:scaling>
        <c:axPos val="l"/>
        <c:majorGridlines>
          <c:spPr>
            <a:ln w="12700"/>
          </c:spPr>
        </c:majorGridlines>
        <c:numFmt formatCode="0.00%" sourceLinked="1"/>
        <c:tickLblPos val="nextTo"/>
        <c:crossAx val="8554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26531058617715"/>
          <c:y val="0.36072725284339435"/>
          <c:w val="0.16073468941382338"/>
          <c:h val="0.31095290172061874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&#1040;&#1085;&#1076;&#1088;&#1077;&#1081;\Documents\&#1057;&#1083;&#1072;&#1081;&#1076;%202.mp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0;&#1085;&#1076;&#1088;&#1077;&#1081;\Documents\&#1086;&#1076;&#1072;&#1088;&#1077;&#1085;&#1085;&#1099;&#1077;%20&#1076;&#1077;&#1090;&#1080;.mp4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5;&#1076;&#1088;&#1077;&#1081;\Documents\&#1057;&#1083;&#1072;&#1081;&#1076;%203.mp4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5;&#1076;&#1088;&#1077;&#1081;\Documents\&#1057;&#1083;&#1072;&#1081;&#1076;%204.mp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5;&#1076;&#1088;&#1077;&#1081;\Documents\&#1057;&#1083;&#1072;&#1081;&#1076;%205.mp4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5;&#1076;&#1088;&#1077;&#1081;\Documents\&#1057;&#1083;&#1072;&#1081;&#1076;%206.mp4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5;&#1076;&#1088;&#1077;&#1081;\Documents\&#1057;&#1083;&#1072;&#1081;&#1076;%207.mp4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5;&#1076;&#1088;&#1077;&#1081;\Documents\&#1057;&#1083;&#1072;&#1081;&#1076;%208.mp4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&#1040;&#1085;&#1076;&#1088;&#1077;&#1081;\Documents\&#1057;&#1083;&#1072;&#1081;&#1076;%201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07779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реализации региональных проектов в муниципальной системе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39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8000"/>
                    </a14:imgEffect>
                    <a14:imgEffect>
                      <a14:brightnessContrast contrast="9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60502"/>
            <a:ext cx="5688632" cy="518086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РЕЗУЛЬТАТЫ ДИАГНОСТИКИ ЧИТАТЕЛЬСКОЙ ГРАМОТНОСТИ, 4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кл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64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50596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11760" y="55883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РЕЗУЛЬТАТЫ ДИАГНОСТИКИ ЧИТАТЕЛЬСКОЙ ГРАМОТНОСТИ В 6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кл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60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Аналитика ЦОКО\читательская грамотность\67_Казачинский район_КДР6_2018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2428860" y="1643050"/>
            <a:ext cx="4572000" cy="4572000"/>
          </a:xfrm>
          <a:prstGeom prst="rect">
            <a:avLst/>
          </a:prstGeom>
          <a:noFill/>
        </p:spPr>
      </p:pic>
      <p:pic>
        <p:nvPicPr>
          <p:cNvPr id="6" name="Picture 2" descr="C:\Users\Андрей\Desktop\2019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11760" y="55883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РЕЗУЛЬТАТЫ ДИАГНОСТИКИ ЧИТАТЕЛЬСКОЙ ГРАМОТНОСТИ В 6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кл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07779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реализации региональных  проектов в муниципальной системе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39752" y="55883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ДИАГНОСТИКИ МАТЕМАТИЧЕСКОЙ ГРАМОТНОСТИ В 7кл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9286998"/>
              </p:ext>
            </p:extLst>
          </p:nvPr>
        </p:nvGraphicFramePr>
        <p:xfrm>
          <a:off x="755578" y="2204863"/>
          <a:ext cx="7632847" cy="3895987"/>
        </p:xfrm>
        <a:graphic>
          <a:graphicData uri="http://schemas.openxmlformats.org/drawingml/2006/table">
            <a:tbl>
              <a:tblPr firstRow="1" firstCol="1" bandRow="1"/>
              <a:tblGrid>
                <a:gridCol w="1884777"/>
                <a:gridCol w="1884777"/>
                <a:gridCol w="1319011"/>
                <a:gridCol w="1319011"/>
                <a:gridCol w="1225271"/>
              </a:tblGrid>
              <a:tr h="7838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Основные результаты выполнения краевой контрольной работы по математике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по МО (%) 2017 г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по МО (%) 2018 г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по региону (%)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78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Средний первичный балл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8,11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10,43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15,80 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3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Средний процент первичного балла от максимально возможного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20,28%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24,25%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36,75%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37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Средний процент освоения основных умений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производить вычисления 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15,08%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26,21%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40,77%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преобразовывать форму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18,38%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24,46%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37,01%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определять истинность и ложность утверждений 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31,52%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11,61%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24,65%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моделировать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18,12%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27,57%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37,49%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652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8748566"/>
              </p:ext>
            </p:extLst>
          </p:nvPr>
        </p:nvGraphicFramePr>
        <p:xfrm>
          <a:off x="1331640" y="2780928"/>
          <a:ext cx="6783209" cy="2501010"/>
        </p:xfrm>
        <a:graphic>
          <a:graphicData uri="http://schemas.openxmlformats.org/drawingml/2006/table">
            <a:tbl>
              <a:tblPr firstRow="1" firstCol="1" bandRow="1"/>
              <a:tblGrid>
                <a:gridCol w="1561321"/>
                <a:gridCol w="1305472"/>
                <a:gridCol w="1305472"/>
                <a:gridCol w="1305472"/>
                <a:gridCol w="1305472"/>
              </a:tblGrid>
              <a:tr h="4168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Уровни достижений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2017-2018 учебный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2018-2019 учебный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Ниже базового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61,54%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27,35%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43,55%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22,12%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28,21%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30,27%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41,94%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38,86%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7,69%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29,56%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10,48%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28,57%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2,56%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12,82%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4,03%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10,45%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39752" y="55883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ДИАГНОСТИКИ МАТЕМАТИЧЕСКОЙ ГРАМОТНОСТИ В 7кл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7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4609278"/>
              </p:ext>
            </p:extLst>
          </p:nvPr>
        </p:nvGraphicFramePr>
        <p:xfrm>
          <a:off x="467544" y="2492896"/>
          <a:ext cx="8352929" cy="2823592"/>
        </p:xfrm>
        <a:graphic>
          <a:graphicData uri="http://schemas.openxmlformats.org/drawingml/2006/table">
            <a:tbl>
              <a:tblPr firstRow="1" firstCol="1" bandRow="1"/>
              <a:tblGrid>
                <a:gridCol w="2055389"/>
                <a:gridCol w="1574385"/>
                <a:gridCol w="1574385"/>
                <a:gridCol w="1574385"/>
                <a:gridCol w="1574385"/>
              </a:tblGrid>
              <a:tr h="11346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Предметы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Доля участников ОГЭ получивших «4» и «5»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Доля участников ОГЭ получивших неудовлетворительные результаты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год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 год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год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 год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94606" y="215848"/>
            <a:ext cx="6037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РЕЗУЛЬТАТЫ ОГЭ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76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94606" y="215848"/>
            <a:ext cx="6037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РЕЗУЛЬТАТЫ ЕГЭ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4028202"/>
              </p:ext>
            </p:extLst>
          </p:nvPr>
        </p:nvGraphicFramePr>
        <p:xfrm>
          <a:off x="395534" y="2348881"/>
          <a:ext cx="8352929" cy="3168353"/>
        </p:xfrm>
        <a:graphic>
          <a:graphicData uri="http://schemas.openxmlformats.org/drawingml/2006/table">
            <a:tbl>
              <a:tblPr firstRow="1" firstCol="1" bandRow="1"/>
              <a:tblGrid>
                <a:gridCol w="2055389"/>
                <a:gridCol w="1574385"/>
                <a:gridCol w="1574385"/>
                <a:gridCol w="1574385"/>
                <a:gridCol w="1574385"/>
              </a:tblGrid>
              <a:tr h="10274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Предметы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Доля участников ЕГЭ, получивших результаты  70 баллов и выше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Доля участников ЕГЭ, получивших неудовлетворительные результаты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год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 год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год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 год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Математика профильная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Математика базовая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2313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07779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реализации региональных  проектов в муниципальной системе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РЕГИОНАЛЬНЫЕ ПРОЕКТЫ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120"/>
            <a:ext cx="8229600" cy="414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44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РЕГИОНАЛЬНЫЕ ПРОЕКТЫ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120"/>
            <a:ext cx="8229600" cy="414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53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айд 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9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РЕГИОНАЛЬНЫЕ ПРОЕКТЫ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120"/>
            <a:ext cx="8229600" cy="414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44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даренные дети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0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реализации региональных  проектов в муниципальной системе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айд 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8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РЕГИОНАЛЬНЫЕ ПРОЕКТЫ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120"/>
            <a:ext cx="8229600" cy="414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44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айд 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РЕГИОНАЛЬНЫЕ ПРОЕКТЫ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120"/>
            <a:ext cx="8229600" cy="414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44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айд 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4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РЕГИОНАЛЬНЫЕ ПРОЕКТЫ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120"/>
            <a:ext cx="8229600" cy="414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44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1326"/>
            <a:ext cx="8229600" cy="39037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2105" y="5588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ТРИАДА ЦЕЛЕЙ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3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айд 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3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РЕГИОНАЛЬНЫЕ ПРОЕКТЫ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120"/>
            <a:ext cx="8229600" cy="414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44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айд 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6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РЕГИОНАЛЬНЫЕ ПРОЕКТЫ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120"/>
            <a:ext cx="8229600" cy="414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44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айд 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8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36341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реализации региональных  проектов в муниципальной системе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7256"/>
            <a:ext cx="8172480" cy="57321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Обеспечить </a:t>
            </a:r>
            <a:r>
              <a:rPr lang="ru-RU" sz="2400" dirty="0" smtClean="0"/>
              <a:t>формирование доступного  и безопасного информационно-коммуникационного пространства, позволяющего организовать работу с единой информационно-сервисной платформой, и перевести в цифровую форму большинство процессов образовательных организаций, разработать мотивационные механизмы освоения и внедрения  в педагогическую и управленческую практику цифровых технологий;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374314"/>
            <a:ext cx="8172480" cy="57321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Обеспечить  подготовку  условий для создания на базе МБОУ </a:t>
            </a:r>
            <a:r>
              <a:rPr lang="ru-RU" sz="2400" dirty="0" err="1" smtClean="0"/>
              <a:t>Казачинской</a:t>
            </a:r>
            <a:r>
              <a:rPr lang="ru-RU" sz="2400" dirty="0" smtClean="0"/>
              <a:t> СОШ  муниципальной площадки по внедрению модели  цифровой образовательной среды;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374314"/>
            <a:ext cx="8172480" cy="57321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Продолжить работу муниципальных и  школьных систем оценки качества, на основе данных независимой оценочных процедур;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374314"/>
            <a:ext cx="8172480" cy="57321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Обеспечить разработку и  реализацию дорожных карт по современным предметным концепциям;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79217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реализации региональных  проектов в муниципальной системе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374314"/>
            <a:ext cx="8172480" cy="57321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Усилить работу по выявлению  и распространению эффективных практик  обновления содержания и  технологий обучения;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8172480" cy="57321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Создать условия профессионального развития педагогов для освоения компетентности в области организации учебной, проектной  и исследовательской деятельности, осуществления «навигации» в цифровой образовательной среде, развитие формирующего оценивания компетенции необходимых для формирования функциональных грамотностей учащихся;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302876"/>
            <a:ext cx="8172480" cy="57321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Обеспечить методическое сопровождение практики построения индивидуальных образовательных программ школьников в системе общего и дополнительного образования;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500090"/>
            <a:ext cx="8172480" cy="57321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Обеспечить формирование образовательных условий для становления   индивидуальности  и самостоятельности дошкольников;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642966"/>
            <a:ext cx="8172480" cy="57321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Приступить к формированию муниципальной модели оказания услуг  консультативной помощи родителям.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ОСНОВНЫЕ РЕГИОНАЛЬНЫЕ ПРОЕКТЫ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120"/>
            <a:ext cx="8229600" cy="414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83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айд 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9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-1"/>
            <a:ext cx="9144001" cy="15605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22093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реализации региональных  проектов в муниципальной системе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87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088299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РЕЗУЛЬТАТЫ ДИАГНОСТИКИ ЧИТАТЕЛЬСКОЙ ГРАМОТНОСТИ, 4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кл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039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2019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560503"/>
          </a:xfrm>
          <a:prstGeom prst="rect">
            <a:avLst/>
          </a:prstGeom>
          <a:noFill/>
        </p:spPr>
      </p:pic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70431368"/>
              </p:ext>
            </p:extLst>
          </p:nvPr>
        </p:nvGraphicFramePr>
        <p:xfrm>
          <a:off x="467544" y="1772817"/>
          <a:ext cx="8424936" cy="4833424"/>
        </p:xfrm>
        <a:graphic>
          <a:graphicData uri="http://schemas.openxmlformats.org/drawingml/2006/table">
            <a:tbl>
              <a:tblPr firstRow="1" firstCol="1" bandRow="1"/>
              <a:tblGrid>
                <a:gridCol w="2316820"/>
                <a:gridCol w="2316820"/>
                <a:gridCol w="1895648"/>
                <a:gridCol w="1895648"/>
              </a:tblGrid>
              <a:tr h="93082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результаты выполнения диагностической работы</a:t>
                      </a:r>
                      <a:b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читательской грамотности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Среднее значение по муниципальному образованию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Среднее значение по краю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Вся работа (балл по 100-балльной шкале)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4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Успешность выполнения заданий по группам умений</a:t>
                      </a:r>
                      <a:b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(% от максимального балла за задания данной группы)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Общее понимание и ориентация в тексте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75,26%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73,22%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Глубокое и детальное понимание содержания и формы текста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48,23%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48,15%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Использование информации из текста для различных целей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53,91%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56,15%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5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Уровни достижений (% учащихся)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3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Достигли базового уровня (включая повышенный)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84,38%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79,67%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Достигли повышенного уровня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14,06%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17,25%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1760" y="55883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РЕЗУЛЬТАТЫ ДИАГНОСТИКИ ЧИТАТЕЛЬСКОЙ ГРАМОТНОСТИ, 4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кл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08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502</Words>
  <Application>Microsoft Office PowerPoint</Application>
  <PresentationFormat>Экран (4:3)</PresentationFormat>
  <Paragraphs>175</Paragraphs>
  <Slides>44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Основные подходы к реализации региональных проектов в муниципальной системе образования</vt:lpstr>
      <vt:lpstr>Слайд 2</vt:lpstr>
      <vt:lpstr>Слайд 3</vt:lpstr>
      <vt:lpstr>Основные подходы к реализации региональных  проектов в муниципальной системе образования</vt:lpstr>
      <vt:lpstr>Слайд 5</vt:lpstr>
      <vt:lpstr>Слайд 6</vt:lpstr>
      <vt:lpstr>Основные подходы к реализации региональных  проектов в муниципальной системе образования</vt:lpstr>
      <vt:lpstr>Слайд 8</vt:lpstr>
      <vt:lpstr>Слайд 9</vt:lpstr>
      <vt:lpstr>Слайд 10</vt:lpstr>
      <vt:lpstr>Слайд 11</vt:lpstr>
      <vt:lpstr>Слайд 12</vt:lpstr>
      <vt:lpstr>Основные подходы к реализации региональных  проектов в муниципальной системе образования</vt:lpstr>
      <vt:lpstr>Слайд 14</vt:lpstr>
      <vt:lpstr>Слайд 15</vt:lpstr>
      <vt:lpstr>Слайд 16</vt:lpstr>
      <vt:lpstr>Слайд 17</vt:lpstr>
      <vt:lpstr>Основные подходы к реализации региональных  проектов в муниципальной системе образования</vt:lpstr>
      <vt:lpstr>Слайд 19</vt:lpstr>
      <vt:lpstr>Слайд 20</vt:lpstr>
      <vt:lpstr>Слайд 21</vt:lpstr>
      <vt:lpstr>Слайд 22</vt:lpstr>
      <vt:lpstr>Основные подходы к реализации региональных  проектов в муниципальной системе образования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Основные подходы к реализации региональных  проектов в муниципальной системе образования</vt:lpstr>
      <vt:lpstr>Задача: Обеспечить формирование доступного  и безопасного информационно-коммуникационного пространства, позволяющего организовать работу с единой информационно-сервисной платформой, и перевести в цифровую форму большинство процессов образовательных организаций, разработать мотивационные механизмы освоения и внедрения  в педагогическую и управленческую практику цифровых технологий;</vt:lpstr>
      <vt:lpstr>Задача: Обеспечить  подготовку  условий для создания на базе МБОУ Казачинской СОШ  муниципальной площадки по внедрению модели  цифровой образовательной среды;</vt:lpstr>
      <vt:lpstr>Задача: Продолжить работу муниципальных и  школьных систем оценки качества, на основе данных независимой оценочных процедур;</vt:lpstr>
      <vt:lpstr>Задача: Обеспечить разработку и  реализацию дорожных карт по современным предметным концепциям;</vt:lpstr>
      <vt:lpstr>Задача: Усилить работу по выявлению  и распространению эффективных практик  обновления содержания и  технологий обучения; </vt:lpstr>
      <vt:lpstr>Задача: Создать условия профессионального развития педагогов для освоения компетентности в области организации учебной, проектной  и исследовательской деятельности, осуществления «навигации» в цифровой образовательной среде, развитие формирующего оценивания компетенции необходимых для формирования функциональных грамотностей учащихся;</vt:lpstr>
      <vt:lpstr>Задача: Обеспечить методическое сопровождение практики построения индивидуальных образовательных программ школьников в системе общего и дополнительного образования;</vt:lpstr>
      <vt:lpstr>Задача: Обеспечить формирование образовательных условий для становления   индивидуальности  и самостоятельности дошкольников;</vt:lpstr>
      <vt:lpstr>Задача: Приступить к формированию муниципальной модели оказания услуг  консультативной помощи родителям.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к реализации проектов в муниципальной системе образования</dc:title>
  <dc:creator>Анна</dc:creator>
  <cp:lastModifiedBy>Андрей</cp:lastModifiedBy>
  <cp:revision>52</cp:revision>
  <dcterms:created xsi:type="dcterms:W3CDTF">2019-08-26T01:13:12Z</dcterms:created>
  <dcterms:modified xsi:type="dcterms:W3CDTF">2019-08-26T15:32:24Z</dcterms:modified>
</cp:coreProperties>
</file>