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4" r:id="rId4"/>
    <p:sldId id="257" r:id="rId5"/>
    <p:sldId id="259" r:id="rId6"/>
    <p:sldId id="260" r:id="rId7"/>
    <p:sldId id="258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esktop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esktop\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esktop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Результаты ЕГЭ по математике (базовый уровень</a:t>
            </a:r>
            <a:r>
              <a:rPr lang="ru-RU" dirty="0" smtClean="0"/>
              <a:t>)</a:t>
            </a:r>
            <a:endParaRPr lang="ru-RU" dirty="0"/>
          </a:p>
        </c:rich>
      </c:tx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3116469816273316E-2"/>
                  <c:y val="3.7121974336541276E-2"/>
                </c:manualLayout>
              </c:layout>
              <c:showPercent val="1"/>
            </c:dLbl>
            <c:dLbl>
              <c:idx val="1"/>
              <c:layout>
                <c:manualLayout>
                  <c:x val="-0.11022156605424338"/>
                  <c:y val="1.0890565762613087E-2"/>
                </c:manualLayout>
              </c:layout>
              <c:showPercent val="1"/>
            </c:dLbl>
            <c:dLbl>
              <c:idx val="2"/>
              <c:layout>
                <c:manualLayout>
                  <c:x val="-0.15042957130358667"/>
                  <c:y val="4.3285214348206591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Лист1!$A$5:$C$5</c:f>
              <c:strCache>
                <c:ptCount val="3"/>
                <c:pt idx="0">
                  <c:v>"3"</c:v>
                </c:pt>
                <c:pt idx="1">
                  <c:v>"4"</c:v>
                </c:pt>
                <c:pt idx="2">
                  <c:v>"5"</c:v>
                </c:pt>
              </c:strCache>
            </c:strRef>
          </c:cat>
          <c:val>
            <c:numRef>
              <c:f>Лист1!$A$6:$C$6</c:f>
              <c:numCache>
                <c:formatCode>0.00%</c:formatCode>
                <c:ptCount val="3"/>
                <c:pt idx="0">
                  <c:v>0.53569999999999995</c:v>
                </c:pt>
                <c:pt idx="1">
                  <c:v>0.35720000000000002</c:v>
                </c:pt>
                <c:pt idx="2">
                  <c:v>0.10710000000000021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 выполнения по математике 9 класс в форме ОГЭ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1282851049868767"/>
                  <c:y val="-0.10659703995333965"/>
                </c:manualLayout>
              </c:layout>
              <c:showPercent val="1"/>
            </c:dLbl>
            <c:dLbl>
              <c:idx val="2"/>
              <c:layout>
                <c:manualLayout>
                  <c:x val="-0.12752569991251067"/>
                  <c:y val="7.557159521726447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Лист1!$R$28:$U$28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Лист1!$R$29:$U$29</c:f>
              <c:numCache>
                <c:formatCode>0.00%</c:formatCode>
                <c:ptCount val="4"/>
                <c:pt idx="0">
                  <c:v>5.5500000000000022E-2</c:v>
                </c:pt>
                <c:pt idx="1">
                  <c:v>0.77770000000000283</c:v>
                </c:pt>
                <c:pt idx="2">
                  <c:v>0.12959999999999999</c:v>
                </c:pt>
                <c:pt idx="3">
                  <c:v>3.6999999999999998E-2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/>
              <a:t>Результат выполнения </a:t>
            </a:r>
          </a:p>
          <a:p>
            <a:pPr algn="ctr">
              <a:defRPr/>
            </a:pPr>
            <a:r>
              <a:rPr lang="ru-RU"/>
              <a:t>по русскому языку </a:t>
            </a:r>
            <a:r>
              <a:rPr lang="ru-RU" sz="1800" b="1" i="0" u="none" strike="noStrike" baseline="0"/>
              <a:t>9 класс в форме ОГЭ</a:t>
            </a:r>
            <a:endParaRPr lang="ru-RU"/>
          </a:p>
        </c:rich>
      </c:tx>
      <c:layout>
        <c:manualLayout>
          <c:xMode val="edge"/>
          <c:yMode val="edge"/>
          <c:x val="0.24365324953576731"/>
          <c:y val="4.5830713106941492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7464490376203048"/>
                  <c:y val="4.5603674540682412E-2"/>
                </c:manualLayout>
              </c:layout>
              <c:showPercent val="1"/>
            </c:dLbl>
            <c:dLbl>
              <c:idx val="1"/>
              <c:layout>
                <c:manualLayout>
                  <c:x val="3.8493547681539973E-2"/>
                  <c:y val="-2.7931248177311411E-2"/>
                </c:manualLayout>
              </c:layout>
              <c:showPercent val="1"/>
            </c:dLbl>
            <c:dLbl>
              <c:idx val="2"/>
              <c:layout>
                <c:manualLayout>
                  <c:x val="-0.10747145669291339"/>
                  <c:y val="4.808471857684455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Лист1!$M$44:$P$44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Лист1!$M$45:$P$45</c:f>
              <c:numCache>
                <c:formatCode>0.00%</c:formatCode>
                <c:ptCount val="4"/>
                <c:pt idx="0">
                  <c:v>3.6999999999999998E-2</c:v>
                </c:pt>
                <c:pt idx="1">
                  <c:v>0.58329999999999949</c:v>
                </c:pt>
                <c:pt idx="2">
                  <c:v>0.2777</c:v>
                </c:pt>
                <c:pt idx="3">
                  <c:v>0.1018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Успешность выполнения </a:t>
            </a:r>
            <a:r>
              <a:rPr lang="ru-RU" sz="1800" b="1" i="0" u="none" strike="noStrike" baseline="0"/>
              <a:t>контрольных работ  в 4 классе</a:t>
            </a:r>
            <a:endParaRPr lang="ru-RU"/>
          </a:p>
        </c:rich>
      </c:tx>
      <c:layout>
        <c:manualLayout>
          <c:xMode val="edge"/>
          <c:yMode val="edge"/>
          <c:x val="0.22275699912510941"/>
          <c:y val="2.777777777777793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Лист1!$A$147</c:f>
              <c:strCache>
                <c:ptCount val="1"/>
                <c:pt idx="0">
                  <c:v>Казачинский район</c:v>
                </c:pt>
              </c:strCache>
            </c:strRef>
          </c:tx>
          <c:dLbls>
            <c:dLbl>
              <c:idx val="0"/>
              <c:layout>
                <c:manualLayout>
                  <c:x val="-2.7777777777778017E-3"/>
                  <c:y val="0.28240740740740738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22222222222222221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263888888888891"/>
                </c:manualLayout>
              </c:layout>
              <c:showVal val="1"/>
            </c:dLbl>
            <c:dLbl>
              <c:idx val="3"/>
              <c:layout>
                <c:manualLayout>
                  <c:x val="-1.0185067526416127E-16"/>
                  <c:y val="0.3472222222222223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Лист1!$B$146:$E$146</c:f>
              <c:strCache>
                <c:ptCount val="4"/>
                <c:pt idx="0">
                  <c:v>читательская грамотность</c:v>
                </c:pt>
                <c:pt idx="1">
                  <c:v>русский язык</c:v>
                </c:pt>
                <c:pt idx="2">
                  <c:v>математика</c:v>
                </c:pt>
                <c:pt idx="3">
                  <c:v>групповой проект</c:v>
                </c:pt>
              </c:strCache>
            </c:strRef>
          </c:cat>
          <c:val>
            <c:numRef>
              <c:f>Лист1!$B$147:$E$147</c:f>
              <c:numCache>
                <c:formatCode>0.00%</c:formatCode>
                <c:ptCount val="4"/>
                <c:pt idx="0">
                  <c:v>0.63700000000000179</c:v>
                </c:pt>
                <c:pt idx="1">
                  <c:v>0.71600000000000064</c:v>
                </c:pt>
                <c:pt idx="2">
                  <c:v>0.62600000000000178</c:v>
                </c:pt>
                <c:pt idx="3">
                  <c:v>0.76400000000000179</c:v>
                </c:pt>
              </c:numCache>
            </c:numRef>
          </c:val>
        </c:ser>
        <c:ser>
          <c:idx val="1"/>
          <c:order val="1"/>
          <c:tx>
            <c:strRef>
              <c:f>Лист1!$A$148</c:f>
              <c:strCache>
                <c:ptCount val="1"/>
                <c:pt idx="0">
                  <c:v>Красноярский край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25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388888888888889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574074074074088"/>
                </c:manualLayout>
              </c:layout>
              <c:showVal val="1"/>
            </c:dLbl>
            <c:dLbl>
              <c:idx val="3"/>
              <c:layout>
                <c:manualLayout>
                  <c:x val="1.0185067526416127E-16"/>
                  <c:y val="0.18055555555555555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Лист1!$B$146:$E$146</c:f>
              <c:strCache>
                <c:ptCount val="4"/>
                <c:pt idx="0">
                  <c:v>читательская грамотность</c:v>
                </c:pt>
                <c:pt idx="1">
                  <c:v>русский язык</c:v>
                </c:pt>
                <c:pt idx="2">
                  <c:v>математика</c:v>
                </c:pt>
                <c:pt idx="3">
                  <c:v>групповой проект</c:v>
                </c:pt>
              </c:strCache>
            </c:strRef>
          </c:cat>
          <c:val>
            <c:numRef>
              <c:f>Лист1!$B$148:$E$148</c:f>
              <c:numCache>
                <c:formatCode>0%</c:formatCode>
                <c:ptCount val="4"/>
                <c:pt idx="0">
                  <c:v>0.72000000000000064</c:v>
                </c:pt>
                <c:pt idx="1">
                  <c:v>0.78</c:v>
                </c:pt>
                <c:pt idx="2">
                  <c:v>0.78</c:v>
                </c:pt>
                <c:pt idx="3">
                  <c:v>0.74000000000000155</c:v>
                </c:pt>
              </c:numCache>
            </c:numRef>
          </c:val>
        </c:ser>
        <c:gapWidth val="75"/>
        <c:overlap val="-25"/>
        <c:axId val="101881344"/>
        <c:axId val="101882880"/>
      </c:barChart>
      <c:catAx>
        <c:axId val="101881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1882880"/>
        <c:crosses val="autoZero"/>
        <c:auto val="1"/>
        <c:lblAlgn val="ctr"/>
        <c:lblOffset val="100"/>
      </c:catAx>
      <c:valAx>
        <c:axId val="101882880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spPr>
          <a:ln w="9525">
            <a:noFill/>
          </a:ln>
        </c:spPr>
        <c:crossAx val="101881344"/>
        <c:crosses val="autoZero"/>
        <c:crossBetween val="between"/>
      </c:valAx>
    </c:plotArea>
    <c:legend>
      <c:legendPos val="b"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Русский  язык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dLbls>
            <c:dLbl>
              <c:idx val="2"/>
              <c:layout>
                <c:manualLayout>
                  <c:x val="8.3333333333333367E-3"/>
                  <c:y val="0.20833333333333398"/>
                </c:manualLayout>
              </c:layout>
              <c:showVal val="1"/>
            </c:dLbl>
            <c:dLbl>
              <c:idx val="3"/>
              <c:layout>
                <c:manualLayout>
                  <c:x val="2.2222222222222251E-2"/>
                  <c:y val="0.1620370370370376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Лист1!$M$105:$Q$105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Лист1!$M$106:$Q$106</c:f>
              <c:numCache>
                <c:formatCode>0.00%</c:formatCode>
                <c:ptCount val="5"/>
                <c:pt idx="0">
                  <c:v>1.6799999999999999E-2</c:v>
                </c:pt>
                <c:pt idx="1">
                  <c:v>0.1008</c:v>
                </c:pt>
                <c:pt idx="2">
                  <c:v>0.4622</c:v>
                </c:pt>
                <c:pt idx="3">
                  <c:v>0.33610000000000095</c:v>
                </c:pt>
                <c:pt idx="4">
                  <c:v>8.4000000000000047E-2</c:v>
                </c:pt>
              </c:numCache>
            </c:numRef>
          </c:val>
        </c:ser>
        <c:gapWidth val="75"/>
        <c:overlap val="-25"/>
        <c:axId val="101953536"/>
        <c:axId val="101955072"/>
      </c:barChart>
      <c:catAx>
        <c:axId val="1019535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1955072"/>
        <c:crosses val="autoZero"/>
        <c:auto val="1"/>
        <c:lblAlgn val="ctr"/>
        <c:lblOffset val="100"/>
      </c:catAx>
      <c:valAx>
        <c:axId val="101955072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spPr>
          <a:ln w="9525">
            <a:noFill/>
          </a:ln>
        </c:spPr>
        <c:crossAx val="10195353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Математика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Лист1!$M$122:$Q$122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Лист1!$M$123:$Q$123</c:f>
              <c:numCache>
                <c:formatCode>0.00%</c:formatCode>
                <c:ptCount val="5"/>
                <c:pt idx="0" formatCode="0%">
                  <c:v>0</c:v>
                </c:pt>
                <c:pt idx="1">
                  <c:v>0.14530000000000001</c:v>
                </c:pt>
                <c:pt idx="2">
                  <c:v>0.60680000000000189</c:v>
                </c:pt>
                <c:pt idx="3">
                  <c:v>0.22220000000000001</c:v>
                </c:pt>
                <c:pt idx="4">
                  <c:v>2.5600000000000012E-2</c:v>
                </c:pt>
              </c:numCache>
            </c:numRef>
          </c:val>
        </c:ser>
        <c:gapWidth val="75"/>
        <c:overlap val="-25"/>
        <c:axId val="101975552"/>
        <c:axId val="101977088"/>
      </c:barChart>
      <c:catAx>
        <c:axId val="1019755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977088"/>
        <c:crosses val="autoZero"/>
        <c:auto val="1"/>
        <c:lblAlgn val="ctr"/>
        <c:lblOffset val="100"/>
      </c:catAx>
      <c:valAx>
        <c:axId val="10197708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101975552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0" y="271462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19" y="1785926"/>
          <a:ext cx="8664335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714488"/>
          <a:ext cx="8572560" cy="495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857364"/>
          <a:ext cx="8501122" cy="461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71472" y="1714488"/>
          <a:ext cx="821537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816667"/>
          <a:ext cx="8358214" cy="504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71471" y="1785926"/>
          <a:ext cx="8223789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pic>
        <p:nvPicPr>
          <p:cNvPr id="3" name="Диаграмма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358246" cy="458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0" y="235743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pic>
        <p:nvPicPr>
          <p:cNvPr id="9218" name="Picture 2" descr="C:\Users\Андрей\Desktop\Новая папка\фото учитель года 2015\DSC08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96367"/>
            <a:ext cx="4392000" cy="2918583"/>
          </a:xfrm>
          <a:prstGeom prst="rect">
            <a:avLst/>
          </a:prstGeom>
          <a:noFill/>
        </p:spPr>
      </p:pic>
      <p:pic>
        <p:nvPicPr>
          <p:cNvPr id="9219" name="Picture 3" descr="C:\Users\Андрей\Desktop\Новая папка\фото учитель года 2015\DSC08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39375"/>
            <a:ext cx="4392000" cy="2918583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pic>
        <p:nvPicPr>
          <p:cNvPr id="10242" name="Picture 2" descr="C:\Users\Андрей\Desktop\Новая папка\детский сад\IMG_20150824_110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49512"/>
            <a:ext cx="4392000" cy="3294000"/>
          </a:xfrm>
          <a:prstGeom prst="rect">
            <a:avLst/>
          </a:prstGeom>
          <a:noFill/>
        </p:spPr>
      </p:pic>
      <p:pic>
        <p:nvPicPr>
          <p:cNvPr id="10243" name="Picture 3" descr="C:\Users\Андрей\Desktop\Новая папка\детский сад\IMG_20150824_11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928934"/>
            <a:ext cx="4392000" cy="3294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Picture 2" descr="C:\Users\Андрей\Desktop\IMG_0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000792" cy="450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0" y="235743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pic>
        <p:nvPicPr>
          <p:cNvPr id="2050" name="Picture 2" descr="C:\Users\Андрей\Desktop\Новая папка\выпускной сборы турслет 2015\DSC0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00438"/>
            <a:ext cx="4393437" cy="2928958"/>
          </a:xfrm>
          <a:prstGeom prst="rect">
            <a:avLst/>
          </a:prstGeom>
          <a:noFill/>
        </p:spPr>
      </p:pic>
      <p:pic>
        <p:nvPicPr>
          <p:cNvPr id="2051" name="Picture 3" descr="C:\Users\Андрей\Desktop\Новая папка\выпускной сборы турслет 2015\DSC03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4392000" cy="292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pic>
        <p:nvPicPr>
          <p:cNvPr id="4098" name="Picture 2" descr="C:\Users\Андрей\Desktop\Новая папка\фотоматериал\школьнаяспортивнаялига\ВОЛЕЙБОЛ\IMG_0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92724"/>
            <a:ext cx="4392000" cy="3293664"/>
          </a:xfrm>
          <a:prstGeom prst="rect">
            <a:avLst/>
          </a:prstGeom>
          <a:noFill/>
        </p:spPr>
      </p:pic>
      <p:pic>
        <p:nvPicPr>
          <p:cNvPr id="4099" name="Picture 3" descr="C:\Users\Андрей\Desktop\Новая папка\фотоматериал\школьнаяспортивнаялига\ВОЛЕЙБОЛ\IMG_0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778541"/>
            <a:ext cx="4392000" cy="329366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pic>
        <p:nvPicPr>
          <p:cNvPr id="5122" name="Picture 2" descr="C:\Users\Андрей\Desktop\Новая папка\ЭВРИКА 2015\DSCN4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34891"/>
            <a:ext cx="4392000" cy="3294373"/>
          </a:xfrm>
          <a:prstGeom prst="rect">
            <a:avLst/>
          </a:prstGeom>
          <a:noFill/>
        </p:spPr>
      </p:pic>
      <p:pic>
        <p:nvPicPr>
          <p:cNvPr id="5123" name="Picture 3" descr="C:\Users\Андрей\Desktop\Новая папка\ЭВРИКА 2015\DSCN4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62" y="2920709"/>
            <a:ext cx="4392000" cy="3294373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pic>
        <p:nvPicPr>
          <p:cNvPr id="3074" name="Picture 2" descr="C:\Users\Андрей\Desktop\Новая папка\церемония награждения одаренных детей\IMG_2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64161"/>
            <a:ext cx="4392000" cy="3293665"/>
          </a:xfrm>
          <a:prstGeom prst="rect">
            <a:avLst/>
          </a:prstGeom>
          <a:noFill/>
        </p:spPr>
      </p:pic>
      <p:pic>
        <p:nvPicPr>
          <p:cNvPr id="3075" name="Picture 3" descr="C:\Users\Андрей\Desktop\Новая папка\церемония награждения одаренных детей\IMG_2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62" y="2849979"/>
            <a:ext cx="4392000" cy="329366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pic>
        <p:nvPicPr>
          <p:cNvPr id="7170" name="Picture 2" descr="C:\Users\Андрей\Desktop\Новая папка\выпускной сборы турслет 2015\выпускной 2015\DSC03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71678"/>
            <a:ext cx="4392000" cy="3294000"/>
          </a:xfrm>
          <a:prstGeom prst="rect">
            <a:avLst/>
          </a:prstGeom>
          <a:noFill/>
        </p:spPr>
      </p:pic>
      <p:pic>
        <p:nvPicPr>
          <p:cNvPr id="7171" name="Picture 3" descr="C:\Users\Андрей\Desktop\Новая папка\выпускной сборы турслет 2015\выпускной 2015\DSC038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62" y="2921082"/>
            <a:ext cx="4392000" cy="3294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214290"/>
            <a:ext cx="9144000" cy="1500198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dirty="0" smtClean="0"/>
              <a:t>ИТОГИ РАБОТЫ МУНИЦИПАЛЬНОЙ СИСТЕМЫ ОБРАЗОВАНИЯ ЗА 2014-2015 УЧЕБНЫЙ ГОД: ОСНОВНЫЕ РЕЗУЛЬТАТЫ, ДОСТИЖЕНИЯ, ЗНАЧИМЫЕ СОБЫТИЯ</a:t>
            </a:r>
            <a:endParaRPr lang="ru-RU" sz="2400" dirty="0"/>
          </a:p>
        </p:txBody>
      </p:sp>
      <p:pic>
        <p:nvPicPr>
          <p:cNvPr id="8194" name="Picture 2" descr="C:\Users\Андрей\Desktop\Новая папка\выпускной 2015\image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7"/>
            <a:ext cx="6000792" cy="450059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86475" y="6332220"/>
          <a:ext cx="3057525" cy="525780"/>
        </p:xfrm>
        <a:graphic>
          <a:graphicData uri="http://schemas.openxmlformats.org/drawingml/2006/table">
            <a:tbl>
              <a:tblPr/>
              <a:tblGrid>
                <a:gridCol w="1348889"/>
                <a:gridCol w="170863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КАЗАЧИНСКИЙ РАЙОННЫЙ АВГУСТОВСКИЙ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СОВЕТ/2015/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468</Words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Андрей</cp:lastModifiedBy>
  <cp:revision>19</cp:revision>
  <dcterms:modified xsi:type="dcterms:W3CDTF">2015-08-27T02:37:45Z</dcterms:modified>
</cp:coreProperties>
</file>