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82" r:id="rId7"/>
    <p:sldId id="262" r:id="rId8"/>
    <p:sldId id="263" r:id="rId9"/>
    <p:sldId id="264" r:id="rId10"/>
    <p:sldId id="274" r:id="rId11"/>
    <p:sldId id="28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«Управление изменениями в условиях реализации стратегии муниципальной системы образования»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андр\Desktop\Unтппаврпавпоавое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33" y="2643182"/>
          <a:ext cx="9201377" cy="1857388"/>
        </p:xfrm>
        <a:graphic>
          <a:graphicData uri="http://schemas.openxmlformats.org/drawingml/2006/table">
            <a:tbl>
              <a:tblPr/>
              <a:tblGrid>
                <a:gridCol w="3066805"/>
                <a:gridCol w="3066805"/>
                <a:gridCol w="3067767"/>
              </a:tblGrid>
              <a:tr h="74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3829" marR="103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  <a:cs typeface="Times New Roman"/>
                        </a:rPr>
                        <a:t>Среднее значение по муниципалитету (%)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829" marR="103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Среднее значение по краю (%)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829" marR="103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  <a:cs typeface="Times New Roman"/>
                        </a:rPr>
                        <a:t>Читательская грамотность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829" marR="103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73,06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829" marR="103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  <a:cs typeface="Times New Roman"/>
                        </a:rPr>
                        <a:t>70,75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829" marR="103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Групповой проект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829" marR="103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latin typeface="Times New Roman"/>
                          <a:ea typeface="Calibri"/>
                          <a:cs typeface="Times New Roman"/>
                        </a:rPr>
                        <a:t>77,02</a:t>
                      </a:r>
                      <a:endParaRPr lang="ru-RU" sz="1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829" marR="103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latin typeface="Times New Roman"/>
                          <a:ea typeface="Calibri"/>
                          <a:cs typeface="Times New Roman"/>
                        </a:rPr>
                        <a:t>75,02</a:t>
                      </a:r>
                      <a:endParaRPr lang="ru-RU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3829" marR="1038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-32" y="2285992"/>
            <a:ext cx="88793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Успешность выполнения итоговых краевых работ в 2016 году (% от максимального балла)</a:t>
            </a:r>
          </a:p>
        </p:txBody>
      </p:sp>
      <p:pic>
        <p:nvPicPr>
          <p:cNvPr id="7" name="Picture 2" descr="C:\Users\андр\Desktop\Unтппаврпавпоавое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1500174"/>
            <a:ext cx="8229600" cy="914400"/>
          </a:xfrm>
        </p:spPr>
        <p:txBody>
          <a:bodyPr/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ИКР: основные результаты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32" y="2071678"/>
          <a:ext cx="8429682" cy="4784598"/>
        </p:xfrm>
        <a:graphic>
          <a:graphicData uri="http://schemas.openxmlformats.org/drawingml/2006/table">
            <a:tbl>
              <a:tblPr/>
              <a:tblGrid>
                <a:gridCol w="1404662"/>
                <a:gridCol w="1404662"/>
                <a:gridCol w="1404662"/>
                <a:gridCol w="1405232"/>
                <a:gridCol w="1405232"/>
                <a:gridCol w="1405232"/>
              </a:tblGrid>
              <a:tr h="45396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Читательская грамотность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Групповой проект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Фамилия, имя, отчество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Результаты школы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Результаты по краю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Результаты школы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Результаты по краю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Вороковская СОШ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75,93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70,75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76,85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75,02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Сысоева К.А.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Дудовская СОШ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88,89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94,44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Бойсан Н.Ф.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Казанская ООШ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72,22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88,89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Егорова В.И.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Казачинская СОШ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72,55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76,14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77,16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77,19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74,56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Долматова Т.М.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Рябинина С.Н.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Шалина О.В.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Матвеевская НОШ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77,78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81,48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Краснова К.А.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Мокрушинская СОШ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75,56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Бердникова Ю.Е.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Момотовская СОШ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85,56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81,85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Джалилова М.И.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Пискуновская ООШ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72,22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77,78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Плотникова Т.А.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Рождественская СОШ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73,33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83,33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latin typeface="Times New Roman"/>
                          <a:ea typeface="Calibri"/>
                          <a:cs typeface="Times New Roman"/>
                        </a:rPr>
                        <a:t>Табунова</a:t>
                      </a: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 А.А.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67" marR="61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андр\Desktop\Unтппаврпавпоавое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28726" y="1285860"/>
            <a:ext cx="8229600" cy="914400"/>
          </a:xfrm>
        </p:spPr>
        <p:txBody>
          <a:bodyPr/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ИКР: лучшие результаты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026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«Управление изменениями в условиях реализации стратегии муниципальной системы образования»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C:\Users\андр\Desktop\Unтппаврпавпоавое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4298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Муниципальный конкурс: лучшее воспитательное занятие: 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«Основы духовно-нравственной культуры»</a:t>
            </a:r>
          </a:p>
          <a:p>
            <a:endParaRPr lang="ru-RU" sz="2400" dirty="0"/>
          </a:p>
        </p:txBody>
      </p:sp>
      <p:pic>
        <p:nvPicPr>
          <p:cNvPr id="6147" name="Picture 3" descr="C:\Users\андр\Downloads\20151210_134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06132"/>
            <a:ext cx="5429288" cy="298038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3143248"/>
            <a:ext cx="4000496" cy="3214710"/>
          </a:xfrm>
        </p:spPr>
        <p:txBody>
          <a:bodyPr>
            <a:normAutofit/>
          </a:bodyPr>
          <a:lstStyle/>
          <a:p>
            <a:pPr marL="90488" indent="-90488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Сысоева Клара Александровна</a:t>
            </a:r>
          </a:p>
          <a:p>
            <a:pPr marL="90488" indent="-90488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Лазарева Лариса Николаевна</a:t>
            </a:r>
          </a:p>
          <a:p>
            <a:pPr marL="0" indent="0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Кротова Людмила Александровна</a:t>
            </a:r>
          </a:p>
        </p:txBody>
      </p:sp>
      <p:pic>
        <p:nvPicPr>
          <p:cNvPr id="9" name="Picture 2" descr="C:\Users\андр\Desktop\Unтппаврпавпоавое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00164" y="1438268"/>
            <a:ext cx="8229600" cy="9906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Конкурсы профессионального мастерства </a:t>
            </a:r>
            <a:endParaRPr lang="ru-RU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2214554"/>
            <a:ext cx="5786446" cy="2614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Виговская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Маргарита </a:t>
            </a:r>
          </a:p>
          <a:p>
            <a:pPr marL="0" indent="0">
              <a:buNone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Александровна</a:t>
            </a:r>
          </a:p>
          <a:p>
            <a:pPr>
              <a:buNone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место в номинации</a:t>
            </a:r>
          </a:p>
          <a:p>
            <a:pPr marL="0" indent="0">
              <a:buNone/>
            </a:pP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«за организацию духовно-нравственного воспитания в ОУ»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C:\Users\андр\Desktop\Unтппаврпавпоавое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  <p:pic>
        <p:nvPicPr>
          <p:cNvPr id="4099" name="Picture 3" descr="C:\Users\андр\Desktop\DSC01664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3286148" cy="440028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10160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" y="1071546"/>
            <a:ext cx="9144000" cy="1214446"/>
          </a:xfrm>
        </p:spPr>
        <p:txBody>
          <a:bodyPr>
            <a:normAutofit/>
          </a:bodyPr>
          <a:lstStyle/>
          <a:p>
            <a:pPr algn="l"/>
            <a:r>
              <a:rPr lang="ru-RU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Всероссийский конкурс </a:t>
            </a:r>
            <a:br>
              <a:rPr lang="ru-RU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«За нравственный подвиг учителя»</a:t>
            </a:r>
            <a:endParaRPr lang="ru-RU" sz="3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5975399"/>
            <a:ext cx="4038600" cy="9540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«Учитель года 2016»:</a:t>
            </a:r>
          </a:p>
          <a:p>
            <a:pPr marL="0" indent="0">
              <a:buNone/>
            </a:pPr>
            <a:r>
              <a:rPr lang="ru-RU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победитель Васильев Александр Николаевич</a:t>
            </a:r>
            <a:endParaRPr lang="ru-RU" sz="2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9124" y="5975399"/>
            <a:ext cx="4038600" cy="13112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«Педагогический олимп»: лучший воспитатель ДОУ </a:t>
            </a:r>
            <a:r>
              <a:rPr lang="ru-RU" sz="2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Говорушко</a:t>
            </a:r>
            <a:r>
              <a:rPr lang="ru-RU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Ольга Владимировна</a:t>
            </a:r>
            <a:endParaRPr lang="ru-RU" sz="2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андр\Pictures\учитель года 2016\DSCN5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1442"/>
            <a:ext cx="2726124" cy="450645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27" name="Picture 3" descr="C:\Users\андр\Desktop\IMG_5772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214422"/>
            <a:ext cx="3929090" cy="430634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0112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Муниципальные конкурсы профессионального мастерства 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989150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«Управление изменениями в условиях реализации стратегии муниципальной системы образования»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C:\Users\андр\Desktop\Unтппаврпавпоавое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5001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Развитие инфраструктуры: 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Казачинский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детский сад «Солнышко» 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андр\Pictures\Детский сад Солнышко\IMG_9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8215370" cy="3842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06" y="5413733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рамках государственной программы края «Развитие образования» в 2016 году построен и введен в эксплуатацию новый детский сад на 95 мест в с.Казачинское.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643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Развитие инфраструктуры: 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Спортивный зал МБОУ 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Казачинской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СОШ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650" name="Picture 2" descr="C:\Users\андр\Desktop\20160829_15334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8786874" cy="4942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«Управление изменениями в условиях реализации стратегии муниципальной системы образования»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C:\Users\андр\Desktop\Unтппаврпавпоавое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" y="1571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ЕГЭ: абсолютный средний </a:t>
            </a:r>
            <a:r>
              <a:rPr lang="ru-RU" dirty="0" smtClean="0"/>
              <a:t>балл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2" y="2643182"/>
          <a:ext cx="8938421" cy="307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960"/>
                <a:gridCol w="2301981"/>
                <a:gridCol w="2032480"/>
              </a:tblGrid>
              <a:tr h="560149">
                <a:tc rowSpan="2"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Предмет</a:t>
                      </a:r>
                      <a:endParaRPr lang="ru-RU" sz="2700" dirty="0"/>
                    </a:p>
                  </a:txBody>
                  <a:tcPr marL="138120" marR="138120" marT="69058" marB="6905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Средний балл</a:t>
                      </a:r>
                      <a:endParaRPr lang="ru-RU" sz="2700" dirty="0"/>
                    </a:p>
                  </a:txBody>
                  <a:tcPr marL="138120" marR="138120" marT="69058" marB="6905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14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2015 год</a:t>
                      </a:r>
                      <a:endParaRPr lang="ru-RU" sz="2700" dirty="0"/>
                    </a:p>
                  </a:txBody>
                  <a:tcPr marL="138120" marR="138120" marT="69058" marB="69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2016 год</a:t>
                      </a:r>
                      <a:endParaRPr lang="ru-RU" sz="2700" dirty="0"/>
                    </a:p>
                  </a:txBody>
                  <a:tcPr marL="138120" marR="138120" marT="69058" marB="69058"/>
                </a:tc>
              </a:tr>
              <a:tr h="975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 smtClean="0"/>
                        <a:t>Русский язык</a:t>
                      </a:r>
                    </a:p>
                    <a:p>
                      <a:pPr algn="ctr"/>
                      <a:endParaRPr lang="ru-RU" sz="2700" dirty="0"/>
                    </a:p>
                  </a:txBody>
                  <a:tcPr marL="138120" marR="138120" marT="69058" marB="69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57,53</a:t>
                      </a:r>
                      <a:endParaRPr lang="ru-RU" sz="2700" dirty="0"/>
                    </a:p>
                  </a:txBody>
                  <a:tcPr marL="138120" marR="138120" marT="69058" marB="69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58,49</a:t>
                      </a:r>
                      <a:endParaRPr lang="ru-RU" sz="2700" dirty="0"/>
                    </a:p>
                  </a:txBody>
                  <a:tcPr marL="138120" marR="138120" marT="69058" marB="69058"/>
                </a:tc>
              </a:tr>
              <a:tr h="975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 smtClean="0"/>
                        <a:t>Математика (базовый)</a:t>
                      </a:r>
                    </a:p>
                    <a:p>
                      <a:pPr algn="ctr"/>
                      <a:endParaRPr lang="ru-RU" sz="2700" dirty="0"/>
                    </a:p>
                  </a:txBody>
                  <a:tcPr marL="138120" marR="138120" marT="69058" marB="69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3,41</a:t>
                      </a:r>
                      <a:endParaRPr lang="ru-RU" sz="2700" dirty="0"/>
                    </a:p>
                  </a:txBody>
                  <a:tcPr marL="138120" marR="138120" marT="69058" marB="690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3,92</a:t>
                      </a:r>
                      <a:endParaRPr lang="ru-RU" sz="2700" dirty="0"/>
                    </a:p>
                  </a:txBody>
                  <a:tcPr marL="138120" marR="138120" marT="69058" marB="69058"/>
                </a:tc>
              </a:tr>
            </a:tbl>
          </a:graphicData>
        </a:graphic>
      </p:graphicFrame>
      <p:pic>
        <p:nvPicPr>
          <p:cNvPr id="7" name="Picture 2" descr="C:\Users\андр\Desktop\Unтппаврпавпоавое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245260" y="2206016"/>
            <a:ext cx="4041648" cy="4937760"/>
          </a:xfrm>
        </p:spPr>
        <p:txBody>
          <a:bodyPr/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Белоусов Никита «Фильмы под открытым небом» 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Горюнова Екатерина «Играй в футбол всем селом»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Чащина Марина «Лаборатория Архимед» 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601" name="Picture 1" descr="C:\Users\андр\Downloads\DSC02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143" y="2357430"/>
            <a:ext cx="4740485" cy="398592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Picture 2" descr="C:\Users\андр\Desktop\Unтппаврпавпоавое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080" y="1142984"/>
            <a:ext cx="7467600" cy="1143000"/>
          </a:xfrm>
        </p:spPr>
        <p:txBody>
          <a:bodyPr>
            <a:noAutofit/>
          </a:bodyPr>
          <a:lstStyle/>
          <a:p>
            <a:pPr algn="l"/>
            <a:r>
              <a:rPr lang="ru-RU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Краевой инфраструктурный проект «Территория 2020» </a:t>
            </a:r>
            <a:endParaRPr lang="ru-RU" sz="3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ндр\Desktop\Unтппаврпавпоавое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  <p:pic>
        <p:nvPicPr>
          <p:cNvPr id="1026" name="Picture 2" descr="C:\Users\андр\Downloads\DSCN5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034" y="1500174"/>
            <a:ext cx="6095354" cy="457203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78" y="785794"/>
            <a:ext cx="4000496" cy="571501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Проектно-исследовательская деятельность учащихся:</a:t>
            </a:r>
            <a:b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районная конференция проектно-исследовательских работ «Эврика» 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Церемония награждения одаренных школьников 2016 г.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57818" y="1857364"/>
            <a:ext cx="3929058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Макаренко Александра,</a:t>
            </a:r>
          </a:p>
          <a:p>
            <a:pPr>
              <a:buNone/>
            </a:pP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Казачинская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СОШ</a:t>
            </a:r>
          </a:p>
          <a:p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Гилеева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Марина, </a:t>
            </a:r>
          </a:p>
          <a:p>
            <a:pPr>
              <a:buNone/>
            </a:pP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Казачинская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СОШ</a:t>
            </a:r>
          </a:p>
          <a:p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Миникаев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Анвар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>
              <a:buNone/>
            </a:pP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Казачинская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СОШ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Александрова Ксения,</a:t>
            </a:r>
          </a:p>
          <a:p>
            <a:pPr>
              <a:buNone/>
            </a:pP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Вороковская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СОШ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Тарханов Данил,</a:t>
            </a:r>
          </a:p>
          <a:p>
            <a:pPr>
              <a:buNone/>
            </a:pP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Галанинская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ООШ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1500174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Лучшие в номинациях: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Users\андр\Desktop\IMG_5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643050"/>
            <a:ext cx="6000521" cy="450059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30946" y="2571744"/>
            <a:ext cx="4041648" cy="435771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Тарханов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Данил-за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высокие спортивные достижения </a:t>
            </a:r>
          </a:p>
          <a:p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Федченко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Егор-за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высокие достижения в учебной деятельности</a:t>
            </a:r>
          </a:p>
          <a:p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Блонский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Никита-за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высокие достижения в художественной сфере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C:\Users\андр\Desktop\Unтппаврпавпоавое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080" y="1214422"/>
            <a:ext cx="7467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Лауреаты молодежной 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премии главы района: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E:\фот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643182"/>
            <a:ext cx="4949435" cy="350046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др\Pictures\Спорт\_MG_2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34090"/>
            <a:ext cx="3000396" cy="4823934"/>
          </a:xfrm>
          <a:prstGeom prst="rect">
            <a:avLst/>
          </a:prstGeom>
          <a:noFill/>
        </p:spPr>
      </p:pic>
      <p:pic>
        <p:nvPicPr>
          <p:cNvPr id="7173" name="Picture 5" descr="C:\Users\андр\Pictures\Спорт\_MG_2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993909"/>
            <a:ext cx="5000660" cy="3078165"/>
          </a:xfrm>
          <a:prstGeom prst="rect">
            <a:avLst/>
          </a:prstGeom>
          <a:noFill/>
        </p:spPr>
      </p:pic>
      <p:pic>
        <p:nvPicPr>
          <p:cNvPr id="7172" name="Picture 4" descr="C:\Users\андр\Pictures\Спорт\IMG_5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797054"/>
            <a:ext cx="5500726" cy="2060970"/>
          </a:xfrm>
          <a:prstGeom prst="rect">
            <a:avLst/>
          </a:prstGeom>
          <a:noFill/>
        </p:spPr>
      </p:pic>
      <p:pic>
        <p:nvPicPr>
          <p:cNvPr id="8" name="Picture 2" descr="C:\Users\андр\Desktop\Unтппаврпавпоавое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" y="-24"/>
            <a:ext cx="9144000" cy="1905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71470" y="1368396"/>
            <a:ext cx="8572560" cy="774720"/>
          </a:xfrm>
        </p:spPr>
        <p:txBody>
          <a:bodyPr>
            <a:normAutofit/>
          </a:bodyPr>
          <a:lstStyle/>
          <a:p>
            <a:pPr algn="l"/>
            <a:r>
              <a:rPr lang="ru-RU" sz="3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Развитие физкультуры и спорта </a:t>
            </a:r>
            <a:endParaRPr lang="ru-RU" sz="3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ндр\Desktop\лагер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94" y="2933716"/>
            <a:ext cx="8928100" cy="2781300"/>
          </a:xfrm>
          <a:prstGeom prst="rect">
            <a:avLst/>
          </a:prstGeom>
          <a:noFill/>
        </p:spPr>
      </p:pic>
      <p:pic>
        <p:nvPicPr>
          <p:cNvPr id="6" name="Picture 2" descr="C:\Users\андр\Desktop\Unтппаврпавпоавое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70" y="1214422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Туристический слет 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«Летний меридиан 2016»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06058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«Управление изменениями в условиях реализации стратегии муниципальной системы образования»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андр\Desktop\Unтппаврпавпоавое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" y="165734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ЕГЭ: абсолютный средний балл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2517152"/>
          <a:ext cx="7429552" cy="419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053"/>
                <a:gridCol w="2275718"/>
                <a:gridCol w="2565781"/>
              </a:tblGrid>
              <a:tr h="3498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Предмет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Абсолютный средний </a:t>
                      </a:r>
                      <a:r>
                        <a:rPr lang="ru-RU" sz="1700" dirty="0" err="1" smtClean="0"/>
                        <a:t>блл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err="1" smtClean="0"/>
                        <a:t>Казачинский</a:t>
                      </a:r>
                      <a:r>
                        <a:rPr lang="ru-RU" sz="1700" dirty="0" smtClean="0"/>
                        <a:t> район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Красноярский край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</a:tr>
              <a:tr h="349833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Русский язык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58,49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66,35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</a:tr>
              <a:tr h="349833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Математика (профиль)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40,59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46,20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</a:tr>
              <a:tr h="349833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Математика (базовый)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3,92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4,04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</a:tr>
              <a:tr h="349833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Физика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43,08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47,59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</a:tr>
              <a:tr h="349833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Информатика и ИКТ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46,55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53,66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</a:tr>
              <a:tr h="349833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Химия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16,00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53,68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</a:tr>
              <a:tr h="349833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Биология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45,63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51,59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</a:tr>
              <a:tr h="349833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обществознание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50,38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53,61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</a:tr>
              <a:tr h="349833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История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40,00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51,55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</a:tr>
              <a:tr h="349833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Литература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34,00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58,86</a:t>
                      </a:r>
                      <a:endParaRPr lang="ru-RU" sz="1700" dirty="0"/>
                    </a:p>
                  </a:txBody>
                  <a:tcPr marL="85674" marR="85674" marT="42836" marB="42836"/>
                </a:tc>
              </a:tr>
            </a:tbl>
          </a:graphicData>
        </a:graphic>
      </p:graphicFrame>
      <p:pic>
        <p:nvPicPr>
          <p:cNvPr id="6" name="Picture 2" descr="C:\Users\андр\Desktop\Unтппаврпавпоавое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2000240"/>
          <a:ext cx="7259418" cy="4857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806"/>
                <a:gridCol w="2419806"/>
                <a:gridCol w="2419806"/>
              </a:tblGrid>
              <a:tr h="441615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Предмет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Участники ОГЭ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6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Количество 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%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</a:tr>
              <a:tr h="4416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Русский язык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91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99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</a:tr>
              <a:tr h="4416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Математика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91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99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</a:tr>
              <a:tr h="4416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География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17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18,47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</a:tr>
              <a:tr h="4416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Обществознание 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74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80,43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</a:tr>
              <a:tr h="4416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История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9,74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</a:tr>
              <a:tr h="4416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Биология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44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48,35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</a:tr>
              <a:tr h="4416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Химия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11,95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</a:tr>
              <a:tr h="4416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Физика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4,34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</a:tr>
              <a:tr h="4416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Информатика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23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25</a:t>
                      </a:r>
                      <a:endParaRPr lang="ru-RU" sz="2000" dirty="0"/>
                    </a:p>
                  </a:txBody>
                  <a:tcPr marL="108892" marR="108892" marT="54445" marB="54445"/>
                </a:tc>
              </a:tr>
            </a:tbl>
          </a:graphicData>
        </a:graphic>
      </p:graphicFrame>
      <p:pic>
        <p:nvPicPr>
          <p:cNvPr id="7" name="Picture 2" descr="C:\Users\андр\Desktop\Unтппаврпавпоавое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43040" y="1142984"/>
            <a:ext cx="8229600" cy="914400"/>
          </a:xfrm>
        </p:spPr>
        <p:txBody>
          <a:bodyPr/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ОГЭ: выбор предметов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32" y="2143116"/>
          <a:ext cx="8501122" cy="4661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329"/>
                <a:gridCol w="2603947"/>
                <a:gridCol w="2935846"/>
              </a:tblGrid>
              <a:tr h="686212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Предмет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Средний</a:t>
                      </a:r>
                      <a:r>
                        <a:rPr lang="ru-RU" sz="1800" baseline="0" dirty="0" smtClean="0"/>
                        <a:t> оценочный балл по пятибалльной школе 2016 год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/>
                        <a:t>Казачинский</a:t>
                      </a:r>
                      <a:r>
                        <a:rPr lang="ru-RU" sz="1800" dirty="0" smtClean="0"/>
                        <a:t> район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Красноярский край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</a:tr>
              <a:tr h="39756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Русский язык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3,57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3,83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</a:tr>
              <a:tr h="39756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Математика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3,41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3,56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</a:tr>
              <a:tr h="39756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Физика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3,25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3,25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</a:tr>
              <a:tr h="39756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Информатика и ИКТ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3,65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</a:tr>
              <a:tr h="39756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Химия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3,69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</a:tr>
              <a:tr h="39756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Биология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3,11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3,00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</a:tr>
              <a:tr h="39756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обществознание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3,1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3,16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</a:tr>
              <a:tr h="39756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История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2,55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2,79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</a:tr>
              <a:tr h="39756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География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3,17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3,16</a:t>
                      </a:r>
                      <a:endParaRPr lang="ru-RU" sz="1800" dirty="0"/>
                    </a:p>
                  </a:txBody>
                  <a:tcPr marL="98031" marR="98031" marT="49016" marB="49016"/>
                </a:tc>
              </a:tr>
            </a:tbl>
          </a:graphicData>
        </a:graphic>
      </p:graphicFrame>
      <p:pic>
        <p:nvPicPr>
          <p:cNvPr id="4" name="Picture 2" descr="C:\Users\андр\Desktop\Unтппаврпавпоавое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1214422"/>
            <a:ext cx="9144000" cy="1143000"/>
          </a:xfrm>
        </p:spPr>
        <p:txBody>
          <a:bodyPr/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ОГЭ: средний оценочный балл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32" y="2285993"/>
          <a:ext cx="9072594" cy="2618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198"/>
                <a:gridCol w="3024198"/>
                <a:gridCol w="3024198"/>
              </a:tblGrid>
              <a:tr h="962816">
                <a:tc rowSpan="2"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Предмет</a:t>
                      </a:r>
                      <a:endParaRPr lang="ru-RU" sz="2700" dirty="0"/>
                    </a:p>
                  </a:txBody>
                  <a:tcPr marL="136089" marR="136089" marT="68045" marB="6804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Средний оценочный</a:t>
                      </a:r>
                      <a:r>
                        <a:rPr lang="ru-RU" sz="2700" baseline="0" dirty="0" smtClean="0"/>
                        <a:t> балл по пятибалльной шкале</a:t>
                      </a:r>
                      <a:endParaRPr lang="ru-RU" sz="2700" dirty="0"/>
                    </a:p>
                  </a:txBody>
                  <a:tcPr marL="136089" marR="136089" marT="68045" marB="6804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2015 год</a:t>
                      </a:r>
                      <a:endParaRPr lang="ru-RU" sz="2700" dirty="0"/>
                    </a:p>
                  </a:txBody>
                  <a:tcPr marL="136089" marR="136089" marT="68045" marB="680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2016 год</a:t>
                      </a:r>
                      <a:endParaRPr lang="ru-RU" sz="2700" dirty="0"/>
                    </a:p>
                  </a:txBody>
                  <a:tcPr marL="136089" marR="136089" marT="68045" marB="68045"/>
                </a:tc>
              </a:tr>
              <a:tr h="551917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Русский язык</a:t>
                      </a:r>
                      <a:endParaRPr lang="ru-RU" sz="2700" dirty="0"/>
                    </a:p>
                  </a:txBody>
                  <a:tcPr marL="136089" marR="136089" marT="68045" marB="680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3,45</a:t>
                      </a:r>
                      <a:endParaRPr lang="ru-RU" sz="2700" dirty="0"/>
                    </a:p>
                  </a:txBody>
                  <a:tcPr marL="136089" marR="136089" marT="68045" marB="680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3,57</a:t>
                      </a:r>
                      <a:endParaRPr lang="ru-RU" sz="2700" dirty="0"/>
                    </a:p>
                  </a:txBody>
                  <a:tcPr marL="136089" marR="136089" marT="68045" marB="68045"/>
                </a:tc>
              </a:tr>
              <a:tr h="551917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Математика </a:t>
                      </a:r>
                      <a:endParaRPr lang="ru-RU" sz="2700" dirty="0"/>
                    </a:p>
                  </a:txBody>
                  <a:tcPr marL="136089" marR="136089" marT="68045" marB="680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3,1</a:t>
                      </a:r>
                      <a:endParaRPr lang="ru-RU" sz="2700" dirty="0"/>
                    </a:p>
                  </a:txBody>
                  <a:tcPr marL="136089" marR="136089" marT="68045" marB="680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/>
                        <a:t>3,41</a:t>
                      </a:r>
                      <a:endParaRPr lang="ru-RU" sz="2700" dirty="0"/>
                    </a:p>
                  </a:txBody>
                  <a:tcPr marL="136089" marR="136089" marT="68045" marB="68045"/>
                </a:tc>
              </a:tr>
            </a:tbl>
          </a:graphicData>
        </a:graphic>
      </p:graphicFrame>
      <p:pic>
        <p:nvPicPr>
          <p:cNvPr id="4" name="Picture 2" descr="C:\Users\андр\Desktop\Unтппаврпавпоавое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135729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ОГЭ: средний оценочный балл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32" y="2500306"/>
          <a:ext cx="9075044" cy="435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761"/>
                <a:gridCol w="2268761"/>
                <a:gridCol w="2268761"/>
                <a:gridCol w="2268761"/>
              </a:tblGrid>
              <a:tr h="93847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Предмет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Доля участников,</a:t>
                      </a:r>
                      <a:r>
                        <a:rPr lang="ru-RU" sz="1800" baseline="0" dirty="0" smtClean="0"/>
                        <a:t> не справившихся с работой 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Доля участников,</a:t>
                      </a:r>
                      <a:r>
                        <a:rPr lang="ru-RU" sz="1800" baseline="0" dirty="0" smtClean="0"/>
                        <a:t> получивших оценку 4-5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Средний балл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</a:tr>
              <a:tr h="37991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Русский язык 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4,39%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50,54%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3,57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</a:tr>
              <a:tr h="37991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Математика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5,49%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42,85%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3,47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</a:tr>
              <a:tr h="37991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География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11,76%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29,41%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3,17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</a:tr>
              <a:tr h="37991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Обществознание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17,56%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24,32%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3,1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</a:tr>
              <a:tr h="37991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История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55,55%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11,11%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2,55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</a:tr>
              <a:tr h="37991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Биология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9,09%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20,45%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3,11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</a:tr>
              <a:tr h="37991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Химия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0%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72,72%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</a:tr>
              <a:tr h="37991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Физика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0%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25%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3,25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</a:tr>
              <a:tr h="37991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Информатика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0%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60,86%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L="93677" marR="93677" marT="46839" marB="46839"/>
                </a:tc>
              </a:tr>
            </a:tbl>
          </a:graphicData>
        </a:graphic>
      </p:graphicFrame>
      <p:pic>
        <p:nvPicPr>
          <p:cNvPr id="6" name="Picture 2" descr="C:\Users\андр\Desktop\Unтппаврпавпоавое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14478" y="1357298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ОГЭ: качество основных результатов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1643042" y="2571744"/>
          <a:ext cx="5715040" cy="4308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337"/>
                <a:gridCol w="597676"/>
                <a:gridCol w="602465"/>
                <a:gridCol w="900106"/>
                <a:gridCol w="942929"/>
                <a:gridCol w="207208"/>
                <a:gridCol w="1157319"/>
              </a:tblGrid>
              <a:tr h="804339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сдававших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Максимальный балл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участников, набравших более 70 баллов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участников, набравших более 70 баллов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</a:tr>
              <a:tr h="260021">
                <a:tc gridSpan="7"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469">
                <a:tc>
                  <a:txBody>
                    <a:bodyPr/>
                    <a:lstStyle/>
                    <a:p>
                      <a:pPr algn="l"/>
                      <a:r>
                        <a:rPr lang="ru-RU" sz="9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Мокрушинская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16%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Гаврикова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И.В.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469"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Дудовская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Лопатина О.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Ю.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2236"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Казачинская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27,8%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Марченко Е.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Н.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469">
                <a:tc>
                  <a:txBody>
                    <a:bodyPr/>
                    <a:lstStyle/>
                    <a:p>
                      <a:pPr algn="l"/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Вороковская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Однаева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Л.А.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0021">
                <a:tc gridSpan="7"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Математике (профиль)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 hMerge="1"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0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Казачинская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12,5%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Буряк Т. П.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Вороковская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Козлова О.В.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469">
                <a:tc gridSpan="7"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 hMerge="1"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Казачинская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11%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Барановская Г.А.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0021">
                <a:tc gridSpan="7"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 hMerge="1"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4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Вороковская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Гавриленко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П.Ю.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1" marR="63501" marT="31750" marB="31750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андр\Desktop\Unтппаврпавпоавое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190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" y="1571612"/>
            <a:ext cx="9144000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Лучшие результаты педагогов 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ЕГЭ 2016</a:t>
            </a:r>
            <a:endParaRPr lang="ru-RU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1357291" y="1857364"/>
          <a:ext cx="6643733" cy="503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692"/>
                <a:gridCol w="930109"/>
                <a:gridCol w="755715"/>
                <a:gridCol w="697582"/>
                <a:gridCol w="930109"/>
                <a:gridCol w="1702526"/>
              </a:tblGrid>
              <a:tr h="6053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сдававших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«5»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«4»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</a:tr>
              <a:tr h="299379">
                <a:tc gridSpan="6"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379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Момотовская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Мингазутдинова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П.И.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</a:tr>
              <a:tr h="299379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Отношинская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Убиенных Г. 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</a:tr>
              <a:tr h="299379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Дудовская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85,71%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Шваб Г. П.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</a:tr>
              <a:tr h="299379">
                <a:tc gridSpan="6"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379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Казачинская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Никифорова Е. В.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</a:tr>
              <a:tr h="299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Момотовская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Черных Л.Н.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</a:tr>
              <a:tr h="299379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Галанинская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ООШ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Крылова Т. С.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</a:tr>
              <a:tr h="299379">
                <a:tc gridSpan="6"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Казачинская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Васильева  Л.А.</a:t>
                      </a:r>
                    </a:p>
                  </a:txBody>
                  <a:tcPr marL="73819" marR="73819" marT="36909" marB="36909"/>
                </a:tc>
              </a:tr>
              <a:tr h="299379">
                <a:tc gridSpan="6"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Казачинская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</a:p>
                    <a:p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</a:p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62%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Барановская Г.А.</a:t>
                      </a:r>
                    </a:p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Федченко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О.С.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</a:tr>
              <a:tr h="299379">
                <a:tc gridSpan="6"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Галанинская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ООШ</a:t>
                      </a:r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50%</a:t>
                      </a:r>
                      <a:endParaRPr lang="ru-RU" sz="1400" dirty="0"/>
                    </a:p>
                  </a:txBody>
                  <a:tcPr marL="73819" marR="73819" marT="36909" marB="3690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Волкова С.Ю.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819" marR="73819" marT="36909" marB="36909"/>
                </a:tc>
              </a:tr>
            </a:tbl>
          </a:graphicData>
        </a:graphic>
      </p:graphicFrame>
      <p:pic>
        <p:nvPicPr>
          <p:cNvPr id="4" name="Picture 2" descr="C:\Users\андр\Desktop\Unтппаврпавпоавое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57298"/>
            <a:ext cx="9144000" cy="4285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ОГЭ 2016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884</Words>
  <PresentationFormat>Экран (4:3)</PresentationFormat>
  <Paragraphs>399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«Управление изменениями в условиях реализации стратегии муниципальной системы образования»</vt:lpstr>
      <vt:lpstr>ЕГЭ: абсолютный средний балл</vt:lpstr>
      <vt:lpstr>ЕГЭ: абсолютный средний балл</vt:lpstr>
      <vt:lpstr>ОГЭ: выбор предметов</vt:lpstr>
      <vt:lpstr>ОГЭ: средний оценочный балл</vt:lpstr>
      <vt:lpstr>ОГЭ: средний оценочный балл</vt:lpstr>
      <vt:lpstr>ОГЭ: качество основных результатов</vt:lpstr>
      <vt:lpstr>Лучшие результаты педагогов  ЕГЭ 2016</vt:lpstr>
      <vt:lpstr>ОГЭ 2016</vt:lpstr>
      <vt:lpstr>ИКР: основные результаты</vt:lpstr>
      <vt:lpstr>ИКР: лучшие результаты</vt:lpstr>
      <vt:lpstr>«Управление изменениями в условиях реализации стратегии муниципальной системы образования»</vt:lpstr>
      <vt:lpstr>Конкурсы профессионального мастерства </vt:lpstr>
      <vt:lpstr>Всероссийский конкурс  «За нравственный подвиг учителя»</vt:lpstr>
      <vt:lpstr>Муниципальные конкурсы профессионального мастерства </vt:lpstr>
      <vt:lpstr>«Управление изменениями в условиях реализации стратегии муниципальной системы образования»</vt:lpstr>
      <vt:lpstr>Развитие инфраструктуры:  Казачинский детский сад «Солнышко» </vt:lpstr>
      <vt:lpstr>Развитие инфраструктуры:  Спортивный зал МБОУ  Казачинской СОШ</vt:lpstr>
      <vt:lpstr>«Управление изменениями в условиях реализации стратегии муниципальной системы образования»</vt:lpstr>
      <vt:lpstr>Краевой инфраструктурный проект «Территория 2020» </vt:lpstr>
      <vt:lpstr>Проектно-исследовательская деятельность учащихся: районная конференция проектно-исследовательских работ «Эврика» </vt:lpstr>
      <vt:lpstr>Церемония награждения одаренных школьников 2016 г.</vt:lpstr>
      <vt:lpstr>Лауреаты молодежной  премии главы района:</vt:lpstr>
      <vt:lpstr>Развитие физкультуры и спорта </vt:lpstr>
      <vt:lpstr>Туристический слет  «Летний меридиан 2016»</vt:lpstr>
      <vt:lpstr>«Управление изменениями в условиях реализации стратегии муниципальной системы образования»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«Управление изменениями в условиях реализации стратегии муниципальной системы образования»</dc:title>
  <dc:creator>андр</dc:creator>
  <cp:lastModifiedBy>андр</cp:lastModifiedBy>
  <cp:revision>63</cp:revision>
  <dcterms:created xsi:type="dcterms:W3CDTF">2016-08-29T03:13:43Z</dcterms:created>
  <dcterms:modified xsi:type="dcterms:W3CDTF">2016-08-30T02:53:24Z</dcterms:modified>
</cp:coreProperties>
</file>