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4590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Особые познавательные потребности детей с трудностями в развитии, обучении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Методические рекомендации</a:t>
            </a:r>
            <a:endParaRPr lang="ru-RU" sz="2800" b="1" dirty="0"/>
          </a:p>
        </p:txBody>
      </p:sp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ТРЕВОЖНЫЙ РЕБЕНОК</a:t>
            </a:r>
            <a:endParaRPr lang="ru-RU" dirty="0"/>
          </a:p>
        </p:txBody>
      </p:sp>
      <p:pic>
        <p:nvPicPr>
          <p:cNvPr id="4" name="Объект 3" descr="https://slovnet.ru/wp-content/uploads/2018/10/19-6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0225"/>
            <a:ext cx="4349179" cy="4338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95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000" b="1" dirty="0">
                <a:solidFill>
                  <a:schemeClr val="accent1">
                    <a:lumMod val="75000"/>
                  </a:schemeClr>
                </a:solidFill>
              </a:rPr>
              <a:t>РЕКОМЕНДАЦИИ</a:t>
            </a:r>
          </a:p>
          <a:p>
            <a:r>
              <a:rPr lang="ru-RU" sz="8000" dirty="0" smtClean="0"/>
              <a:t>Поручение</a:t>
            </a:r>
            <a:r>
              <a:rPr lang="ru-RU" sz="8000" dirty="0"/>
              <a:t>, которое дается ребенку, должно соответствовать его возможностям. Предлагая выполнить слишком сложные, непосильные занятия, вы заранее обрекаете ребенка на неуспех, а, следовательно, на снижение самооценки, на неудовлетворенность собой.</a:t>
            </a:r>
          </a:p>
          <a:p>
            <a:pPr lvl="0"/>
            <a:r>
              <a:rPr lang="ru-RU" sz="8000" dirty="0"/>
              <a:t>Повышать самооценку тревожного ребенка, для чего любая деятельность, предлагаемая ребенку, должна предваряться словами, выражающими уверенность в его успехе (“У тебя это получится”, “Ты это умеешь хорошо делать”). При выполнении заданий необходим общий положительный эмоциональный фон.</a:t>
            </a:r>
          </a:p>
          <a:p>
            <a:pPr lvl="0"/>
            <a:r>
              <a:rPr lang="ru-RU" sz="8000" dirty="0"/>
              <a:t>Недопустимо сравнивать ребенка с кем-либо, особенно, если это сравнение не в его пользу. Сравнение должно быть только с собственными успехами и неудачами ребенка (“Посмотри, сегодня ты меньше постарался, поэтому у тебя получилось хуже, чем в прошлый раз. Но я думаю, завтра ты сможешь сделать лучше”). </a:t>
            </a:r>
            <a:endParaRPr lang="ru-RU" sz="6200" dirty="0"/>
          </a:p>
        </p:txBody>
      </p:sp>
    </p:spTree>
    <p:extLst>
      <p:ext uri="{BB962C8B-B14F-4D97-AF65-F5344CB8AC3E}">
        <p14:creationId xmlns:p14="http://schemas.microsoft.com/office/powerpoint/2010/main" val="1603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РЕБЕНОК С НИЗКОЙ МОТИВАЦИЕЙ</a:t>
            </a:r>
            <a:endParaRPr lang="ru-RU" dirty="0"/>
          </a:p>
        </p:txBody>
      </p:sp>
      <p:pic>
        <p:nvPicPr>
          <p:cNvPr id="4" name="Объект 3" descr="https://avatars.mds.yandex.net/get-zen_doc/1710127/pub_5d56adf497216d00ad48d2ea_5d5aca701e8e3f00ad10dae2/scale_120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530225"/>
            <a:ext cx="2787578" cy="4453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8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73216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РЕКОМЕНДАЦИИ</a:t>
            </a:r>
          </a:p>
          <a:p>
            <a:pPr lvl="0"/>
            <a:endParaRPr lang="ru-RU" sz="4200" dirty="0" smtClean="0"/>
          </a:p>
          <a:p>
            <a:pPr lvl="0"/>
            <a:r>
              <a:rPr lang="ru-RU" sz="4500" dirty="0" smtClean="0"/>
              <a:t>Для </a:t>
            </a:r>
            <a:r>
              <a:rPr lang="ru-RU" sz="4500" dirty="0"/>
              <a:t>формирования положительного отношения к учению:</a:t>
            </a:r>
          </a:p>
          <a:p>
            <a:pPr lvl="0"/>
            <a:r>
              <a:rPr lang="ru-RU" sz="4500" dirty="0"/>
              <a:t>заботиться о создании общей положительной атмосферы на уроке, постоянно снижать тревожность детей, исключая упреки, выговор, иронию, насмешку, угрозы и т. д., стремясь исключить страх школьника перед риском ошибиться, забыть, смутиться, неверно ответить;</a:t>
            </a:r>
          </a:p>
          <a:p>
            <a:pPr lvl="0"/>
            <a:r>
              <a:rPr lang="ru-RU" sz="4500" dirty="0"/>
              <a:t>создавать ситуации успеха в учебной деятельности, формирующие чувство удовлетворенности, уверенности в себе, объективной самооценки и радости;</a:t>
            </a:r>
          </a:p>
          <a:p>
            <a:pPr lvl="0"/>
            <a:r>
              <a:rPr lang="ru-RU" sz="4500" dirty="0"/>
              <a:t>опираться на игру, включая интеллектуальные игры с правилами, активно используя </a:t>
            </a:r>
            <a:r>
              <a:rPr lang="ru-RU" sz="4500" dirty="0" err="1"/>
              <a:t>игротехнику</a:t>
            </a:r>
            <a:r>
              <a:rPr lang="ru-RU" sz="4500" dirty="0"/>
              <a:t> на каждом этапе урока, делать игру естественной формой организации быта детей на уроке и во внеурочное время;</a:t>
            </a:r>
          </a:p>
          <a:p>
            <a:pPr lvl="0"/>
            <a:r>
              <a:rPr lang="ru-RU" sz="4500" dirty="0"/>
              <a:t>использовать интерес учеников к наглядности;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023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В ПСИХОФЗИЧЕСКОМ РАЗВИТИИ</a:t>
            </a:r>
            <a:endParaRPr lang="ru-RU" dirty="0"/>
          </a:p>
        </p:txBody>
      </p:sp>
      <p:pic>
        <p:nvPicPr>
          <p:cNvPr id="4" name="Объект 3" descr="https://volna-k.ru/upload/iblock/189/1891d891ce3fd1ff07f746b95d93374c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30225"/>
            <a:ext cx="2703485" cy="4453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9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РЕКОМЕНДАЦИИ</a:t>
            </a:r>
          </a:p>
          <a:p>
            <a:r>
              <a:rPr lang="ru-RU" dirty="0" err="1" smtClean="0"/>
              <a:t>здоровьесберегающие</a:t>
            </a:r>
            <a:r>
              <a:rPr lang="ru-RU" dirty="0" smtClean="0"/>
              <a:t> </a:t>
            </a:r>
            <a:r>
              <a:rPr lang="ru-RU" dirty="0"/>
              <a:t>технологии: </a:t>
            </a:r>
            <a:r>
              <a:rPr lang="ru-RU" dirty="0" err="1"/>
              <a:t>физминутки</a:t>
            </a:r>
            <a:r>
              <a:rPr lang="ru-RU" dirty="0"/>
              <a:t>, паузы, </a:t>
            </a:r>
            <a:r>
              <a:rPr lang="ru-RU" dirty="0" smtClean="0"/>
              <a:t> гимнастика для глаз</a:t>
            </a:r>
          </a:p>
          <a:p>
            <a:r>
              <a:rPr lang="ru-RU" dirty="0" smtClean="0"/>
              <a:t>проветривание</a:t>
            </a:r>
            <a:endParaRPr lang="ru-RU" dirty="0"/>
          </a:p>
          <a:p>
            <a:pPr lvl="0"/>
            <a:r>
              <a:rPr lang="ru-RU" dirty="0" smtClean="0"/>
              <a:t>рекомендуется </a:t>
            </a:r>
            <a:r>
              <a:rPr lang="ru-RU" dirty="0"/>
              <a:t>частая смена видов деятельности, не допуская  переутомления;</a:t>
            </a:r>
          </a:p>
          <a:p>
            <a:pPr lvl="0"/>
            <a:r>
              <a:rPr lang="ru-RU" dirty="0"/>
              <a:t>четко определить образовательную </a:t>
            </a:r>
            <a:r>
              <a:rPr lang="ru-RU" dirty="0" smtClean="0"/>
              <a:t>нагрузку </a:t>
            </a:r>
            <a:r>
              <a:rPr lang="ru-RU" dirty="0"/>
              <a:t>на ребенка;</a:t>
            </a:r>
          </a:p>
          <a:p>
            <a:pPr lvl="0"/>
            <a:r>
              <a:rPr lang="ru-RU" dirty="0"/>
              <a:t>продумать для занятий индивидуальные задания с частой их сменой;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1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НИЗКОЕ РЗВИТИЕ ИНТЕЛЕКТА  РЕБЕНКА</a:t>
            </a:r>
            <a:endParaRPr lang="ru-RU" dirty="0"/>
          </a:p>
        </p:txBody>
      </p:sp>
      <p:pic>
        <p:nvPicPr>
          <p:cNvPr id="4" name="Объект 3" descr="https://im0-tub-ru.yandex.net/i?id=8761183c3835dfcfc8787a5638f63b4a&amp;n=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00136"/>
            <a:ext cx="2940695" cy="3697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4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805264"/>
            <a:ext cx="8183880" cy="2297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8688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    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РЕКОМЕНДАЦИИ</a:t>
            </a:r>
          </a:p>
          <a:p>
            <a:pPr lvl="0" algn="just" fontAlgn="t"/>
            <a:endParaRPr lang="ru-RU" sz="42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just" fontAlgn="t"/>
            <a:endParaRPr lang="ru-RU" sz="4200" dirty="0" smtClean="0"/>
          </a:p>
          <a:p>
            <a:pPr lvl="0" algn="just" fontAlgn="t"/>
            <a:r>
              <a:rPr lang="ru-RU" sz="4200" dirty="0">
                <a:latin typeface="+mj-lt"/>
              </a:rPr>
              <a:t> </a:t>
            </a:r>
            <a:r>
              <a:rPr lang="ru-RU" sz="4200" dirty="0" smtClean="0">
                <a:latin typeface="+mj-lt"/>
              </a:rPr>
              <a:t>Дифференцированный и индивидуальный подход;</a:t>
            </a:r>
            <a:endParaRPr lang="ru-RU" sz="4200" dirty="0">
              <a:latin typeface="+mj-lt"/>
            </a:endParaRPr>
          </a:p>
          <a:p>
            <a:pPr lvl="0" algn="just" fontAlgn="t"/>
            <a:endParaRPr lang="ru-RU" sz="4200" dirty="0">
              <a:latin typeface="+mj-lt"/>
            </a:endParaRPr>
          </a:p>
          <a:p>
            <a:pPr lvl="0" algn="just" fontAlgn="t"/>
            <a:r>
              <a:rPr lang="ru-RU" sz="4200" dirty="0">
                <a:latin typeface="+mj-lt"/>
              </a:rPr>
              <a:t>Упрощение инструкции — длинные многоступенчатые алгоритмы выполнения действия непонятны и трудны для детей с ООП, а потому им нужно предельно простые инструкции, которые разбивают на части, записывают на доске, изображают в виде схемы, наглядно демонстрируют последовательность действий. </a:t>
            </a:r>
            <a:endParaRPr lang="ru-RU" sz="4200" dirty="0" smtClean="0">
              <a:latin typeface="+mj-lt"/>
            </a:endParaRPr>
          </a:p>
          <a:p>
            <a:pPr lvl="0" algn="just" fontAlgn="t"/>
            <a:r>
              <a:rPr lang="ru-RU" sz="4200" dirty="0" smtClean="0">
                <a:latin typeface="+mj-lt"/>
              </a:rPr>
              <a:t> </a:t>
            </a:r>
            <a:r>
              <a:rPr lang="ru-RU" sz="4200" dirty="0">
                <a:latin typeface="+mj-lt"/>
              </a:rPr>
              <a:t>Упрощенные способы подачи учебного материала — педагоги адаптируют способы объяснения, используя наглядность, упрощенную речь и иные методы донесения слухоречевой информации.</a:t>
            </a:r>
          </a:p>
          <a:p>
            <a:pPr lvl="0" algn="just" fontAlgn="t"/>
            <a:r>
              <a:rPr lang="ru-RU" sz="4200" dirty="0">
                <a:latin typeface="+mj-lt"/>
              </a:rPr>
              <a:t>Дополнительная визуальная поддержка — объясняя новый материал или демонстрируя алгоритм выполнения заданий, учителю нужно учитывать преобладающие наглядные формы мышления учащихся, а потому использовать больше опорных схем, таблиц, чертежей, наглядных моделей и картинок</a:t>
            </a:r>
            <a:r>
              <a:rPr lang="ru-RU" sz="4200" dirty="0" smtClean="0">
                <a:latin typeface="+mj-lt"/>
              </a:rPr>
              <a:t>.</a:t>
            </a:r>
          </a:p>
          <a:p>
            <a:pPr lvl="0" algn="just" fontAlgn="t"/>
            <a:r>
              <a:rPr lang="ru-RU" sz="4200" dirty="0" smtClean="0">
                <a:latin typeface="+mj-lt"/>
              </a:rPr>
              <a:t>Направить на ПМПК</a:t>
            </a:r>
            <a:endParaRPr lang="ru-RU" sz="4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60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Недостатки </a:t>
            </a:r>
            <a:r>
              <a:rPr lang="ru-RU" dirty="0">
                <a:effectLst/>
              </a:rPr>
              <a:t>воспитания, влияние внешней среды, общения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 descr="https://user72902.clients-cdnnow.ru/localStorage/news/57/de/99/06/57de9906_resizedScaled_1020to57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0225"/>
            <a:ext cx="7422810" cy="3834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9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РЕКОМЕНДАЦИИ</a:t>
            </a:r>
          </a:p>
          <a:p>
            <a:pPr algn="just"/>
            <a:r>
              <a:rPr lang="ru-RU" dirty="0" smtClean="0"/>
              <a:t>Работа </a:t>
            </a:r>
            <a:r>
              <a:rPr lang="ru-RU" dirty="0"/>
              <a:t>с психологом</a:t>
            </a:r>
            <a:r>
              <a:rPr lang="ru-RU" dirty="0" smtClean="0"/>
              <a:t>, социальным педагогом, </a:t>
            </a:r>
            <a:r>
              <a:rPr lang="ru-RU" dirty="0"/>
              <a:t>с родителями. Поддерживать интерес к любым положительным видам деятельности, вовлекать в среду общения, которая поспособствует справиться с неуспеваемостью, станет стимулом.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0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2920" y="3212976"/>
            <a:ext cx="8183880" cy="28220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9625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Особые познавательные потребности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700808"/>
            <a:ext cx="69127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потребности в </a:t>
            </a:r>
            <a:r>
              <a:rPr lang="ru-RU" sz="2800" b="1" dirty="0"/>
              <a:t>условиях</a:t>
            </a:r>
            <a:r>
              <a:rPr lang="ru-RU" sz="2800" dirty="0"/>
              <a:t>, </a:t>
            </a:r>
            <a:r>
              <a:rPr lang="ru-RU" sz="2800" dirty="0" smtClean="0"/>
              <a:t>необходимых для </a:t>
            </a:r>
            <a:r>
              <a:rPr lang="ru-RU" sz="2800" dirty="0"/>
              <a:t>оптимальной </a:t>
            </a:r>
            <a:r>
              <a:rPr lang="ru-RU" sz="2800" dirty="0" smtClean="0"/>
              <a:t>реализации когнитивных</a:t>
            </a:r>
            <a:r>
              <a:rPr lang="ru-RU" sz="2800" dirty="0"/>
              <a:t>, энергетических и эмоционально-волевых возможностей ребенка с трудностями в </a:t>
            </a:r>
            <a:r>
              <a:rPr lang="ru-RU" sz="2800" dirty="0" smtClean="0"/>
              <a:t>развитии </a:t>
            </a:r>
            <a:r>
              <a:rPr lang="ru-RU" sz="2800" dirty="0"/>
              <a:t>в процессе обучения.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2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Выделяют несколько составляющих особых образовательных потребностей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ru-RU" b="1" dirty="0"/>
              <a:t>- когнитивные </a:t>
            </a:r>
            <a:r>
              <a:rPr lang="ru-RU" b="1" dirty="0" smtClean="0"/>
              <a:t>составляющие</a:t>
            </a:r>
          </a:p>
          <a:p>
            <a:r>
              <a:rPr lang="ru-RU" b="1" dirty="0" smtClean="0"/>
              <a:t> </a:t>
            </a:r>
            <a:r>
              <a:rPr lang="ru-RU" b="1" dirty="0"/>
              <a:t>- </a:t>
            </a:r>
            <a:r>
              <a:rPr lang="ru-RU" b="1" dirty="0" smtClean="0"/>
              <a:t>энергетические</a:t>
            </a:r>
          </a:p>
          <a:p>
            <a:r>
              <a:rPr lang="ru-RU" b="1" dirty="0"/>
              <a:t>-эмоционально-волевые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853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564904"/>
            <a:ext cx="8183880" cy="34701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764704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Изучение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особых образовательных потребностей учащегося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— </a:t>
            </a:r>
            <a:r>
              <a:rPr lang="ru-RU" dirty="0"/>
              <a:t>первостепенная задача современной школы, которая </a:t>
            </a:r>
            <a:r>
              <a:rPr lang="ru-RU" dirty="0" smtClean="0"/>
              <a:t>позволяет:</a:t>
            </a:r>
          </a:p>
          <a:p>
            <a:r>
              <a:rPr lang="ru-RU" dirty="0" smtClean="0"/>
              <a:t>создать </a:t>
            </a:r>
            <a:r>
              <a:rPr lang="ru-RU" dirty="0"/>
              <a:t>индивидуальный образовательный маршрут </a:t>
            </a:r>
            <a:r>
              <a:rPr lang="ru-RU" dirty="0" smtClean="0"/>
              <a:t>ученика</a:t>
            </a:r>
          </a:p>
          <a:p>
            <a:r>
              <a:rPr lang="ru-RU" dirty="0" smtClean="0"/>
              <a:t>выстроить </a:t>
            </a:r>
            <a:r>
              <a:rPr lang="ru-RU" dirty="0"/>
              <a:t>программу работы с </a:t>
            </a:r>
            <a:r>
              <a:rPr lang="ru-RU" dirty="0" smtClean="0"/>
              <a:t>ним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скорректировать педагогические усилия и цели;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6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Психолого-педагогические портреты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62125"/>
            <a:ext cx="32004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ГИПЕРАКТИВНЫЙ РЕБЕНОК</a:t>
            </a:r>
            <a:endParaRPr lang="ru-RU" dirty="0"/>
          </a:p>
        </p:txBody>
      </p:sp>
      <p:pic>
        <p:nvPicPr>
          <p:cNvPr id="4" name="Объект 3" descr="ÐÐ°ÑÐ° Ð¸Ð³ÑÐ°ÐµÑ!!  #Ð¼Ð°ÑÐ° Ð¸ #Ð¼ÐµÐ´Ð²ÐµÐ´Ñ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4248472" cy="4362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40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48680"/>
            <a:ext cx="8183880" cy="41879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 smtClean="0"/>
              <a:t>  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РЕКОМЕНДАЦИИ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dirty="0" smtClean="0"/>
              <a:t> </a:t>
            </a:r>
            <a:r>
              <a:rPr lang="ru-RU" sz="1800" b="1" dirty="0"/>
              <a:t>позитивная установка в отношениях с ребенком – похвала, подчеркивание успехов; </a:t>
            </a:r>
          </a:p>
          <a:p>
            <a:r>
              <a:rPr lang="ru-RU" sz="1800" b="1" dirty="0" smtClean="0"/>
              <a:t>сдержанная</a:t>
            </a:r>
            <a:r>
              <a:rPr lang="ru-RU" sz="1800" b="1" dirty="0"/>
              <a:t>, спокойная, доверительная речь, совместное решение возникших трудностей</a:t>
            </a:r>
            <a:r>
              <a:rPr lang="ru-RU" sz="1800" b="1" dirty="0" smtClean="0"/>
              <a:t>;</a:t>
            </a:r>
          </a:p>
          <a:p>
            <a:r>
              <a:rPr lang="ru-RU" sz="1800" b="1" dirty="0" smtClean="0"/>
              <a:t> </a:t>
            </a:r>
            <a:r>
              <a:rPr lang="ru-RU" sz="1800" b="1" dirty="0"/>
              <a:t>избегание повторения слова «нет», «нельзя»; </a:t>
            </a:r>
          </a:p>
          <a:p>
            <a:r>
              <a:rPr lang="ru-RU" sz="1800" b="1" dirty="0" smtClean="0"/>
              <a:t>поручение </a:t>
            </a:r>
            <a:r>
              <a:rPr lang="ru-RU" sz="1800" b="1" dirty="0"/>
              <a:t>всего одного задания на короткий промежуток времени, чтобы ребенок мог его завершить; </a:t>
            </a:r>
          </a:p>
          <a:p>
            <a:r>
              <a:rPr lang="ru-RU" sz="1800" b="1" dirty="0" smtClean="0"/>
              <a:t>для подкрепления </a:t>
            </a:r>
            <a:r>
              <a:rPr lang="ru-RU" sz="1800" b="1" dirty="0"/>
              <a:t>устных инструкций - зрительная стимуляция; </a:t>
            </a:r>
          </a:p>
          <a:p>
            <a:r>
              <a:rPr lang="ru-RU" sz="1800" b="1" dirty="0" smtClean="0"/>
              <a:t>поощрение </a:t>
            </a:r>
            <a:r>
              <a:rPr lang="ru-RU" sz="1800" b="1" dirty="0"/>
              <a:t>ребенка за все виды деятельности, требующие концентрации внимания;</a:t>
            </a:r>
          </a:p>
          <a:p>
            <a:r>
              <a:rPr lang="ru-RU" sz="1800" b="1" dirty="0" smtClean="0"/>
              <a:t>ведение </a:t>
            </a:r>
            <a:r>
              <a:rPr lang="ru-RU" sz="1800" b="1" dirty="0"/>
              <a:t>дополнительной системы вознаграждений;</a:t>
            </a:r>
          </a:p>
          <a:p>
            <a:r>
              <a:rPr lang="ru-RU" sz="1800" b="1" dirty="0" smtClean="0"/>
              <a:t>избегание </a:t>
            </a:r>
            <a:r>
              <a:rPr lang="ru-RU" sz="1800" b="1" dirty="0"/>
              <a:t>повышенных или пониженных требований, постановка задач, соответствующих способностям; </a:t>
            </a:r>
          </a:p>
          <a:p>
            <a:r>
              <a:rPr lang="ru-RU" sz="1800" b="1" dirty="0" smtClean="0"/>
              <a:t>определение </a:t>
            </a:r>
            <a:r>
              <a:rPr lang="ru-RU" sz="1800" b="1" dirty="0"/>
              <a:t>вместе с ребенком рамок поведения – что ему можно на уроке и чего нельзя; </a:t>
            </a:r>
          </a:p>
        </p:txBody>
      </p:sp>
    </p:spTree>
    <p:extLst>
      <p:ext uri="{BB962C8B-B14F-4D97-AF65-F5344CB8AC3E}">
        <p14:creationId xmlns:p14="http://schemas.microsoft.com/office/powerpoint/2010/main" val="26349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13176"/>
            <a:ext cx="8183880" cy="1051560"/>
          </a:xfrm>
        </p:spPr>
        <p:txBody>
          <a:bodyPr/>
          <a:lstStyle/>
          <a:p>
            <a:r>
              <a:rPr lang="ru-RU" dirty="0" smtClean="0"/>
              <a:t>    АГРЕССИВНЫЙ РЕБЕНОК</a:t>
            </a:r>
            <a:endParaRPr lang="ru-RU" dirty="0"/>
          </a:p>
        </p:txBody>
      </p:sp>
      <p:pic>
        <p:nvPicPr>
          <p:cNvPr id="4" name="Объект 3" descr="https://slovnet.ru/wp-content/uploads/2018/10/3-6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30225"/>
            <a:ext cx="3069424" cy="4338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1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РЕКОМЕНДАЦИИ</a:t>
            </a:r>
          </a:p>
          <a:p>
            <a:pPr lvl="0"/>
            <a:endParaRPr lang="ru-RU" sz="2000" b="1" dirty="0" smtClean="0"/>
          </a:p>
          <a:p>
            <a:pPr lvl="0"/>
            <a:r>
              <a:rPr lang="ru-RU" sz="2000" b="1" dirty="0" smtClean="0"/>
              <a:t>Спокойное отношение </a:t>
            </a:r>
            <a:r>
              <a:rPr lang="ru-RU" sz="2000" b="1" dirty="0"/>
              <a:t>в случае незначительной агрессии.</a:t>
            </a:r>
          </a:p>
          <a:p>
            <a:pPr marL="0" indent="0">
              <a:buNone/>
            </a:pPr>
            <a:r>
              <a:rPr lang="ru-RU" sz="2000" b="1" dirty="0" smtClean="0"/>
              <a:t>В </a:t>
            </a:r>
            <a:r>
              <a:rPr lang="ru-RU" sz="2000" b="1" dirty="0"/>
              <a:t>этих случаях, </a:t>
            </a:r>
            <a:r>
              <a:rPr lang="ru-RU" sz="2000" b="1" i="1" dirty="0"/>
              <a:t>когда агрессия детей не опасна и </a:t>
            </a:r>
            <a:r>
              <a:rPr lang="ru-RU" sz="2000" b="1" i="1" dirty="0" smtClean="0"/>
              <a:t>объяснима</a:t>
            </a:r>
            <a:r>
              <a:rPr lang="ru-RU" sz="2000" b="1" dirty="0" smtClean="0"/>
              <a:t>, </a:t>
            </a:r>
            <a:r>
              <a:rPr lang="ru-RU" sz="2000" b="1" dirty="0"/>
              <a:t>можно использовать следующие позитивные стратегии:</a:t>
            </a:r>
          </a:p>
          <a:p>
            <a:pPr lvl="0"/>
            <a:r>
              <a:rPr lang="ru-RU" sz="2000" b="1" dirty="0"/>
              <a:t>полное игнорирование реакций ребенка/подростка - весьма мощный способ прекращения нежелательного поведения;</a:t>
            </a:r>
          </a:p>
          <a:p>
            <a:pPr lvl="0"/>
            <a:r>
              <a:rPr lang="ru-RU" sz="2000" b="1" dirty="0"/>
              <a:t>выражение понимания чувств ребенка («Конечно, тебе обидно...»);</a:t>
            </a:r>
          </a:p>
          <a:p>
            <a:pPr lvl="0"/>
            <a:r>
              <a:rPr lang="ru-RU" sz="2000" b="1" dirty="0"/>
              <a:t>переключение внимания, предложение какого-либо задания («Помоги мне, пожалуйста, раздать тетради»);</a:t>
            </a:r>
          </a:p>
          <a:p>
            <a:pPr lvl="0"/>
            <a:r>
              <a:rPr lang="ru-RU" sz="2000" b="1" dirty="0"/>
              <a:t>позитивное обозначение поведения («Ты злишься потому, что ты, скорей всего, устал</a:t>
            </a:r>
            <a:r>
              <a:rPr lang="ru-RU" sz="2000" b="1" dirty="0" smtClean="0"/>
              <a:t>»).</a:t>
            </a:r>
            <a:endParaRPr lang="ru-RU" sz="2000" b="1" dirty="0"/>
          </a:p>
          <a:p>
            <a:pPr marL="0" indent="0">
              <a:buNone/>
            </a:pP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21940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286</TotalTime>
  <Words>533</Words>
  <Application>Microsoft Office PowerPoint</Application>
  <PresentationFormat>Экран (4:3)</PresentationFormat>
  <Paragraphs>69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Verdana</vt:lpstr>
      <vt:lpstr>Wingdings 2</vt:lpstr>
      <vt:lpstr>Аспект</vt:lpstr>
      <vt:lpstr>Особые познавательные потребности детей с трудностями в развитии, обучении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ГИПЕРАКТИВНЫЙ РЕБЕНОК</vt:lpstr>
      <vt:lpstr>Презентация PowerPoint</vt:lpstr>
      <vt:lpstr>    АГРЕССИВНЫЙ РЕБЕНОК</vt:lpstr>
      <vt:lpstr>Презентация PowerPoint</vt:lpstr>
      <vt:lpstr>      ТРЕВОЖНЫЙ РЕБЕНОК</vt:lpstr>
      <vt:lpstr>Презентация PowerPoint</vt:lpstr>
      <vt:lpstr>  РЕБЕНОК С НИЗКОЙ МОТИВАЦИЕЙ</vt:lpstr>
      <vt:lpstr>Презентация PowerPoint</vt:lpstr>
      <vt:lpstr>ОСОБЕННОСТИ В ПСИХОФЗИЧЕСКОМ РАЗВИТИИ</vt:lpstr>
      <vt:lpstr>Презентация PowerPoint</vt:lpstr>
      <vt:lpstr>НИЗКОЕ РЗВИТИЕ ИНТЕЛЕКТА  РЕБЕНКА</vt:lpstr>
      <vt:lpstr>Презентация PowerPoint</vt:lpstr>
      <vt:lpstr>     Недостатки воспитания, влияние внешней среды, общения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Сопровождение детей с особыми познавательными потребностями</dc:title>
  <dc:creator>User</dc:creator>
  <cp:lastModifiedBy>karn</cp:lastModifiedBy>
  <cp:revision>15</cp:revision>
  <dcterms:created xsi:type="dcterms:W3CDTF">2009-12-21T04:52:37Z</dcterms:created>
  <dcterms:modified xsi:type="dcterms:W3CDTF">2019-11-07T14:35:51Z</dcterms:modified>
</cp:coreProperties>
</file>