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57" r:id="rId4"/>
    <p:sldId id="258" r:id="rId5"/>
    <p:sldId id="275" r:id="rId6"/>
    <p:sldId id="292" r:id="rId7"/>
    <p:sldId id="293" r:id="rId8"/>
    <p:sldId id="263" r:id="rId9"/>
    <p:sldId id="286" r:id="rId10"/>
    <p:sldId id="259" r:id="rId11"/>
    <p:sldId id="260" r:id="rId12"/>
    <p:sldId id="262" r:id="rId13"/>
    <p:sldId id="287" r:id="rId14"/>
    <p:sldId id="281" r:id="rId15"/>
    <p:sldId id="261" r:id="rId16"/>
    <p:sldId id="276" r:id="rId17"/>
    <p:sldId id="265" r:id="rId18"/>
    <p:sldId id="266" r:id="rId19"/>
    <p:sldId id="278" r:id="rId20"/>
    <p:sldId id="279" r:id="rId21"/>
    <p:sldId id="267" r:id="rId22"/>
    <p:sldId id="268" r:id="rId23"/>
    <p:sldId id="280" r:id="rId24"/>
    <p:sldId id="271" r:id="rId25"/>
    <p:sldId id="269" r:id="rId26"/>
    <p:sldId id="294" r:id="rId27"/>
    <p:sldId id="270" r:id="rId28"/>
    <p:sldId id="272" r:id="rId29"/>
    <p:sldId id="273" r:id="rId30"/>
    <p:sldId id="282" r:id="rId31"/>
    <p:sldId id="283" r:id="rId32"/>
    <p:sldId id="284" r:id="rId33"/>
    <p:sldId id="288" r:id="rId34"/>
    <p:sldId id="289" r:id="rId35"/>
    <p:sldId id="291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17B90C-1A97-48BB-B191-56EFBAE9DABC}" type="datetimeFigureOut">
              <a:rPr lang="ru-RU" smtClean="0"/>
              <a:pPr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053A4B1-C714-402F-A8B1-0E9488D95B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&#1054;&#1087;&#1077;&#1088;&#1072;&#1094;&#1080;&#1086;&#1085;&#1072;&#1083;&#1080;&#1079;&#1072;&#1094;&#1080;&#1103;%20&#1080;%20&#1090;&#1072;&#1082;&#1089;&#1072;&#1094;&#1080;&#1103;%20&#1086;&#1073;&#1088;&#1072;&#1079;&#1086;&#1074;&#1072;&#1090;&#1077;&#1083;&#1100;&#1085;&#1099;&#1093;%20&#1088;&#1077;&#1079;&#1091;&#1083;&#1100;&#1090;&#1072;&#1090;&#1086;&#1074;.doc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Методические рекомендации учителям начальной школы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err="1" smtClean="0"/>
              <a:t>Операционализация</a:t>
            </a:r>
            <a:r>
              <a:rPr lang="ru-RU" b="1" dirty="0" smtClean="0"/>
              <a:t> образовательных результатов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Для чего  необходима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операционализация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Процесс </a:t>
            </a:r>
            <a:r>
              <a:rPr lang="ru-RU" dirty="0" err="1" smtClean="0"/>
              <a:t>операционализации</a:t>
            </a:r>
            <a:r>
              <a:rPr lang="ru-RU" dirty="0" smtClean="0"/>
              <a:t> состоит в уточнении и </a:t>
            </a:r>
            <a:r>
              <a:rPr lang="ru-RU" u="sng" dirty="0" smtClean="0"/>
              <a:t>конкретизации</a:t>
            </a:r>
            <a:r>
              <a:rPr lang="ru-RU" dirty="0" smtClean="0"/>
              <a:t> отдельных элементов требований, обеспечивающих возможность их </a:t>
            </a:r>
            <a:r>
              <a:rPr lang="ru-RU" u="sng" dirty="0" smtClean="0"/>
              <a:t>измерения</a:t>
            </a:r>
            <a:r>
              <a:rPr lang="ru-RU" dirty="0" smtClean="0"/>
              <a:t> 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Операционализация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—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(от лат. </a:t>
            </a:r>
            <a:r>
              <a:rPr lang="ru-RU" dirty="0" err="1" smtClean="0"/>
              <a:t>operatio</a:t>
            </a:r>
            <a:r>
              <a:rPr lang="ru-RU" dirty="0" smtClean="0"/>
              <a:t> – действие, англ. -</a:t>
            </a:r>
            <a:r>
              <a:rPr lang="ru-RU" dirty="0" err="1" smtClean="0"/>
              <a:t>ореrаtionalization</a:t>
            </a:r>
            <a:r>
              <a:rPr lang="ru-RU" dirty="0" smtClean="0"/>
              <a:t>; нем. -</a:t>
            </a:r>
            <a:r>
              <a:rPr lang="ru-RU" dirty="0" err="1" smtClean="0"/>
              <a:t>Operationalisierung</a:t>
            </a:r>
            <a:r>
              <a:rPr lang="ru-RU" dirty="0" smtClean="0"/>
              <a:t>.) — процесс определения понятий эмпирическим образом с целью </a:t>
            </a:r>
            <a:r>
              <a:rPr lang="ru-RU" u="sng" dirty="0" smtClean="0"/>
              <a:t>возможности их изм</a:t>
            </a:r>
            <a:r>
              <a:rPr lang="ru-RU" dirty="0" smtClean="0"/>
              <a:t>ерения и проведения повторных наблюдений, которые были бы </a:t>
            </a:r>
            <a:r>
              <a:rPr lang="ru-RU" u="sng" dirty="0" smtClean="0"/>
              <a:t>достоверными и </a:t>
            </a:r>
            <a:r>
              <a:rPr lang="ru-RU" u="sng" dirty="0" err="1" smtClean="0"/>
              <a:t>валидными</a:t>
            </a:r>
            <a:r>
              <a:rPr lang="ru-RU" dirty="0" smtClean="0"/>
              <a:t>.</a:t>
            </a:r>
          </a:p>
          <a:p>
            <a:endParaRPr lang="ru-RU" i="1" dirty="0" smtClean="0"/>
          </a:p>
          <a:p>
            <a:pPr>
              <a:buNone/>
            </a:pPr>
            <a:r>
              <a:rPr lang="ru-RU" i="1" dirty="0" smtClean="0"/>
              <a:t> Д. Дэвид, </a:t>
            </a:r>
            <a:r>
              <a:rPr lang="ru-RU" i="1" dirty="0" err="1" smtClean="0"/>
              <a:t>Джери</a:t>
            </a:r>
            <a:r>
              <a:rPr lang="ru-RU" i="1" dirty="0" smtClean="0"/>
              <a:t> Дж. Большой толковый социологический словарь, 2001 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Операционализация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концептуализация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Концептуализация</a:t>
            </a: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Операционализация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071538" y="1500174"/>
            <a:ext cx="692948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У</a:t>
            </a:r>
            <a:r>
              <a:rPr lang="ru-RU" sz="2000" dirty="0" smtClean="0"/>
              <a:t>ровни организации знания;</a:t>
            </a:r>
          </a:p>
          <a:p>
            <a:r>
              <a:rPr lang="ru-RU" sz="2000" dirty="0" smtClean="0"/>
              <a:t> движение в сторону абстрактного</a:t>
            </a:r>
          </a:p>
        </p:txBody>
      </p:sp>
      <p:sp>
        <p:nvSpPr>
          <p:cNvPr id="7" name="Стрелка вверх 6"/>
          <p:cNvSpPr/>
          <p:nvPr/>
        </p:nvSpPr>
        <p:spPr>
          <a:xfrm>
            <a:off x="2285984" y="3357562"/>
            <a:ext cx="484632" cy="21214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flipH="1" flipV="1">
            <a:off x="6643702" y="2928934"/>
            <a:ext cx="428628" cy="228601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Психологи о процессе учения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Развитие познавательных способностей происходит за счет овладения </a:t>
            </a:r>
            <a:r>
              <a:rPr lang="ru-RU" dirty="0" err="1" smtClean="0"/>
              <a:t>операциональными</a:t>
            </a:r>
            <a:r>
              <a:rPr lang="ru-RU" dirty="0" smtClean="0"/>
              <a:t> механизмами.</a:t>
            </a:r>
          </a:p>
          <a:p>
            <a:r>
              <a:rPr lang="ru-RU" dirty="0" smtClean="0"/>
              <a:t>В процессе развивающей деятельности складываются  </a:t>
            </a:r>
            <a:r>
              <a:rPr lang="ru-RU" dirty="0" err="1" smtClean="0"/>
              <a:t>операциональные</a:t>
            </a:r>
            <a:r>
              <a:rPr lang="ru-RU" dirty="0" smtClean="0"/>
              <a:t> механизмы способностей, которые не заданы природой, а формируются в различных видах </a:t>
            </a:r>
            <a:r>
              <a:rPr lang="ru-RU" dirty="0" err="1" smtClean="0"/>
              <a:t>научения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Д.В. </a:t>
            </a:r>
            <a:r>
              <a:rPr lang="ru-RU" dirty="0" err="1" smtClean="0"/>
              <a:t>Гриник</a:t>
            </a:r>
            <a:r>
              <a:rPr lang="ru-RU" dirty="0" smtClean="0"/>
              <a:t>, Б.И. Алмазов, М.М.Семаго и др.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14356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ru-RU" sz="27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Сущность теории поэтапного формирования умственных действий и понятий,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Гальперпин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П.Я., 1998.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"...со стороны учащихся процесс учения представляет собой </a:t>
            </a:r>
            <a:r>
              <a:rPr lang="ru-RU" b="1" dirty="0" smtClean="0"/>
              <a:t>непрерывную цепь действий</a:t>
            </a:r>
            <a:r>
              <a:rPr lang="ru-RU" dirty="0" smtClean="0"/>
              <a:t>: слушать ,понимать... читать , писать, считать, складывать и вычитать, производить грамматический, математический, исторический анализ и т. д. - все это разные действия: умственные, </a:t>
            </a:r>
            <a:r>
              <a:rPr lang="ru-RU" dirty="0" err="1" smtClean="0"/>
              <a:t>перцептивные</a:t>
            </a:r>
            <a:r>
              <a:rPr lang="ru-RU" dirty="0" smtClean="0"/>
              <a:t>, речевые, физические.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необходимо выполнить при </a:t>
            </a:r>
            <a:r>
              <a:rPr lang="ru-RU" sz="28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операционализации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процессе </a:t>
            </a:r>
            <a:r>
              <a:rPr lang="ru-RU" dirty="0" err="1" smtClean="0"/>
              <a:t>операционализации</a:t>
            </a:r>
            <a:r>
              <a:rPr lang="ru-RU" dirty="0" smtClean="0"/>
              <a:t>  фиксируются доступные </a:t>
            </a:r>
            <a:r>
              <a:rPr lang="ru-RU" b="1" dirty="0" smtClean="0"/>
              <a:t>наблюдению и измерению</a:t>
            </a:r>
            <a:r>
              <a:rPr lang="ru-RU" dirty="0" smtClean="0"/>
              <a:t> признаки (характеристики) объектов, разложение </a:t>
            </a:r>
            <a:r>
              <a:rPr lang="ru-RU" b="1" dirty="0" smtClean="0"/>
              <a:t>интегрированного</a:t>
            </a:r>
            <a:r>
              <a:rPr lang="ru-RU" dirty="0" smtClean="0"/>
              <a:t> конечного требования </a:t>
            </a:r>
            <a:r>
              <a:rPr lang="ru-RU" b="1" dirty="0" smtClean="0"/>
              <a:t>на составляющие</a:t>
            </a:r>
            <a:r>
              <a:rPr lang="ru-RU" dirty="0" smtClean="0"/>
              <a:t> его умения.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Обобщенное умение :</a:t>
            </a:r>
            <a:r>
              <a:rPr lang="ru-RU" sz="27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решать учебные задачи </a:t>
            </a:r>
            <a:r>
              <a:rPr lang="ru-RU" sz="27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задачи, связанные с повседневной жизнью, арифметическим способом (в 1–3 действия):</a:t>
            </a:r>
            <a:endParaRPr lang="ru-RU" sz="27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Выпускник научится:</a:t>
            </a:r>
          </a:p>
          <a:p>
            <a:r>
              <a:rPr lang="ru-RU" u="sng" dirty="0" smtClean="0"/>
              <a:t>анализировать</a:t>
            </a:r>
            <a:r>
              <a:rPr lang="ru-RU" dirty="0" smtClean="0"/>
              <a:t> </a:t>
            </a:r>
            <a:r>
              <a:rPr lang="ru-RU" i="1" dirty="0" smtClean="0"/>
              <a:t>задачу</a:t>
            </a:r>
            <a:r>
              <a:rPr lang="ru-RU" dirty="0" smtClean="0"/>
              <a:t>: устанавливать зависимость между величинами, взаимосвязь между условием и вопросом задачи, определять количество и порядок действий для решения задачи, выбирать и объяснять выбор действий;</a:t>
            </a:r>
          </a:p>
          <a:p>
            <a:pPr lvl="0"/>
            <a:r>
              <a:rPr lang="ru-RU" u="sng" dirty="0" smtClean="0"/>
              <a:t>рассматривать</a:t>
            </a:r>
            <a:r>
              <a:rPr lang="ru-RU" dirty="0" smtClean="0"/>
              <a:t> </a:t>
            </a:r>
            <a:r>
              <a:rPr lang="ru-RU" i="1" dirty="0" smtClean="0"/>
              <a:t>процессы</a:t>
            </a:r>
            <a:r>
              <a:rPr lang="ru-RU" dirty="0" smtClean="0"/>
              <a:t> движения одного тела (скорость, время, расстояние),процессы работы (производительность труда, время, объем работы);</a:t>
            </a:r>
          </a:p>
          <a:p>
            <a:pPr lvl="0"/>
            <a:r>
              <a:rPr lang="ru-RU" u="sng" dirty="0" smtClean="0"/>
              <a:t>выполнять</a:t>
            </a:r>
            <a:r>
              <a:rPr lang="ru-RU" dirty="0" smtClean="0"/>
              <a:t> </a:t>
            </a:r>
            <a:r>
              <a:rPr lang="ru-RU" i="1" dirty="0" smtClean="0"/>
              <a:t>краткую запись </a:t>
            </a:r>
            <a:r>
              <a:rPr lang="ru-RU" dirty="0" smtClean="0"/>
              <a:t>задачи, используя различные формы: таблицу, чертеж, схему и т.д.;</a:t>
            </a:r>
          </a:p>
          <a:p>
            <a:pPr lvl="0"/>
            <a:r>
              <a:rPr lang="ru-RU" u="sng" dirty="0" smtClean="0"/>
              <a:t>оценивать</a:t>
            </a:r>
            <a:r>
              <a:rPr lang="ru-RU" dirty="0" smtClean="0"/>
              <a:t> </a:t>
            </a:r>
            <a:r>
              <a:rPr lang="ru-RU" i="1" dirty="0" smtClean="0"/>
              <a:t>правильность хода </a:t>
            </a:r>
            <a:r>
              <a:rPr lang="ru-RU" dirty="0" smtClean="0"/>
              <a:t>решения и реальность ответа на вопрос задачи.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Рекомендации по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операционализации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образовательных результатов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Основой для разработки </a:t>
            </a:r>
            <a:r>
              <a:rPr lang="ru-RU" b="1" dirty="0" smtClean="0"/>
              <a:t>критериев для оценки</a:t>
            </a:r>
            <a:r>
              <a:rPr lang="ru-RU" dirty="0" smtClean="0"/>
              <a:t> учебной деятельности школьников могут стать </a:t>
            </a:r>
            <a:r>
              <a:rPr lang="ru-RU" u="sng" dirty="0" smtClean="0"/>
              <a:t>принципы, заложенные в требованиях к их формулировке</a:t>
            </a:r>
            <a:r>
              <a:rPr lang="ru-RU" dirty="0" smtClean="0"/>
              <a:t>, которые применяются при разработке учебных курсов на основе </a:t>
            </a:r>
            <a:r>
              <a:rPr lang="ru-RU" dirty="0" err="1" smtClean="0"/>
              <a:t>компетентностного</a:t>
            </a:r>
            <a:r>
              <a:rPr lang="ru-RU" dirty="0" smtClean="0"/>
              <a:t> подхода Шотландским квалификационным агентством (SQA) 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Гам В.И., Бузина Е.В. О НЕКОТОРЫХ ПРОБЛЕМАХ ОЦЕНИВАНИЯ РЕЗУЛЬТАТОВ УЧЕБНОЙ ДЕЯТЕЛЬНОСТИ ШКОЛЬНИКОВ В УСЛОВИЯХ РЕАЛИЗАЦИИ ФГОС // Современные проблемы науки и образования. – 2012. – № 4; 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должен быть написан планируемый  результат?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Формулировка результата должна быть такой, чтобы ее всегда можно было начать с фразы: </a:t>
            </a:r>
            <a:r>
              <a:rPr lang="ru-RU" i="1" dirty="0" smtClean="0"/>
              <a:t>«Ученик будет способен...»,или «Ученик </a:t>
            </a:r>
            <a:r>
              <a:rPr lang="ru-RU" i="1" dirty="0" smtClean="0"/>
              <a:t>будет </a:t>
            </a:r>
            <a:r>
              <a:rPr lang="ru-RU" i="1" dirty="0" err="1" smtClean="0"/>
              <a:t>умееть</a:t>
            </a:r>
            <a:r>
              <a:rPr lang="ru-RU" i="1" dirty="0" smtClean="0"/>
              <a:t>…»</a:t>
            </a:r>
            <a:r>
              <a:rPr lang="ru-RU" dirty="0" smtClean="0"/>
              <a:t> </a:t>
            </a:r>
            <a:r>
              <a:rPr lang="ru-RU" dirty="0" smtClean="0"/>
              <a:t>,или «</a:t>
            </a:r>
            <a:r>
              <a:rPr lang="ru-RU" i="1" dirty="0" smtClean="0"/>
              <a:t>Ученик научится</a:t>
            </a:r>
            <a:r>
              <a:rPr lang="ru-RU" dirty="0" smtClean="0"/>
              <a:t>» 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Каждый результат должен содержать </a:t>
            </a:r>
            <a:r>
              <a:rPr lang="ru-RU" b="1" dirty="0" smtClean="0"/>
              <a:t>действие, объект</a:t>
            </a:r>
            <a:r>
              <a:rPr lang="ru-RU" dirty="0" smtClean="0"/>
              <a:t> и, где это возможно, </a:t>
            </a:r>
            <a:r>
              <a:rPr lang="ru-RU" b="1" dirty="0" smtClean="0"/>
              <a:t>условие </a:t>
            </a:r>
            <a:r>
              <a:rPr lang="ru-RU" dirty="0" smtClean="0"/>
              <a:t>(условия). 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Например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Ученик научится</a:t>
            </a:r>
            <a:endParaRPr lang="ru-RU" u="sng" dirty="0" smtClean="0"/>
          </a:p>
          <a:p>
            <a:pPr lvl="0"/>
            <a:r>
              <a:rPr lang="ru-RU" u="sng" dirty="0" smtClean="0"/>
              <a:t>Выполнять</a:t>
            </a:r>
            <a:r>
              <a:rPr lang="ru-RU" dirty="0" smtClean="0"/>
              <a:t> </a:t>
            </a:r>
            <a:r>
              <a:rPr lang="ru-RU" sz="1600" dirty="0" smtClean="0"/>
              <a:t>(</a:t>
            </a:r>
            <a:r>
              <a:rPr lang="ru-RU" sz="1600" dirty="0" smtClean="0">
                <a:solidFill>
                  <a:srgbClr val="FF0000"/>
                </a:solidFill>
              </a:rPr>
              <a:t>действие</a:t>
            </a:r>
            <a:r>
              <a:rPr lang="ru-RU" sz="1600" dirty="0" smtClean="0"/>
              <a:t>)</a:t>
            </a:r>
            <a:r>
              <a:rPr lang="ru-RU" i="1" dirty="0" smtClean="0"/>
              <a:t>краткую запись </a:t>
            </a:r>
            <a:r>
              <a:rPr lang="ru-RU" sz="1600" i="1" dirty="0" smtClean="0"/>
              <a:t>(</a:t>
            </a:r>
            <a:r>
              <a:rPr lang="ru-RU" sz="1600" i="1" dirty="0" smtClean="0">
                <a:solidFill>
                  <a:srgbClr val="FF0000"/>
                </a:solidFill>
              </a:rPr>
              <a:t>объект</a:t>
            </a:r>
            <a:r>
              <a:rPr lang="ru-RU" sz="1600" i="1" dirty="0" smtClean="0"/>
              <a:t>)</a:t>
            </a:r>
            <a:r>
              <a:rPr lang="ru-RU" dirty="0" smtClean="0"/>
              <a:t>задачи, используя различные формы: таблицу, чертеж, схему и т.д</a:t>
            </a:r>
            <a:r>
              <a:rPr lang="ru-RU" sz="1600" dirty="0" smtClean="0"/>
              <a:t>.(</a:t>
            </a:r>
            <a:r>
              <a:rPr lang="ru-RU" sz="1600" dirty="0" smtClean="0">
                <a:solidFill>
                  <a:srgbClr val="FF0000"/>
                </a:solidFill>
              </a:rPr>
              <a:t>условие</a:t>
            </a:r>
            <a:r>
              <a:rPr lang="ru-RU" sz="1600" dirty="0" smtClean="0"/>
              <a:t>);</a:t>
            </a:r>
          </a:p>
          <a:p>
            <a:pPr lvl="0"/>
            <a:r>
              <a:rPr lang="ru-RU" u="sng" dirty="0" smtClean="0"/>
              <a:t>группировать</a:t>
            </a:r>
            <a:r>
              <a:rPr lang="ru-RU" dirty="0" smtClean="0"/>
              <a:t> </a:t>
            </a:r>
            <a:r>
              <a:rPr lang="ru-RU" sz="1600" dirty="0" smtClean="0"/>
              <a:t>(</a:t>
            </a:r>
            <a:r>
              <a:rPr lang="ru-RU" sz="1600" dirty="0" smtClean="0">
                <a:solidFill>
                  <a:srgbClr val="FF0000"/>
                </a:solidFill>
              </a:rPr>
              <a:t>действие) </a:t>
            </a:r>
            <a:r>
              <a:rPr lang="ru-RU" dirty="0" smtClean="0"/>
              <a:t>числа </a:t>
            </a:r>
            <a:r>
              <a:rPr lang="ru-RU" sz="1600" i="1" dirty="0" smtClean="0"/>
              <a:t>(</a:t>
            </a:r>
            <a:r>
              <a:rPr lang="ru-RU" sz="1600" i="1" dirty="0" smtClean="0">
                <a:solidFill>
                  <a:srgbClr val="FF0000"/>
                </a:solidFill>
              </a:rPr>
              <a:t>объект</a:t>
            </a:r>
            <a:r>
              <a:rPr lang="ru-RU" sz="1600" i="1" dirty="0" smtClean="0"/>
              <a:t>)</a:t>
            </a:r>
            <a:r>
              <a:rPr lang="ru-RU" sz="1600" dirty="0" smtClean="0"/>
              <a:t>по </a:t>
            </a:r>
            <a:r>
              <a:rPr lang="ru-RU" dirty="0" smtClean="0"/>
              <a:t>самостоятельно установленному признаку </a:t>
            </a:r>
            <a:r>
              <a:rPr lang="ru-RU" sz="1600" dirty="0" smtClean="0"/>
              <a:t>(</a:t>
            </a:r>
            <a:r>
              <a:rPr lang="ru-RU" sz="1600" dirty="0" smtClean="0">
                <a:solidFill>
                  <a:srgbClr val="FF0000"/>
                </a:solidFill>
              </a:rPr>
              <a:t>условие</a:t>
            </a:r>
            <a:r>
              <a:rPr lang="ru-RU" sz="1600" dirty="0" smtClean="0"/>
              <a:t>);</a:t>
            </a:r>
          </a:p>
          <a:p>
            <a:r>
              <a:rPr lang="ru-RU" u="sng" dirty="0" smtClean="0"/>
              <a:t>составлять</a:t>
            </a:r>
            <a:r>
              <a:rPr lang="ru-RU" dirty="0" smtClean="0"/>
              <a:t> </a:t>
            </a:r>
            <a:r>
              <a:rPr lang="ru-RU" sz="1600" dirty="0" smtClean="0"/>
              <a:t>(</a:t>
            </a:r>
            <a:r>
              <a:rPr lang="ru-RU" sz="1600" dirty="0" smtClean="0">
                <a:solidFill>
                  <a:srgbClr val="FF0000"/>
                </a:solidFill>
              </a:rPr>
              <a:t>действие</a:t>
            </a:r>
            <a:r>
              <a:rPr lang="ru-RU" sz="1600" dirty="0" smtClean="0"/>
              <a:t>) </a:t>
            </a:r>
            <a:r>
              <a:rPr lang="ru-RU" dirty="0" smtClean="0"/>
              <a:t>по рисунку или серии рисунков связный </a:t>
            </a:r>
            <a:r>
              <a:rPr lang="ru-RU" sz="1600" dirty="0" smtClean="0"/>
              <a:t>(</a:t>
            </a:r>
            <a:r>
              <a:rPr lang="ru-RU" sz="1600" dirty="0" smtClean="0">
                <a:solidFill>
                  <a:srgbClr val="FF0000"/>
                </a:solidFill>
              </a:rPr>
              <a:t>условие</a:t>
            </a:r>
            <a:r>
              <a:rPr lang="ru-RU" sz="1600" dirty="0" smtClean="0"/>
              <a:t>) </a:t>
            </a:r>
            <a:r>
              <a:rPr lang="ru-RU" i="1" dirty="0" smtClean="0"/>
              <a:t>математический рассказ </a:t>
            </a:r>
            <a:r>
              <a:rPr lang="ru-RU" sz="1600" i="1" dirty="0" smtClean="0"/>
              <a:t>(</a:t>
            </a:r>
            <a:r>
              <a:rPr lang="ru-RU" sz="1600" dirty="0" smtClean="0">
                <a:solidFill>
                  <a:srgbClr val="FF0000"/>
                </a:solidFill>
              </a:rPr>
              <a:t>объект</a:t>
            </a:r>
            <a:r>
              <a:rPr lang="ru-RU" sz="1600" i="1" dirty="0" smtClean="0"/>
              <a:t>)</a:t>
            </a:r>
            <a:r>
              <a:rPr lang="ru-RU" dirty="0" smtClean="0"/>
              <a:t>;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Сформулируйте для себя цель освоения данного учебного содержания: «</a:t>
            </a:r>
            <a:r>
              <a:rPr lang="ru-RU" dirty="0" err="1" smtClean="0"/>
              <a:t>Операционализация</a:t>
            </a:r>
            <a:r>
              <a:rPr lang="ru-RU" dirty="0" smtClean="0"/>
              <a:t> образовательных результатов».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Задания для контроля. Указать действие, объект, условие 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i="1" dirty="0" smtClean="0"/>
              <a:t>Ученик </a:t>
            </a:r>
            <a:r>
              <a:rPr lang="ru-RU" i="1" dirty="0" smtClean="0"/>
              <a:t>научится:</a:t>
            </a:r>
            <a:endParaRPr lang="ru-RU" dirty="0" smtClean="0"/>
          </a:p>
          <a:p>
            <a:pPr lvl="0"/>
            <a:r>
              <a:rPr lang="ru-RU" dirty="0" smtClean="0"/>
              <a:t>выполнять краткую запись задачи, используя условные знаки;</a:t>
            </a:r>
          </a:p>
          <a:p>
            <a:r>
              <a:rPr lang="ru-RU" dirty="0" smtClean="0"/>
              <a:t>составлять задачу по ее краткой записи, представленной в различных формах;</a:t>
            </a:r>
          </a:p>
          <a:p>
            <a:r>
              <a:rPr lang="ru-RU" dirty="0" smtClean="0"/>
              <a:t>различать окружность и круг;</a:t>
            </a:r>
          </a:p>
          <a:p>
            <a:r>
              <a:rPr lang="ru-RU" dirty="0" smtClean="0"/>
              <a:t>определять длину данного отрезка с помощью измерительной линейки;</a:t>
            </a:r>
          </a:p>
          <a:p>
            <a:r>
              <a:rPr lang="ru-RU" dirty="0" smtClean="0"/>
              <a:t>находить площадь фигуры ;</a:t>
            </a:r>
          </a:p>
          <a:p>
            <a:r>
              <a:rPr lang="ru-RU" dirty="0" smtClean="0"/>
              <a:t>заполнять несложные готовые таблицы;</a:t>
            </a:r>
          </a:p>
          <a:p>
            <a:r>
              <a:rPr lang="ru-RU" dirty="0" smtClean="0"/>
              <a:t>использовать данные готовых столбчатых и линейных диаграмм.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Ясность планируемого  результата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Каждый результат должен быть написан простым и понятным языком, указывая, что должен уметь делать ученик 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оценки планируемого  результата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Формулировка результата должна обеспечить возможность проверки и оценки деятельности, навыка или знания. Вследствие этого, очень большое значение имеет выбор глагола для результата. Для этого можно использовать таксономию </a:t>
            </a:r>
            <a:r>
              <a:rPr lang="ru-RU" dirty="0" err="1" smtClean="0"/>
              <a:t>Б.Блума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Такие глаголы, как «знать», «понимать», «оценивать», «давать оценку», не должны использоваться. Эти глаголы относятся к скрытым процессам и недостаточно эффективно выражают, что оценивается, не позволяют диагностировать.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Пример, как нельзя формулировать результаты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ru-RU" i="1" dirty="0" smtClean="0"/>
              <a:t>Ученик </a:t>
            </a:r>
            <a:r>
              <a:rPr lang="ru-RU" i="1" dirty="0" smtClean="0"/>
              <a:t>научится:</a:t>
            </a:r>
            <a:endParaRPr lang="ru-RU" dirty="0" smtClean="0"/>
          </a:p>
          <a:p>
            <a:pPr lvl="0"/>
            <a:r>
              <a:rPr lang="ru-RU" dirty="0" smtClean="0"/>
              <a:t>Понимать термины «равенство» и «неравенство»;</a:t>
            </a:r>
          </a:p>
          <a:p>
            <a:pPr lvl="0"/>
            <a:r>
              <a:rPr lang="ru-RU" dirty="0" smtClean="0"/>
              <a:t>иметь представление о геометрических фигурах;</a:t>
            </a:r>
          </a:p>
          <a:p>
            <a:r>
              <a:rPr lang="ru-RU" dirty="0" smtClean="0"/>
              <a:t>понимать знаки, связанные со сложением и вычитанием;</a:t>
            </a:r>
          </a:p>
          <a:p>
            <a:r>
              <a:rPr lang="ru-RU" dirty="0" smtClean="0"/>
              <a:t>понимать </a:t>
            </a:r>
            <a:r>
              <a:rPr lang="ru-RU" dirty="0" smtClean="0"/>
              <a:t>и применять термины </a:t>
            </a:r>
            <a:r>
              <a:rPr lang="ru-RU" dirty="0" smtClean="0"/>
              <a:t>«выражение» и «значение выражения»;</a:t>
            </a:r>
          </a:p>
          <a:p>
            <a:r>
              <a:rPr lang="ru-RU" dirty="0" smtClean="0"/>
              <a:t>знать правило построения геометрических фигур с заданными измерениями (отрезок, квадрат, прямоугольник) с помощью линейки, угольника;</a:t>
            </a:r>
          </a:p>
          <a:p>
            <a:r>
              <a:rPr lang="ru-RU" dirty="0" smtClean="0"/>
              <a:t>оценивать характер взаимоотношений людей в различных социальных группах;</a:t>
            </a:r>
          </a:p>
          <a:p>
            <a:endParaRPr lang="ru-RU" dirty="0" smtClean="0"/>
          </a:p>
          <a:p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ТАКСОНОМИЯ ПЕДАГОГИЧЕСКАЯ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Термин </a:t>
            </a:r>
            <a:r>
              <a:rPr lang="ru-RU" b="1" dirty="0" smtClean="0"/>
              <a:t>таксономия </a:t>
            </a:r>
            <a:r>
              <a:rPr lang="ru-RU" dirty="0" smtClean="0"/>
              <a:t>означает систематизацию, классификацию объектов по определенным критериям и принципам с целью конструирования их иерархии (последовательности, очередности расположения в определенной структуре). </a:t>
            </a:r>
          </a:p>
          <a:p>
            <a:r>
              <a:rPr lang="ru-RU" b="1" dirty="0" smtClean="0">
                <a:hlinkClick r:id="rId2" action="ppaction://hlinkfile"/>
              </a:rPr>
              <a:t>ТАКСОНОМИЯ ПЕДАГОГИЧЕСКАЯ</a:t>
            </a:r>
            <a:r>
              <a:rPr lang="ru-RU" dirty="0" smtClean="0">
                <a:hlinkClick r:id="rId2" action="ppaction://hlinkfile"/>
              </a:rPr>
              <a:t> </a:t>
            </a:r>
            <a:r>
              <a:rPr lang="ru-RU" dirty="0" smtClean="0"/>
              <a:t>— построение четкой системы педагогических целей, внутри которой выделены их категории и последовательные уровни (иерархия).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Коджаспирова</a:t>
            </a:r>
            <a:r>
              <a:rPr lang="ru-RU" dirty="0" smtClean="0"/>
              <a:t> Г.М., </a:t>
            </a:r>
            <a:r>
              <a:rPr lang="ru-RU" dirty="0" err="1" smtClean="0"/>
              <a:t>Коджаспиров</a:t>
            </a:r>
            <a:r>
              <a:rPr lang="ru-RU" dirty="0" smtClean="0"/>
              <a:t> А.Ю. Педагогический словарь, с. 145).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Согласованность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планируемых  результатов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Каждый результат в теме (модуле) должен быть связан с другими результатами, кроме этого, он должен соответствовать общей компетентности или тому интегрированному умению, которое </a:t>
            </a:r>
            <a:r>
              <a:rPr lang="ru-RU" dirty="0" err="1" smtClean="0"/>
              <a:t>операционализируется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апример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Обучающийся </a:t>
            </a:r>
            <a:r>
              <a:rPr lang="ru-RU" dirty="0" smtClean="0"/>
              <a:t>научится </a:t>
            </a:r>
            <a:r>
              <a:rPr lang="ru-RU" i="1" u="sng" dirty="0" smtClean="0"/>
              <a:t>анализировать задачу:</a:t>
            </a:r>
          </a:p>
          <a:p>
            <a:pPr lvl="0"/>
            <a:r>
              <a:rPr lang="ru-RU" dirty="0" smtClean="0"/>
              <a:t>выделять в задаче условие, вопрос, данные, искомое;</a:t>
            </a:r>
          </a:p>
          <a:p>
            <a:pPr lvl="0"/>
            <a:r>
              <a:rPr lang="ru-RU" dirty="0" smtClean="0"/>
              <a:t>выполнять краткую запись задачи, используя условные знаки;</a:t>
            </a:r>
          </a:p>
          <a:p>
            <a:r>
              <a:rPr lang="ru-RU" dirty="0" smtClean="0"/>
              <a:t>составлять задачу по </a:t>
            </a:r>
            <a:r>
              <a:rPr lang="ru-RU" dirty="0" smtClean="0"/>
              <a:t>рисунку</a:t>
            </a:r>
            <a:r>
              <a:rPr lang="ru-RU" dirty="0" smtClean="0"/>
              <a:t>, краткой записи, схеме, </a:t>
            </a:r>
            <a:r>
              <a:rPr lang="ru-RU" dirty="0" smtClean="0"/>
              <a:t>числовому </a:t>
            </a:r>
            <a:r>
              <a:rPr lang="ru-RU" dirty="0" smtClean="0"/>
              <a:t>выражению.  </a:t>
            </a:r>
          </a:p>
          <a:p>
            <a:pPr lvl="0"/>
            <a:r>
              <a:rPr lang="ru-RU" dirty="0" smtClean="0"/>
              <a:t>решать простые и составные (в 2 действия) задачи на </a:t>
            </a:r>
            <a:r>
              <a:rPr lang="ru-RU" dirty="0" smtClean="0"/>
              <a:t>выполнение </a:t>
            </a:r>
            <a:r>
              <a:rPr lang="ru-RU" dirty="0" smtClean="0"/>
              <a:t>четырех </a:t>
            </a:r>
            <a:r>
              <a:rPr lang="ru-RU" dirty="0" smtClean="0"/>
              <a:t>арифметических </a:t>
            </a:r>
            <a:r>
              <a:rPr lang="ru-RU" dirty="0" smtClean="0"/>
              <a:t>действий;</a:t>
            </a:r>
          </a:p>
          <a:p>
            <a:r>
              <a:rPr lang="ru-RU" dirty="0" smtClean="0"/>
              <a:t>оценивать правильность хода решения и реальность ответа на вопрос задачи.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должно быть планируемых результатов?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 этот вопрос не существует определенного ответа. Количество результатов (на год, четверть или конкретный урок) будет зависеть от предмета и уровня требований, предъявляемых учащимся.</a:t>
            </a:r>
          </a:p>
          <a:p>
            <a:r>
              <a:rPr lang="ru-RU" dirty="0" smtClean="0"/>
              <a:t>Вопрос количества результатов следует рассматривать на стадии планирования (написания рабочих программ, листов достижений, проектов уроков).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Умение и навык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/>
              <a:t>Умение</a:t>
            </a:r>
            <a:r>
              <a:rPr lang="ru-RU" i="1" dirty="0" smtClean="0"/>
              <a:t> - это способность к действию, не достигшему наивысшего уровня </a:t>
            </a:r>
            <a:r>
              <a:rPr lang="ru-RU" i="1" dirty="0" err="1" smtClean="0"/>
              <a:t>сформированности</a:t>
            </a:r>
            <a:r>
              <a:rPr lang="ru-RU" i="1" dirty="0" smtClean="0"/>
              <a:t>, совершаемому полностью сознательно</a:t>
            </a:r>
            <a:r>
              <a:rPr lang="ru-RU" dirty="0" smtClean="0"/>
              <a:t>.</a:t>
            </a:r>
          </a:p>
          <a:p>
            <a:r>
              <a:rPr lang="ru-RU" b="1" i="1" dirty="0" smtClean="0"/>
              <a:t>Навык</a:t>
            </a:r>
            <a:r>
              <a:rPr lang="ru-RU" i="1" dirty="0" smtClean="0"/>
              <a:t> - это способность к действию, достигшему наивысшего уровня </a:t>
            </a:r>
            <a:r>
              <a:rPr lang="ru-RU" i="1" dirty="0" err="1" smtClean="0"/>
              <a:t>сформированности</a:t>
            </a:r>
            <a:r>
              <a:rPr lang="ru-RU" i="1" dirty="0" smtClean="0"/>
              <a:t>, совершаемому автоматизировано, без осознания промежуточных шагов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Рубинштейн С.Л., Ильин Е.П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         «…когда мы формируем в процессе обучения у ученика способность совершать какое-то действие, то сначала он выполняет это действие развернуто, фиксируя в сознании каждый шаг совершаемого действия. То есть </a:t>
            </a:r>
            <a:r>
              <a:rPr lang="ru-RU" b="1" dirty="0" smtClean="0"/>
              <a:t>способность выполнять действие формируется сначала как умение</a:t>
            </a:r>
            <a:r>
              <a:rPr lang="ru-RU" dirty="0" smtClean="0"/>
              <a:t>. По мере тренировки и выполнения этого действия умение совершенствуется, процесс выполнения действия свертывается, промежуточные шаги этого процесса перестают осознаваться, действие выполняется полностью автоматизировано - у ученика образуется навык в выполнении этого действия, т.е. умение переходит в навык».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 представлены образовательные результаты в Стандарте?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• сформулированы в слишком расплывчатой форме, их содержание неконкретно, допускает несколько толкований;</a:t>
            </a:r>
          </a:p>
          <a:p>
            <a:pPr>
              <a:buNone/>
            </a:pPr>
            <a:r>
              <a:rPr lang="ru-RU" dirty="0" smtClean="0"/>
              <a:t>• являются слишком абстрактными, эмпирически ненаблюдаемыми и, соответственно, не поддающимися непосредственному измерению.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Рубинштейн С.Л., Ильин Е.П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Термин "умение" имеет два значения:</a:t>
            </a:r>
            <a:br>
              <a:rPr lang="ru-RU" dirty="0" smtClean="0"/>
            </a:br>
            <a:r>
              <a:rPr lang="ru-RU" dirty="0" smtClean="0"/>
              <a:t>          1) Как первоначальный уровень овладения каким-либо простым действием. В этом случае навык рассматривается как высший уровень овладения этим действием, автоматизированное его выполнение: умение переходит в навык.</a:t>
            </a:r>
            <a:br>
              <a:rPr lang="ru-RU" dirty="0" smtClean="0"/>
            </a:br>
            <a:r>
              <a:rPr lang="ru-RU" dirty="0" smtClean="0"/>
              <a:t>          2) Как способность осознанно выполнять сложное действие с помощью ряда навыков. В этом случае навык - это автоматизированное выполнение элементарных действий, из которых состоит сложное действие, выполняемое с помощью умения.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Четыре основные формы действия,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где усваиваемое действие выполняется самим учеником: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Материальное действие</a:t>
            </a:r>
            <a:r>
              <a:rPr lang="ru-RU" dirty="0" smtClean="0"/>
              <a:t> - это реальное преобразование объекта с целью установления его свойств. Материализованное действие осуществляется с помощью знаково-символических средств: схем, диаграмм, чертежей и др. Материализованная форма действия представляет собой самостоятельный объект усвоения.</a:t>
            </a:r>
            <a:br>
              <a:rPr lang="ru-RU" dirty="0" smtClean="0"/>
            </a:br>
            <a:r>
              <a:rPr lang="ru-RU" dirty="0" smtClean="0"/>
              <a:t>          </a:t>
            </a:r>
            <a:endParaRPr lang="ru-RU" smtClean="0"/>
          </a:p>
          <a:p>
            <a:r>
              <a:rPr lang="ru-RU" b="1" smtClean="0"/>
              <a:t>Перцептивное</a:t>
            </a:r>
            <a:r>
              <a:rPr lang="ru-RU" b="1" dirty="0" smtClean="0"/>
              <a:t> действие</a:t>
            </a:r>
            <a:r>
              <a:rPr lang="ru-RU" dirty="0" smtClean="0"/>
              <a:t> - это идеальное преобразование реальных или знаково-символических объектов в плане восприятия.</a:t>
            </a:r>
            <a:br>
              <a:rPr lang="ru-RU" dirty="0" smtClean="0"/>
            </a:br>
            <a:r>
              <a:rPr lang="ru-RU" dirty="0" smtClean="0"/>
              <a:t>         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b="1" dirty="0" smtClean="0"/>
              <a:t>Речевое действие</a:t>
            </a:r>
            <a:r>
              <a:rPr lang="ru-RU" dirty="0" smtClean="0"/>
              <a:t> может осуществляться как громкая речь или внешняя речь про себя, которые различаются по своей функции: сообщение чего-либо другому или себе.</a:t>
            </a:r>
            <a:br>
              <a:rPr lang="ru-RU" dirty="0" smtClean="0"/>
            </a:br>
            <a:r>
              <a:rPr lang="ru-RU" dirty="0" smtClean="0"/>
              <a:t>         </a:t>
            </a:r>
          </a:p>
          <a:p>
            <a:r>
              <a:rPr lang="ru-RU" dirty="0" smtClean="0"/>
              <a:t> </a:t>
            </a:r>
            <a:r>
              <a:rPr lang="ru-RU" b="1" dirty="0" smtClean="0"/>
              <a:t>Умственное действие</a:t>
            </a:r>
            <a:r>
              <a:rPr lang="ru-RU" dirty="0" smtClean="0"/>
              <a:t> - это действие во внутреннем плане, которое осуществляется без опоры на какие-либо внешние средства.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00100" y="1428736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есть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операционализация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Чем вызвана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операционализация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должен быть написан планируемый  результат?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Приведите пример  планируемого результата для первого класса.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чего необходима таксономия  (например,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Б.Блума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есть таксономия педагогическая?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называется </a:t>
            </a:r>
            <a:r>
              <a:rPr lang="ru-RU" sz="2400" dirty="0" smtClean="0"/>
              <a:t>способность к действию, не достигшему наивысшего уровня </a:t>
            </a:r>
            <a:r>
              <a:rPr lang="ru-RU" sz="2400" dirty="0" err="1" smtClean="0"/>
              <a:t>сформированности</a:t>
            </a:r>
            <a:r>
              <a:rPr lang="ru-RU" sz="2400" dirty="0" smtClean="0"/>
              <a:t> 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Приведите примеры умений и навыков, которыми, на Ваш взгляд, обладают  учащихся к концу 4 класса.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3600" dirty="0" smtClean="0"/>
              <a:t>Достигли ли Вы той цели, которую (которые) сформулировали в начале  работы?</a:t>
            </a:r>
          </a:p>
          <a:p>
            <a:pPr algn="ctr"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Благодарю за работу!</a:t>
            </a:r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Например, из ФГОС НОО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dirty="0" smtClean="0"/>
              <a:t>освоение способов решения проблем творческого и поискового характера;</a:t>
            </a:r>
          </a:p>
          <a:p>
            <a:r>
              <a:rPr lang="ru-RU" dirty="0" smtClean="0"/>
              <a:t>активное использование речевых средств и средств ИКТ для решения коммуникативных и познавательных задач; </a:t>
            </a:r>
          </a:p>
          <a:p>
            <a:pPr lvl="0"/>
            <a:r>
              <a:rPr lang="ru-RU" dirty="0" smtClean="0"/>
              <a:t>усвоение первоначальных представлений о материальной культуре как продукте предметно-преобразующей деятельности человека;</a:t>
            </a:r>
          </a:p>
          <a:p>
            <a:pPr lvl="0"/>
            <a:r>
              <a:rPr lang="ru-RU" dirty="0" smtClean="0"/>
              <a:t>приобретение начального опыта применения математических знаний для решения учебно-познавательных и учебно-практических задач;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Например, из ПООПНОО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Выпускник научится:</a:t>
            </a:r>
            <a:endParaRPr lang="ru-RU" dirty="0" smtClean="0"/>
          </a:p>
          <a:p>
            <a:r>
              <a:rPr lang="ru-RU" dirty="0" smtClean="0"/>
              <a:t>ориентироваться </a:t>
            </a:r>
            <a:r>
              <a:rPr lang="ru-RU" dirty="0" smtClean="0"/>
              <a:t>в музыкально-поэтическом творчестве, в многообразии музыкального фольклора России, в том числе родного </a:t>
            </a:r>
            <a:r>
              <a:rPr lang="ru-RU" dirty="0" smtClean="0"/>
              <a:t>края;</a:t>
            </a:r>
            <a:endParaRPr lang="ru-RU" dirty="0" smtClean="0"/>
          </a:p>
          <a:p>
            <a:r>
              <a:rPr lang="ru-RU" dirty="0" smtClean="0"/>
              <a:t>узнавать, воспринимать, описывать и эмоционально оценивать шедевры своего национального, российского и мирового искусства, изображающие природу, человека, различные стороны (разнообразие, красоту, трагизм и т. д.) окружающего мира и жизненных явлений;</a:t>
            </a:r>
          </a:p>
          <a:p>
            <a:pPr lvl="0"/>
            <a:r>
              <a:rPr lang="ru-RU" dirty="0" smtClean="0"/>
              <a:t>принимать и сохранять учебную задачу;</a:t>
            </a:r>
          </a:p>
          <a:p>
            <a:pPr lvl="0"/>
            <a:r>
              <a:rPr lang="ru-RU" dirty="0" smtClean="0"/>
              <a:t>работать </a:t>
            </a:r>
            <a:r>
              <a:rPr lang="ru-RU" dirty="0" smtClean="0"/>
              <a:t>в материальной и информационной среде начального общего образования (в том числе с учебными моделями) в соответствии с содержанием конкретного учебного предмета , понимать информацию, представленную в неявном виде.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</a:t>
            </a:r>
            <a:r>
              <a:rPr lang="ru-RU" sz="3600" dirty="0" smtClean="0"/>
              <a:t>акие требования необходимо  предъявить  к формулировке образовательных результатов?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MS PMincho" pitchFamily="18" charset="-128"/>
                <a:cs typeface="Times New Roman" pitchFamily="18" charset="0"/>
              </a:rPr>
              <a:t>К формулировке образовательных результатов  предъявляются требования: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MS PMincho" pitchFamily="18" charset="-128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иметь </a:t>
            </a:r>
            <a:r>
              <a:rPr lang="ru-RU" u="sng" dirty="0" smtClean="0"/>
              <a:t>не  расплывчатую </a:t>
            </a:r>
            <a:r>
              <a:rPr lang="ru-RU" dirty="0" smtClean="0"/>
              <a:t>форму;</a:t>
            </a:r>
          </a:p>
          <a:p>
            <a:r>
              <a:rPr lang="ru-RU" dirty="0" smtClean="0"/>
              <a:t>содержание </a:t>
            </a:r>
            <a:r>
              <a:rPr lang="ru-RU" dirty="0" smtClean="0"/>
              <a:t>их </a:t>
            </a:r>
            <a:r>
              <a:rPr lang="ru-RU" u="sng" dirty="0" smtClean="0"/>
              <a:t>конкретно</a:t>
            </a:r>
            <a:r>
              <a:rPr lang="ru-RU" u="sng" dirty="0" smtClean="0"/>
              <a:t>;</a:t>
            </a:r>
            <a:endParaRPr lang="ru-RU" dirty="0" smtClean="0"/>
          </a:p>
          <a:p>
            <a:r>
              <a:rPr lang="ru-RU" u="sng" dirty="0" smtClean="0"/>
              <a:t>н</a:t>
            </a:r>
            <a:r>
              <a:rPr lang="ru-RU" u="sng" dirty="0" smtClean="0"/>
              <a:t>е допускать </a:t>
            </a:r>
            <a:r>
              <a:rPr lang="ru-RU" u="sng" dirty="0" smtClean="0"/>
              <a:t>несколько толкований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•</a:t>
            </a:r>
            <a:r>
              <a:rPr lang="ru-RU" dirty="0" smtClean="0"/>
              <a:t> </a:t>
            </a:r>
            <a:r>
              <a:rPr lang="ru-RU" dirty="0" smtClean="0"/>
              <a:t>быть </a:t>
            </a:r>
            <a:r>
              <a:rPr lang="ru-RU" u="sng" dirty="0" smtClean="0"/>
              <a:t>эмпирически наблюдаемыми 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поддающимися </a:t>
            </a:r>
            <a:r>
              <a:rPr lang="ru-RU" dirty="0" smtClean="0"/>
              <a:t>непосредственному </a:t>
            </a:r>
            <a:r>
              <a:rPr lang="ru-RU" u="sng" dirty="0" smtClean="0"/>
              <a:t>измерению</a:t>
            </a:r>
            <a:r>
              <a:rPr lang="ru-RU" dirty="0" smtClean="0"/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857232"/>
            <a:ext cx="7772400" cy="5162568"/>
          </a:xfrm>
        </p:spPr>
        <p:txBody>
          <a:bodyPr>
            <a:normAutofit/>
          </a:bodyPr>
          <a:lstStyle/>
          <a:p>
            <a:r>
              <a:rPr lang="ru-RU" dirty="0" smtClean="0"/>
              <a:t>Под планируемыми результатами освоения основной программы начального образования школы по отдельным учебным предметам понимают </a:t>
            </a:r>
            <a:r>
              <a:rPr lang="ru-RU" dirty="0" smtClean="0">
                <a:solidFill>
                  <a:srgbClr val="FF0000"/>
                </a:solidFill>
              </a:rPr>
              <a:t>систему</a:t>
            </a:r>
            <a:r>
              <a:rPr lang="ru-RU" dirty="0" smtClean="0"/>
              <a:t> </a:t>
            </a:r>
            <a:r>
              <a:rPr lang="ru-RU" b="1" i="1" dirty="0" err="1" smtClean="0"/>
              <a:t>операционализированных</a:t>
            </a:r>
            <a:r>
              <a:rPr lang="ru-RU" b="1" dirty="0" smtClean="0"/>
              <a:t> </a:t>
            </a:r>
            <a:r>
              <a:rPr lang="ru-RU" i="1" dirty="0" smtClean="0"/>
              <a:t>личностно-ориентированных </a:t>
            </a:r>
            <a:r>
              <a:rPr lang="ru-RU" b="1" i="1" u="sng" dirty="0" smtClean="0"/>
              <a:t>целей</a:t>
            </a:r>
            <a:r>
              <a:rPr lang="ru-RU" b="1" u="sng" dirty="0" smtClean="0"/>
              <a:t> </a:t>
            </a:r>
            <a:r>
              <a:rPr lang="ru-RU" i="1" dirty="0" smtClean="0"/>
              <a:t>образования</a:t>
            </a:r>
            <a:r>
              <a:rPr lang="ru-RU" dirty="0" smtClean="0"/>
              <a:t>, </a:t>
            </a:r>
            <a:r>
              <a:rPr lang="ru-RU" b="1" i="1" u="sng" dirty="0" smtClean="0"/>
              <a:t>показателей</a:t>
            </a:r>
            <a:r>
              <a:rPr lang="ru-RU" i="1" dirty="0" smtClean="0"/>
              <a:t> их достижения</a:t>
            </a:r>
            <a:r>
              <a:rPr lang="ru-RU" dirty="0" smtClean="0"/>
              <a:t> и </a:t>
            </a:r>
            <a:r>
              <a:rPr lang="ru-RU" b="1" i="1" u="sng" dirty="0" smtClean="0"/>
              <a:t>критериев оценивания</a:t>
            </a:r>
            <a:r>
              <a:rPr lang="ru-RU" dirty="0" smtClean="0"/>
              <a:t>, выстроенных в логике традиционной структуры школьных предметов (математики, русского языка, чтения, окружающего мира).</a:t>
            </a:r>
          </a:p>
          <a:p>
            <a:r>
              <a:rPr lang="ru-RU" b="1" dirty="0" smtClean="0"/>
              <a:t>ЦЕЛЬ = ПЛАНИРУЕМЫЙ = КРИТЕРИЙ  </a:t>
            </a:r>
          </a:p>
          <a:p>
            <a:pPr>
              <a:buNone/>
            </a:pPr>
            <a:r>
              <a:rPr lang="ru-RU" b="1" dirty="0" smtClean="0"/>
              <a:t>                      РЕЗУЛЬТАТ                 ОЦЕНИВАНИЯ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7772400" cy="92869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= ПЛАНИРУЕМЫЙ = КРИТЕРИЙ  </a:t>
            </a:r>
            <a:b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РЕЗУЛЬТАТ                 ОЦЕНИВАНИЯ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Цель</a:t>
            </a:r>
            <a:r>
              <a:rPr lang="ru-RU" dirty="0" smtClean="0"/>
              <a:t>- представляемый результат деятельности отдельного человека (планируемый результат деятельности ученика)</a:t>
            </a:r>
          </a:p>
          <a:p>
            <a:r>
              <a:rPr lang="ru-RU" b="1" i="1" dirty="0" smtClean="0"/>
              <a:t>Показатели </a:t>
            </a:r>
            <a:r>
              <a:rPr lang="ru-RU" i="1" dirty="0" smtClean="0"/>
              <a:t>достижения планируемых результатов</a:t>
            </a:r>
            <a:r>
              <a:rPr lang="ru-RU" dirty="0" smtClean="0"/>
              <a:t> формулируются в виде </a:t>
            </a:r>
            <a:r>
              <a:rPr lang="ru-RU" i="1" dirty="0" smtClean="0"/>
              <a:t>спектра учебных ситуаций и учебных задач</a:t>
            </a:r>
            <a:r>
              <a:rPr lang="ru-RU" dirty="0" smtClean="0"/>
              <a:t>, </a:t>
            </a:r>
            <a:r>
              <a:rPr lang="ru-RU" u="sng" dirty="0" smtClean="0"/>
              <a:t>иллюстрирующих </a:t>
            </a:r>
            <a:r>
              <a:rPr lang="ru-RU" dirty="0" smtClean="0"/>
              <a:t>на конкретных примерах </a:t>
            </a:r>
            <a:r>
              <a:rPr lang="ru-RU" i="1" dirty="0" smtClean="0"/>
              <a:t>диапазон возможных уровней освоения учебных действий и учебного материала</a:t>
            </a:r>
          </a:p>
          <a:p>
            <a:r>
              <a:rPr lang="ru-RU" b="1" i="1" dirty="0" smtClean="0"/>
              <a:t>Критерии </a:t>
            </a:r>
            <a:r>
              <a:rPr lang="ru-RU" i="1" dirty="0" smtClean="0"/>
              <a:t>оценивания- планируемые результаты освоения ООПНОО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217</TotalTime>
  <Words>1367</Words>
  <Application>Microsoft Office PowerPoint</Application>
  <PresentationFormat>Экран (4:3)</PresentationFormat>
  <Paragraphs>144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Справедливость</vt:lpstr>
      <vt:lpstr>Операционализация образовательных результатов</vt:lpstr>
      <vt:lpstr>Слайд 2</vt:lpstr>
      <vt:lpstr>Как представлены образовательные результаты в Стандарте?</vt:lpstr>
      <vt:lpstr>Например, из ФГОС НОО</vt:lpstr>
      <vt:lpstr>Например, из ПООПНОО</vt:lpstr>
      <vt:lpstr>задание</vt:lpstr>
      <vt:lpstr>К формулировке образовательных результатов  предъявляются требования:</vt:lpstr>
      <vt:lpstr>Планируемые результаты</vt:lpstr>
      <vt:lpstr>ЦЕЛЬ = ПЛАНИРУЕМЫЙ = КРИТЕРИЙ                     РЕЗУЛЬТАТ                 ОЦЕНИВАНИЯ </vt:lpstr>
      <vt:lpstr>Для чего  необходима операционализация?</vt:lpstr>
      <vt:lpstr>Операционализация—</vt:lpstr>
      <vt:lpstr>Операционализация и концептуализация</vt:lpstr>
      <vt:lpstr>Психологи о процессе учения</vt:lpstr>
      <vt:lpstr>Сущность теории поэтапного формирования умственных действий и понятий, Гальперпин П.Я., 1998. </vt:lpstr>
      <vt:lpstr>Что необходимо выполнить при операционализации?</vt:lpstr>
      <vt:lpstr>             Обобщенное умение : решать учебные задачи и задачи, связанные с повседневной жизнью, арифметическим способом (в 1–3 действия):</vt:lpstr>
      <vt:lpstr>Рекомендации по операционализации образовательных результатов                                                                                                                                                                                                                             </vt:lpstr>
      <vt:lpstr>Как должен быть написан планируемый  результат? </vt:lpstr>
      <vt:lpstr>Например</vt:lpstr>
      <vt:lpstr>Задания для контроля. Указать действие, объект, условие </vt:lpstr>
      <vt:lpstr>Ясность планируемого  результата </vt:lpstr>
      <vt:lpstr>Возможность оценки планируемого  результата </vt:lpstr>
      <vt:lpstr>Пример, как нельзя формулировать результаты</vt:lpstr>
      <vt:lpstr>ТАКСОНОМИЯ ПЕДАГОГИЧЕСКАЯ</vt:lpstr>
      <vt:lpstr>Согласованность планируемых  результатов</vt:lpstr>
      <vt:lpstr>Например</vt:lpstr>
      <vt:lpstr>Сколько должно быть планируемых результатов? </vt:lpstr>
      <vt:lpstr>Умение и навык</vt:lpstr>
      <vt:lpstr> Рубинштейн С.Л., Ильин Е.П</vt:lpstr>
      <vt:lpstr>Рубинштейн С.Л., Ильин Е.П</vt:lpstr>
      <vt:lpstr>Четыре основные формы действия, где усваиваемое действие выполняется самим учеником:</vt:lpstr>
      <vt:lpstr>Слайд 32</vt:lpstr>
      <vt:lpstr>Контрольные вопросы</vt:lpstr>
      <vt:lpstr>Слайд 34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Операционализация образовательных результатов</dc:title>
  <dc:creator>Люда</dc:creator>
  <cp:lastModifiedBy>Люда</cp:lastModifiedBy>
  <cp:revision>24</cp:revision>
  <dcterms:created xsi:type="dcterms:W3CDTF">2014-01-23T01:14:58Z</dcterms:created>
  <dcterms:modified xsi:type="dcterms:W3CDTF">2014-01-26T09:19:33Z</dcterms:modified>
</cp:coreProperties>
</file>