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309" r:id="rId3"/>
    <p:sldId id="288" r:id="rId4"/>
    <p:sldId id="314" r:id="rId5"/>
    <p:sldId id="311" r:id="rId6"/>
    <p:sldId id="310" r:id="rId7"/>
    <p:sldId id="305" r:id="rId8"/>
    <p:sldId id="302" r:id="rId9"/>
    <p:sldId id="257" r:id="rId10"/>
    <p:sldId id="306" r:id="rId11"/>
    <p:sldId id="272" r:id="rId12"/>
    <p:sldId id="317" r:id="rId13"/>
    <p:sldId id="284" r:id="rId14"/>
    <p:sldId id="315" r:id="rId15"/>
    <p:sldId id="319" r:id="rId16"/>
    <p:sldId id="320" r:id="rId17"/>
    <p:sldId id="274" r:id="rId18"/>
    <p:sldId id="283" r:id="rId19"/>
    <p:sldId id="316" r:id="rId20"/>
    <p:sldId id="318" r:id="rId21"/>
    <p:sldId id="299" r:id="rId22"/>
    <p:sldId id="27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8A7EF46-7044-4389-9304-28651153E7E4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2DA638-1F09-4FE8-8143-3BE2A0B4A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284363-A87C-4797-9870-462C284B06ED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25BD94-7988-433D-989B-C5101C127450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05D1553-03F2-4644-B3BA-49E3EE499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FD4EE-F8F8-4B73-98B2-B66F2D6494E4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F8BF0-BEF4-442B-B31F-67DCA35CF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89B3F-A3A6-4894-999B-B300499B1355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5528A-466F-430D-B554-0CDE75BD6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E007F-C986-406D-8353-6944870D0704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66532-FA4B-4FA5-80AE-0869C09EF6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E85726-E698-4B44-AC4F-203DC8992BDE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188C5-8D24-44D6-8ADF-A85CF6709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981501-60B0-42C4-8C1B-315A375648C0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9FD988-3243-4675-ACDE-D4877631D1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E522B8-916E-4FCA-A802-F11DAA61A9D8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30D17A-3726-4922-8DD4-10236D18C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CAB936-E396-4887-820D-492871D27BAF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62E2B2-0E24-4BE5-AD10-312CC9328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3E2A2-3DC9-4360-A949-B88D891250AC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28704-F13E-4C48-8A43-F68720018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EFDEC0-CFE8-4F62-BFB6-F7E457427ABF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940EF6-0745-4881-BCDE-833527063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DCF59A4-3EE7-40D4-A5BA-ABADC4E8D457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661CBDB-A17C-4065-9F66-CE1445F89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24073EA-6ABB-49AE-899C-436456E15B4A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F4FDE78-5518-4826-8D08-740A159C3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1" r:id="rId2"/>
    <p:sldLayoutId id="2147483936" r:id="rId3"/>
    <p:sldLayoutId id="2147483937" r:id="rId4"/>
    <p:sldLayoutId id="2147483938" r:id="rId5"/>
    <p:sldLayoutId id="2147483939" r:id="rId6"/>
    <p:sldLayoutId id="2147483932" r:id="rId7"/>
    <p:sldLayoutId id="2147483940" r:id="rId8"/>
    <p:sldLayoutId id="2147483941" r:id="rId9"/>
    <p:sldLayoutId id="2147483933" r:id="rId10"/>
    <p:sldLayoutId id="21474839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59;&#1095;&#1080;&#1090;&#1077;&#1083;&#1100;.do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&#1051;&#1048;&#1057;&#1058;%20&#1044;&#1054;&#1057;&#1058;&#1048;&#1046;&#1045;&#1053;&#1048;&#1049;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0;&#1088;&#1080;&#1090;&#1077;&#1088;&#1080;&#1080;%20&#1086;&#1094;&#1077;&#1085;&#1082;&#1080;%20&#1087;&#1088;&#1086;&#1094;&#1077;&#1089;&#1089;&#1072;%20&#1080;%20&#1087;&#1088;&#1086;&#1076;&#1091;&#1082;&#1090;&#1072;.doc" TargetMode="External"/><Relationship Id="rId5" Type="http://schemas.openxmlformats.org/officeDocument/2006/relationships/hyperlink" Target="&#1058;&#1072;&#1073;&#1083;&#1080;&#1094;&#1072;%20&#1087;&#1088;&#1086;&#1094;&#1077;&#1076;&#1091;&#1088;.doc" TargetMode="External"/><Relationship Id="rId4" Type="http://schemas.openxmlformats.org/officeDocument/2006/relationships/hyperlink" Target="&#1083;&#1080;&#1089;&#1090;%20&#1086;&#1073;&#1088;&#1072;&#1090;&#1085;&#1086;&#1081;%20&#1089;&#1074;&#1103;&#1079;&#1080;.doc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&#1051;&#1080;&#1089;&#1090;%20&#1076;&#1086;&#1089;&#1090;&#1080;&#1078;&#1077;&#1085;&#1080;&#1103;%20&#1096;&#1082;&#1086;&#1083;&#1100;&#1085;&#1080;&#1082;&#1072;&#1084;&#1080;%20&#1087;&#1083;&#1072;&#1085;&#1080;&#1088;&#1091;&#1077;&#1084;&#1099;&#1093;%20&#1088;&#1077;&#1079;&#1091;&#1083;&#1100;&#1090;&#1072;&#1090;&#1086;&#1074;%20&#1074;%20&#1087;&#1088;&#1077;&#1076;&#1084;&#1077;&#1090;&#1085;&#1086;&#1081;%20&#1086;&#1073;&#1083;&#1072;&#1089;&#1090;&#1080;.doc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tskiysad.ru/" TargetMode="External"/><Relationship Id="rId2" Type="http://schemas.openxmlformats.org/officeDocument/2006/relationships/hyperlink" Target="http://www.detskiysad.ru/ped/shkolnik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28868"/>
            <a:ext cx="7772400" cy="207170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2"/>
                </a:solidFill>
              </a:rPr>
              <a:t/>
            </a:r>
            <a:br>
              <a:rPr lang="ru-RU" sz="4000" dirty="0" smtClean="0">
                <a:solidFill>
                  <a:schemeClr val="accent2"/>
                </a:solidFill>
              </a:rPr>
            </a:br>
            <a:r>
              <a:rPr lang="ru-RU" sz="4000" dirty="0" smtClean="0">
                <a:solidFill>
                  <a:schemeClr val="accent2"/>
                </a:solidFill>
              </a:rPr>
              <a:t/>
            </a:r>
            <a:br>
              <a:rPr lang="ru-RU" sz="4000" dirty="0" smtClean="0">
                <a:solidFill>
                  <a:schemeClr val="accent2"/>
                </a:solidFill>
              </a:rPr>
            </a:br>
            <a:r>
              <a:rPr lang="ru-RU" sz="4000" dirty="0" smtClean="0">
                <a:solidFill>
                  <a:schemeClr val="accent2"/>
                </a:solidFill>
              </a:rPr>
              <a:t>Мониторинг достижения  учащимися  образовательных результатов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357688"/>
            <a:ext cx="7772400" cy="454025"/>
          </a:xfrm>
        </p:spPr>
        <p:txBody>
          <a:bodyPr/>
          <a:lstStyle/>
          <a:p>
            <a:pPr marR="0" eaLnBrk="1" hangingPunct="1"/>
            <a:endParaRPr lang="ru-RU" smtClean="0"/>
          </a:p>
          <a:p>
            <a:pPr marR="0" eaLnBrk="1" hangingPunct="1"/>
            <a:r>
              <a:rPr lang="ru-RU" smtClean="0"/>
              <a:t>Семинар №2</a:t>
            </a:r>
          </a:p>
        </p:txBody>
      </p:sp>
      <p:pic>
        <p:nvPicPr>
          <p:cNvPr id="9220" name="Рисунок 7" descr="http://klub-drug.ru/wp-content/uploads/2011/04/ADHD-child-school-150x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28625"/>
            <a:ext cx="1643063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smtClean="0">
                <a:hlinkClick r:id="rId2" action="ppaction://hlinkfile"/>
              </a:rPr>
              <a:t>Отслеживание</a:t>
            </a:r>
            <a:r>
              <a:rPr lang="ru-RU" smtClean="0">
                <a:hlinkClick r:id="rId2" action="ppaction://hlinkfile"/>
              </a:rPr>
              <a:t> и </a:t>
            </a:r>
            <a:r>
              <a:rPr lang="ru-RU" u="sng" smtClean="0">
                <a:hlinkClick r:id="rId2" action="ppaction://hlinkfile"/>
              </a:rPr>
              <a:t>оценка</a:t>
            </a:r>
            <a:r>
              <a:rPr lang="ru-RU" smtClean="0">
                <a:hlinkClick r:id="rId2" action="ppaction://hlinkfile"/>
              </a:rPr>
              <a:t> </a:t>
            </a:r>
            <a:r>
              <a:rPr lang="ru-RU" smtClean="0"/>
              <a:t>достижения учащимися всей совокупности планируемых результатов в процессе  обучения.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Предмет постоянной заботы учителя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Технология формирующей оценки представляет собой единство </a:t>
            </a:r>
            <a:r>
              <a:rPr lang="ru-RU" u="sng" dirty="0" smtClean="0"/>
              <a:t>алгоритма деятельности учителя и ресурсов</a:t>
            </a:r>
            <a:r>
              <a:rPr lang="ru-RU" dirty="0" smtClean="0"/>
              <a:t>, обеспечивающих реализацию алгоритма.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ru-RU" b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Фишман И.С.,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Голуб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Г.Б.</a:t>
            </a:r>
          </a:p>
          <a:p>
            <a:pPr eaLnBrk="1" hangingPunct="1">
              <a:buFont typeface="Wingdings 3" pitchFamily="18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Формирующая оценка образовательных результатов учащихся: Методическое пособие.  Самара: Издательство «Учебная литература», 2007.  244 с.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Сопровождение достижения учащимся запланированных результатов обучения-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технология формирующей оценки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технология выходит на более детальный уровень управления действиями и операциями учебной деятельности, по сравнению с методикой, что и обеспечивает гарантированность образовательных результатов</a:t>
            </a: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Технология формирующей оценки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Оценку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b="1" smtClean="0"/>
              <a:t>стижений учащихся </a:t>
            </a:r>
            <a:r>
              <a:rPr lang="ru-RU" smtClean="0"/>
              <a:t>учителем, который их обучает, то есть человеком, находящимся внутри процесса обучения. </a:t>
            </a:r>
          </a:p>
          <a:p>
            <a:pPr eaLnBrk="1" hangingPunct="1"/>
            <a:r>
              <a:rPr lang="ru-RU" smtClean="0"/>
              <a:t>Этот способ нацелен на определение </a:t>
            </a:r>
            <a:r>
              <a:rPr lang="ru-RU" b="1" smtClean="0"/>
              <a:t>индивидуальных достижений каждого </a:t>
            </a:r>
            <a:r>
              <a:rPr lang="ru-RU" smtClean="0"/>
              <a:t>учащегося и не предполагает как сравнения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mtClean="0"/>
              <a:t>  результатов, продемонстрированных разными учащимися, так и административных выводов по результатам обучения испытуемых.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Формирующее оценивание предполагает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1.Критерии оценивания разрабатываются вместе с учащимися или доводятся до учащихся.</a:t>
            </a:r>
          </a:p>
          <a:p>
            <a:r>
              <a:rPr lang="ru-RU" smtClean="0"/>
              <a:t>2. Учителем ведется  тщательный и конкретный учет индивидуальных достижений учащихся.</a:t>
            </a:r>
          </a:p>
          <a:p>
            <a:r>
              <a:rPr lang="ru-RU" smtClean="0"/>
              <a:t>3. Последующие действия с учащимися проектируются на основе информации мониторинга  достижения детьми  данных критериев.</a:t>
            </a:r>
          </a:p>
          <a:p>
            <a:pPr>
              <a:buFont typeface="Wingdings 3" pitchFamily="18" charset="2"/>
              <a:buNone/>
            </a:pP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FF0000"/>
                </a:solidFill>
              </a:rPr>
              <a:t>Правила формирующего оценивания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 – это система </a:t>
            </a:r>
            <a:r>
              <a:rPr lang="ru-RU" u="sng" smtClean="0"/>
              <a:t>педагогически целесообразных действий учителя </a:t>
            </a:r>
            <a:r>
              <a:rPr lang="ru-RU" smtClean="0"/>
              <a:t>по сбору, обработке, анализу и интерпретации информации об усвоении учащимися социального опыта в учебном процессе, позволяющая </a:t>
            </a:r>
            <a:r>
              <a:rPr lang="ru-RU" u="sng" smtClean="0"/>
              <a:t>оценивать процесс и результат этих достижений</a:t>
            </a:r>
            <a:r>
              <a:rPr lang="ru-RU" smtClean="0"/>
              <a:t>, осуществлять их прогноз и коррекцию. </a:t>
            </a:r>
            <a:br>
              <a:rPr lang="ru-RU" smtClean="0"/>
            </a:b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Педагогический мониторинг достижения  школьниками образовательных результатов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получение объективной и достоверной информации  </a:t>
            </a:r>
            <a:r>
              <a:rPr lang="ru-RU" u="sng" smtClean="0"/>
              <a:t>о процессе достижения </a:t>
            </a:r>
            <a:r>
              <a:rPr lang="ru-RU" smtClean="0"/>
              <a:t>школьниками образовательных результатов.</a:t>
            </a:r>
          </a:p>
          <a:p>
            <a:r>
              <a:rPr lang="ru-RU" smtClean="0"/>
              <a:t>Результат мониторинга– это информация </a:t>
            </a:r>
            <a:r>
              <a:rPr lang="ru-RU" u="sng" smtClean="0"/>
              <a:t>об уровне усвоения учащимися опыта </a:t>
            </a:r>
            <a:r>
              <a:rPr lang="ru-RU" smtClean="0"/>
              <a:t>познавательной деятельности, опыта эмоционально-ценностных отношений, опыта творческой деятельности .</a:t>
            </a:r>
            <a:br>
              <a:rPr lang="ru-RU" smtClean="0"/>
            </a:b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мониторинга учебного процесса является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1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7206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1) планирование образовательных результатов на конец года,  раздела, темы, урока или серии уроков;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2) определение «реперных точек» учебного содержания;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3)создание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листов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достижений школьников;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4) разработка листов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обратной связи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для некоторых  «реперных точек»;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5) предъявление учащимся планируемых образовательных результатов;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6) использование листов обратной связи для оценки образовательных результатов и организации самооценки учащихся;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7) осуществление  сбора информации  (</a:t>
            </a:r>
            <a:r>
              <a:rPr lang="ru-RU" sz="180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применение техник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, методик, приемов, инструментария, шкал,…)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7) промежуточное комментирование результатов выполнения  учащимися задания ;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8) работа учащегося над заданием с учетом комментариев;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9) оценивание образовательных результатов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качественной или количественной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оценкой на основании четких критериев.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деятельности учителя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организации  мониторинга учебного процесса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(система педагогически целесообразных действий учителя)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mtClean="0"/>
              <a:t>1) определение </a:t>
            </a:r>
            <a:r>
              <a:rPr lang="ru-RU" u="sng" smtClean="0"/>
              <a:t>планируемых результатов </a:t>
            </a:r>
            <a:r>
              <a:rPr lang="ru-RU" smtClean="0"/>
              <a:t>обучения;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mtClean="0"/>
              <a:t>2) </a:t>
            </a:r>
            <a:r>
              <a:rPr lang="ru-RU" u="sng" smtClean="0"/>
              <a:t>организация деятельности </a:t>
            </a:r>
            <a:r>
              <a:rPr lang="ru-RU" smtClean="0"/>
              <a:t>учащегося по планированию и достижению субъективно значимых образовательных результатов;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mtClean="0"/>
              <a:t>3) сопровождение достижения учащимся запланированных результатов обучения с помощью механизмов </a:t>
            </a:r>
            <a:r>
              <a:rPr lang="ru-RU" u="sng" smtClean="0"/>
              <a:t>обратной связи</a:t>
            </a:r>
            <a:r>
              <a:rPr lang="ru-RU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Алгоритм деятельности учителя по организации мониторинга учебного процесса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1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07841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1.Предмет ,класс, тема раздела, количество часов.</a:t>
            </a:r>
          </a:p>
          <a:p>
            <a:pPr>
              <a:buFont typeface="Wingdings 3" pitchFamily="18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2.Лист достижения (ожидаемые (планируемые) образовательные результаты, реперные точки содержания), </a:t>
            </a: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методика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работы с ним.</a:t>
            </a:r>
          </a:p>
          <a:p>
            <a:pPr>
              <a:buFont typeface="Wingdings 3" pitchFamily="18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3.Набор заданий для диагностики достижения планируемых результатов с комментарием.</a:t>
            </a:r>
          </a:p>
          <a:p>
            <a:pPr>
              <a:buFont typeface="Wingdings 3" pitchFamily="18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4.Листы обратной связи для некоторых реперных точек содержания, </a:t>
            </a: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работы с ними.</a:t>
            </a:r>
          </a:p>
          <a:p>
            <a:pPr>
              <a:buFont typeface="Wingdings 3" pitchFamily="18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5.Набор заданий для листов обратной связи с комментарием.</a:t>
            </a:r>
          </a:p>
          <a:p>
            <a:pPr>
              <a:buFont typeface="Wingdings 3" pitchFamily="18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6.Комментарии по «отработанному» листу достижения.</a:t>
            </a:r>
          </a:p>
          <a:p>
            <a:pPr>
              <a:buFont typeface="Wingdings 3" pitchFamily="18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7.Выводы о плюсах - минусах и рисках мониторинга учебного процесса.</a:t>
            </a:r>
          </a:p>
          <a:p>
            <a:pPr>
              <a:buFont typeface="Wingdings 3" pitchFamily="18" charset="2"/>
              <a:buNone/>
            </a:pPr>
            <a:endParaRPr lang="ru-RU" sz="2400" b="1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5111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Составляющие мониторинга учебного процесса</a:t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(содержание работы на семинаре)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Для получения более объективной и полной картины об освоении образовательных программ необходимо разработать такую </a:t>
            </a:r>
            <a:r>
              <a:rPr lang="ru-RU" u="sng" smtClean="0"/>
              <a:t>систему</a:t>
            </a:r>
            <a:r>
              <a:rPr lang="ru-RU" smtClean="0"/>
              <a:t> контроля, распределенную по годам, и включающую различные формы оценки, результаты которой были бы </a:t>
            </a:r>
            <a:r>
              <a:rPr lang="ru-RU" u="sng" smtClean="0"/>
              <a:t>полезны</a:t>
            </a:r>
            <a:r>
              <a:rPr lang="ru-RU" smtClean="0"/>
              <a:t> для пользователей на различных этапах образовательного процесса.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отследить достижение школьниками образовательных результатов?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Требования к заполнению ожидаемых результатов,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знаковая система заполнения,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частота заполнения,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выделение зон актуального и ближайшего развития,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предъявление информации мониторинга участникам образовательного процесса,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применение информации для проектирования урока (уроков),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принятие управленческих решений,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использование информации для  организации повторения,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другое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Методика работы с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Листом достижения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 окончании семинара по данной теме обучающиеся будут способны:</a:t>
            </a:r>
            <a:endParaRPr lang="ru-RU" sz="240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воспроизводить алгоритм деятельности учителя по организации  мониторинга учебного процесса;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обозначать собственные  дефициты деятельности по организации  мониторинга учебного процесса;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описывать организацию мониторинга учебного процесса на конкретном учебном предмете ,включая </a:t>
            </a:r>
          </a:p>
          <a:p>
            <a:pPr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                 1)разработанные листы достижения;</a:t>
            </a:r>
          </a:p>
          <a:p>
            <a:pPr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                  2)методику работы с листами достижения;</a:t>
            </a:r>
          </a:p>
          <a:p>
            <a:pPr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                  3) методику работы с листами  обратной связи;</a:t>
            </a:r>
          </a:p>
          <a:p>
            <a:pPr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                   4) учебно-практические и учебно-познавательные задания,       </a:t>
            </a:r>
          </a:p>
          <a:p>
            <a:pPr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                    соответствующие планируемым результатам;</a:t>
            </a:r>
          </a:p>
          <a:p>
            <a:pPr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                  5) рекомендации по оцениванию учебных достижений школьников.</a:t>
            </a:r>
          </a:p>
          <a:p>
            <a:pPr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СЕМИНАР №2 :«</a:t>
            </a: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Мониторинг достижения  учащимися  образовательных результатов»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Благодарю за внимание!</a:t>
            </a:r>
          </a:p>
          <a:p>
            <a:pPr algn="ctr" eaLnBrk="1" hangingPunct="1"/>
            <a:r>
              <a:rPr lang="ru-RU" smtClean="0"/>
              <a:t>Желаю продуктивной работы !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насколько она поддерживает и стимулирует учащихся; </a:t>
            </a:r>
          </a:p>
          <a:p>
            <a:pPr eaLnBrk="1" hangingPunct="1"/>
            <a:r>
              <a:rPr lang="ru-RU" smtClean="0"/>
              <a:t>насколько обеспечивает точную обратную связь;</a:t>
            </a:r>
          </a:p>
          <a:p>
            <a:pPr eaLnBrk="1" hangingPunct="1"/>
            <a:r>
              <a:rPr lang="ru-RU" smtClean="0"/>
              <a:t> насколько включает учащихся в самостоятельную оценочную деятельность;</a:t>
            </a:r>
          </a:p>
          <a:p>
            <a:pPr eaLnBrk="1" hangingPunct="1"/>
            <a:r>
              <a:rPr lang="ru-RU" smtClean="0"/>
              <a:t>насколько она информативна для управления системой образования.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Успешность </a:t>
            </a:r>
            <a:r>
              <a:rPr lang="ru-RU" sz="2800" dirty="0" smtClean="0">
                <a:solidFill>
                  <a:schemeClr val="accent2"/>
                </a:solidFill>
              </a:rPr>
              <a:t>достижения  учащимися  образовательных результатов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 многом зависит от того, как устроена система оценки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 «канал обратной связи» действует периодически, информация по нему поступает бедная и с большими перерывами. Это приводит к тому, что у учителя нет точного знания </a:t>
            </a:r>
            <a:r>
              <a:rPr lang="ru-RU" smtClean="0">
                <a:solidFill>
                  <a:srgbClr val="FF0000"/>
                </a:solidFill>
              </a:rPr>
              <a:t>индивидуальных особенностей усвоения. </a:t>
            </a:r>
            <a:r>
              <a:rPr lang="ru-RU" smtClean="0"/>
              <a:t>Например, ученик сделал ошибку. Но какова конкретная причина ее? Обычно это остается неизвестным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.( В. А. Крутецкий.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  <a:hlinkClick r:id="rId2"/>
              </a:rPr>
              <a:t>«Психология обучения и воспитания школьников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»  "Просвещение", Москва, 1976 г.,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  <a:hlinkClick r:id="rId3"/>
              </a:rPr>
              <a:t>OCR Detskiysad.Ru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Говоря языком кибернетики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1"/>
          <p:cNvSpPr>
            <a:spLocks noGrp="1"/>
          </p:cNvSpPr>
          <p:nvPr>
            <p:ph idx="1"/>
          </p:nvPr>
        </p:nvSpPr>
        <p:spPr>
          <a:xfrm>
            <a:off x="357188" y="1071563"/>
            <a:ext cx="8229600" cy="4525962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pPr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стартовая                                       промежуточное                           итоговая</a:t>
            </a:r>
          </a:p>
          <a:p>
            <a:pPr>
              <a:buFont typeface="Wingdings 3" pitchFamily="18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диагностика (вн.)                         оценивание  (вн.)              аттестация(внеш.)</a:t>
            </a:r>
          </a:p>
          <a:p>
            <a:pPr>
              <a:buFont typeface="Wingdings 3" pitchFamily="18" charset="2"/>
              <a:buNone/>
            </a:pPr>
            <a:endParaRPr lang="ru-RU" smtClean="0"/>
          </a:p>
          <a:p>
            <a:pPr>
              <a:buFont typeface="Wingdings 3" pitchFamily="18" charset="2"/>
              <a:buNone/>
            </a:pPr>
            <a:r>
              <a:rPr lang="ru-RU" smtClean="0"/>
              <a:t>                                        </a:t>
            </a:r>
            <a:r>
              <a:rPr lang="ru-RU" sz="2000" smtClean="0">
                <a:solidFill>
                  <a:srgbClr val="FF0000"/>
                </a:solidFill>
              </a:rPr>
              <a:t>текущее</a:t>
            </a:r>
          </a:p>
          <a:p>
            <a:pPr>
              <a:buFont typeface="Wingdings 3" pitchFamily="18" charset="2"/>
              <a:buNone/>
            </a:pPr>
            <a:r>
              <a:rPr lang="ru-RU" sz="2000" smtClean="0">
                <a:solidFill>
                  <a:srgbClr val="FF0000"/>
                </a:solidFill>
              </a:rPr>
              <a:t>                                                     оценивание</a:t>
            </a:r>
          </a:p>
          <a:p>
            <a:pPr>
              <a:buFont typeface="Wingdings 3" pitchFamily="18" charset="2"/>
              <a:buNone/>
            </a:pPr>
            <a:r>
              <a:rPr lang="ru-RU" smtClean="0"/>
              <a:t>                  1кл.             2кл.         3кл.       4кл.</a:t>
            </a: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Система контроля за освоением образовательных программ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1563" y="3357563"/>
            <a:ext cx="72151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4-конечная звезда 5"/>
          <p:cNvSpPr/>
          <p:nvPr/>
        </p:nvSpPr>
        <p:spPr>
          <a:xfrm>
            <a:off x="4643438" y="3286125"/>
            <a:ext cx="142875" cy="214313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8143875" y="3286125"/>
            <a:ext cx="142875" cy="214313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2714625" y="3286125"/>
            <a:ext cx="142875" cy="214313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429375" y="3286125"/>
            <a:ext cx="142875" cy="214313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2" name="Прямая со стрелкой 11"/>
          <p:cNvCxnSpPr>
            <a:stCxn id="8" idx="0"/>
          </p:cNvCxnSpPr>
          <p:nvPr/>
        </p:nvCxnSpPr>
        <p:spPr>
          <a:xfrm rot="5400000" flipH="1" flipV="1">
            <a:off x="3393282" y="1750219"/>
            <a:ext cx="928687" cy="2143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0"/>
          </p:cNvCxnSpPr>
          <p:nvPr/>
        </p:nvCxnSpPr>
        <p:spPr>
          <a:xfrm rot="5400000" flipH="1" flipV="1">
            <a:off x="4394200" y="2678113"/>
            <a:ext cx="928687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V="1">
            <a:off x="5179219" y="2035969"/>
            <a:ext cx="1071562" cy="1714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677862" y="2820988"/>
            <a:ext cx="7858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7823200" y="2749550"/>
            <a:ext cx="6429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smtClean="0"/>
              <a:t>Внешняя, так и внутренняя оценка должны строиться на </a:t>
            </a:r>
            <a:r>
              <a:rPr lang="ru-RU" smtClean="0">
                <a:solidFill>
                  <a:srgbClr val="FF0000"/>
                </a:solidFill>
              </a:rPr>
              <a:t>критериальной </a:t>
            </a:r>
            <a:r>
              <a:rPr lang="ru-RU" smtClean="0"/>
              <a:t>основе, адекватно отражающей основные требования стандарта к результатам образования на данной ступени обучения</a:t>
            </a: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Внутренняя оценка не может остаться произвольно формируемой школой!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Она должна включать создание </a:t>
            </a:r>
            <a:r>
              <a:rPr lang="ru-RU" u="sng" smtClean="0">
                <a:latin typeface="Times New Roman" pitchFamily="18" charset="0"/>
                <a:cs typeface="Times New Roman" pitchFamily="18" charset="0"/>
              </a:rPr>
              <a:t>системы мониторинга образовательных достижений учащихся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на основе единых методологических подходов для регулярного проведения оценочных процедур.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Нужна технология, ориентированная на конкретного ученика,  позволяющая</a:t>
            </a:r>
          </a:p>
          <a:p>
            <a:pPr>
              <a:buFont typeface="Wingdings 3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u="sng" smtClean="0">
                <a:latin typeface="Times New Roman" pitchFamily="18" charset="0"/>
                <a:cs typeface="Times New Roman" pitchFamily="18" charset="0"/>
              </a:rPr>
              <a:t>выявить пробелы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в освоении учащимся элемента содержания образования с тем, чтобы </a:t>
            </a:r>
            <a:r>
              <a:rPr lang="ru-RU" u="sng" smtClean="0">
                <a:latin typeface="Times New Roman" pitchFamily="18" charset="0"/>
                <a:cs typeface="Times New Roman" pitchFamily="18" charset="0"/>
              </a:rPr>
              <a:t>восполнить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их с максимальной эффективностью.</a:t>
            </a:r>
          </a:p>
          <a:p>
            <a:endParaRPr lang="ru-RU" smtClean="0"/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Требование к внутренней системе оценивания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smtClean="0"/>
              <a:t>"Учитель не должен забывать, что познание есть процесс, оно растянуто во времени, связано с этапами. Подвергать оценке баллом то, что находится еще в стадии становления, что будет изменяться, уточняться в дальнейшем при усвоении новых знаний, психологически неоправданно". </a:t>
            </a:r>
            <a:r>
              <a:rPr lang="ru-RU" smtClean="0"/>
              <a:t>                               </a:t>
            </a:r>
          </a:p>
          <a:p>
            <a:endParaRPr lang="ru-RU" i="1" smtClean="0"/>
          </a:p>
          <a:p>
            <a:pPr>
              <a:buFont typeface="Wingdings 3" pitchFamily="18" charset="2"/>
              <a:buNone/>
            </a:pPr>
            <a:r>
              <a:rPr lang="ru-RU" i="1" smtClean="0"/>
              <a:t>                                            Гузеев В.В.</a:t>
            </a:r>
            <a:endParaRPr lang="ru-RU" smtClean="0"/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Образовательный процесс</a:t>
            </a:r>
          </a:p>
          <a:p>
            <a:pPr algn="ctr" eaLnBrk="1" hangingPunct="1">
              <a:buFont typeface="Wingdings 3" pitchFamily="18" charset="2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Цели                                                                                       Планируемые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образ. рез-ты:</a:t>
            </a:r>
          </a:p>
          <a:p>
            <a:pPr eaLnBrk="1" hangingPunct="1">
              <a:buFont typeface="Wingdings 3" pitchFamily="18" charset="2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предметные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УУД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 каком мониторинге идет речь?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857250" y="2143125"/>
            <a:ext cx="7500938" cy="15716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642937" y="3429001"/>
            <a:ext cx="2500313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428875" y="2714625"/>
            <a:ext cx="5072063" cy="2214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1143000" y="2500313"/>
            <a:ext cx="2928938" cy="2500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857625" y="2286000"/>
            <a:ext cx="3786188" cy="2500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357313" y="2214563"/>
            <a:ext cx="3714750" cy="3000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072063" y="2214563"/>
            <a:ext cx="3000375" cy="2571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357313" y="2571750"/>
            <a:ext cx="5786437" cy="2643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6607969" y="3036094"/>
            <a:ext cx="2214563" cy="128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1932</TotalTime>
  <Words>993</Words>
  <Application>Microsoft Office PowerPoint</Application>
  <PresentationFormat>Экран (4:3)</PresentationFormat>
  <Paragraphs>113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Открытая</vt:lpstr>
      <vt:lpstr>  Мониторинг достижения  учащимися  образовательных результатов</vt:lpstr>
      <vt:lpstr>Как отследить достижение школьниками образовательных результатов?</vt:lpstr>
      <vt:lpstr>Успешность достижения  учащимися  образовательных результатов во многом зависит от того, как устроена система оценки</vt:lpstr>
      <vt:lpstr>Говоря языком кибернетики</vt:lpstr>
      <vt:lpstr>Система контроля за освоением образовательных программ </vt:lpstr>
      <vt:lpstr>Внутренняя оценка не может остаться произвольно формируемой школой!</vt:lpstr>
      <vt:lpstr>Требование к внутренней системе оценивания</vt:lpstr>
      <vt:lpstr>Слайд 8</vt:lpstr>
      <vt:lpstr>О каком мониторинге идет речь?</vt:lpstr>
      <vt:lpstr>Предмет постоянной заботы учителя</vt:lpstr>
      <vt:lpstr>Сопровождение достижения учащимся запланированных результатов обучения-  технология формирующей оценки </vt:lpstr>
      <vt:lpstr>Технология формирующей оценки </vt:lpstr>
      <vt:lpstr>Формирующее оценивание предполагает</vt:lpstr>
      <vt:lpstr>Правила формирующего оценивания</vt:lpstr>
      <vt:lpstr>Педагогический мониторинг достижения  школьниками образовательных результатов</vt:lpstr>
      <vt:lpstr>Целью мониторинга учебного процесса является</vt:lpstr>
      <vt:lpstr>Алгоритм деятельности учителя по организации  мониторинга учебного процесса  (система педагогически целесообразных действий учителя)  </vt:lpstr>
      <vt:lpstr>Алгоритм деятельности учителя по организации мониторинга учебного процесса </vt:lpstr>
      <vt:lpstr>Составляющие мониторинга учебного процесса (содержание работы на семинаре)</vt:lpstr>
      <vt:lpstr>Методика работы с Листом достижения </vt:lpstr>
      <vt:lpstr>СЕМИНАР №2 :«Мониторинг достижения  учащимися  образовательных результатов»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учебного процесса как средство для достижения  школьниками образовательных результатов</dc:title>
  <dc:creator>Люда</dc:creator>
  <cp:lastModifiedBy>user</cp:lastModifiedBy>
  <cp:revision>111</cp:revision>
  <dcterms:created xsi:type="dcterms:W3CDTF">2014-02-05T02:28:22Z</dcterms:created>
  <dcterms:modified xsi:type="dcterms:W3CDTF">2014-03-18T02:46:36Z</dcterms:modified>
</cp:coreProperties>
</file>