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4"/>
  </p:notesMasterIdLst>
  <p:sldIdLst>
    <p:sldId id="256" r:id="rId2"/>
    <p:sldId id="580" r:id="rId3"/>
    <p:sldId id="574" r:id="rId4"/>
    <p:sldId id="575" r:id="rId5"/>
    <p:sldId id="577" r:id="rId6"/>
    <p:sldId id="576" r:id="rId7"/>
    <p:sldId id="581" r:id="rId8"/>
    <p:sldId id="583" r:id="rId9"/>
    <p:sldId id="579" r:id="rId10"/>
    <p:sldId id="557" r:id="rId11"/>
    <p:sldId id="582" r:id="rId12"/>
    <p:sldId id="57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738E"/>
    <a:srgbClr val="00FE01"/>
    <a:srgbClr val="00DA00"/>
    <a:srgbClr val="CE3618"/>
    <a:srgbClr val="FF9900"/>
    <a:srgbClr val="009900"/>
    <a:srgbClr val="007600"/>
    <a:srgbClr val="CFD8DB"/>
    <a:srgbClr val="33CC33"/>
    <a:srgbClr val="A52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79667" autoAdjust="0"/>
  </p:normalViewPr>
  <p:slideViewPr>
    <p:cSldViewPr snapToGrid="0">
      <p:cViewPr varScale="1">
        <p:scale>
          <a:sx n="54" d="100"/>
          <a:sy n="54" d="100"/>
        </p:scale>
        <p:origin x="-1758" y="-90"/>
      </p:cViewPr>
      <p:guideLst>
        <p:guide orient="horz" pos="2516"/>
        <p:guide orient="horz" pos="4022"/>
        <p:guide orient="horz" pos="1070"/>
        <p:guide orient="horz" pos="2908"/>
        <p:guide orient="horz" pos="2363"/>
        <p:guide pos="2883"/>
        <p:guide pos="5584"/>
        <p:guide pos="302"/>
        <p:guide pos="80"/>
        <p:guide pos="2286"/>
        <p:guide pos="24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99218E-E856-49CF-B0E7-61F9BFCF6F83}" type="datetimeFigureOut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9565CC-5929-4E3D-AEEB-4B1D35424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37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2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baseline="0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12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baseline="0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baseline="0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5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baseline="0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baseline="0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baseline="0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baseline="0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r>
              <a:rPr lang="ru-RU" dirty="0" smtClean="0"/>
              <a:t>«Никто не может в одиночку сыграть симфонию. Для этого нужен целый оркестр» — H.E. Luccock, профессор теологии</a:t>
            </a:r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10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 userDrawn="1"/>
        </p:nvSpPr>
        <p:spPr>
          <a:xfrm>
            <a:off x="4572000" y="3790755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0" y="1107834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1969" t="14106" r="2627" b="6652"/>
          <a:stretch>
            <a:fillRect/>
          </a:stretch>
        </p:blipFill>
        <p:spPr bwMode="auto">
          <a:xfrm>
            <a:off x="0" y="1362810"/>
            <a:ext cx="9144000" cy="239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14477268" y="253879"/>
            <a:ext cx="3933825" cy="14938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284285" y="1645020"/>
            <a:ext cx="1443038" cy="1855787"/>
            <a:chOff x="1816" y="774"/>
            <a:chExt cx="777" cy="999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1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3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8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3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6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7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sp>
        <p:nvSpPr>
          <p:cNvPr id="8" name="Заголовок 7"/>
          <p:cNvSpPr>
            <a:spLocks noGrp="1"/>
          </p:cNvSpPr>
          <p:nvPr userDrawn="1">
            <p:ph type="ctrTitle"/>
          </p:nvPr>
        </p:nvSpPr>
        <p:spPr>
          <a:xfrm>
            <a:off x="2016342" y="4422531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72" name="Рисунок 71" descr="2.png"/>
          <p:cNvPicPr>
            <a:picLocks noChangeAspect="1"/>
          </p:cNvPicPr>
          <p:nvPr userDrawn="1"/>
        </p:nvPicPr>
        <p:blipFill>
          <a:blip r:embed="rId4" cstate="print"/>
          <a:srcRect l="5204" t="2671" r="2575" b="2735"/>
          <a:stretch>
            <a:fillRect/>
          </a:stretch>
        </p:blipFill>
        <p:spPr>
          <a:xfrm>
            <a:off x="7312481" y="85537"/>
            <a:ext cx="1653039" cy="26753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3" name="Рисунок 72" descr="11__.png"/>
          <p:cNvPicPr>
            <a:picLocks noChangeAspect="1"/>
          </p:cNvPicPr>
          <p:nvPr userDrawn="1"/>
        </p:nvPicPr>
        <p:blipFill>
          <a:blip r:embed="rId5" cstate="print"/>
          <a:srcRect t="8258" r="15007" b="12390"/>
          <a:stretch>
            <a:fillRect/>
          </a:stretch>
        </p:blipFill>
        <p:spPr>
          <a:xfrm>
            <a:off x="4481267" y="1107834"/>
            <a:ext cx="2677557" cy="16530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4" name="Рисунок 65" descr="2.tif"/>
          <p:cNvPicPr>
            <a:picLocks noChangeAspect="1"/>
          </p:cNvPicPr>
          <p:nvPr userDrawn="1"/>
        </p:nvPicPr>
        <p:blipFill>
          <a:blip r:embed="rId6" cstate="print"/>
          <a:srcRect t="353" r="139"/>
          <a:stretch>
            <a:fillRect/>
          </a:stretch>
        </p:blipFill>
        <p:spPr bwMode="auto">
          <a:xfrm>
            <a:off x="2241550" y="2366315"/>
            <a:ext cx="2659063" cy="16530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" name="Прямоугольник 69"/>
          <p:cNvSpPr/>
          <p:nvPr userDrawn="1"/>
        </p:nvSpPr>
        <p:spPr>
          <a:xfrm>
            <a:off x="2039816" y="4026883"/>
            <a:ext cx="193431" cy="193431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057F-FA5A-4F86-8B04-2FCEABEB9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0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0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92DF-2238-4D7E-A0FE-3025AE80F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143-E22D-42A2-8B24-6E8040DFC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A021-3541-4D65-98F3-8F53122BA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5A39-9636-44E0-9391-E2BF898D2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A7B7-227F-4500-9BB2-800E193AB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651D-F119-4D5D-BE0C-BD1782C84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C69-628A-4378-9F67-52CD0B9F3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DA5A-7345-4D05-A074-4C74E5624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65992" y="6503350"/>
            <a:ext cx="8578008" cy="361200"/>
          </a:xfrm>
          <a:prstGeom prst="rect">
            <a:avLst/>
          </a:prstGeom>
          <a:noFill/>
        </p:spPr>
      </p:pic>
      <p:pic>
        <p:nvPicPr>
          <p:cNvPr id="77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 l="1969" t="14106" r="2627" b="6652"/>
          <a:stretch>
            <a:fillRect/>
          </a:stretch>
        </p:blipFill>
        <p:spPr bwMode="auto">
          <a:xfrm>
            <a:off x="0" y="0"/>
            <a:ext cx="9144000" cy="101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2" y="1381125"/>
            <a:ext cx="8512176" cy="46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899" y="44450"/>
            <a:ext cx="6990459" cy="9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350"/>
            <a:ext cx="533400" cy="354650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13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C267DD-283A-4702-90AC-644DA599F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" name="Группа 68"/>
          <p:cNvGrpSpPr>
            <a:grpSpLocks/>
          </p:cNvGrpSpPr>
          <p:nvPr userDrawn="1"/>
        </p:nvGrpSpPr>
        <p:grpSpPr bwMode="auto">
          <a:xfrm>
            <a:off x="162267" y="239209"/>
            <a:ext cx="1624012" cy="623887"/>
            <a:chOff x="7366180" y="119641"/>
            <a:chExt cx="1623997" cy="623058"/>
          </a:xfrm>
        </p:grpSpPr>
        <p:grpSp>
          <p:nvGrpSpPr>
            <p:cNvPr id="21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25" name="Freeform 5"/>
              <p:cNvSpPr>
                <a:spLocks/>
              </p:cNvSpPr>
              <p:nvPr userDrawn="1"/>
            </p:nvSpPr>
            <p:spPr bwMode="auto">
              <a:xfrm>
                <a:off x="7905203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6"/>
              <p:cNvSpPr>
                <a:spLocks/>
              </p:cNvSpPr>
              <p:nvPr userDrawn="1"/>
            </p:nvSpPr>
            <p:spPr bwMode="auto">
              <a:xfrm>
                <a:off x="7784554" y="1107884"/>
                <a:ext cx="117474" cy="125245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 userDrawn="1"/>
            </p:nvSpPr>
            <p:spPr bwMode="auto">
              <a:xfrm>
                <a:off x="7686130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 userDrawn="1"/>
            </p:nvSpPr>
            <p:spPr bwMode="auto">
              <a:xfrm>
                <a:off x="7324183" y="1106298"/>
                <a:ext cx="107949" cy="130002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7" cy="125245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 userDrawn="1"/>
            </p:nvSpPr>
            <p:spPr bwMode="auto">
              <a:xfrm>
                <a:off x="7051136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4"/>
              <p:cNvSpPr>
                <a:spLocks/>
              </p:cNvSpPr>
              <p:nvPr userDrawn="1"/>
            </p:nvSpPr>
            <p:spPr bwMode="auto">
              <a:xfrm>
                <a:off x="7841703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6"/>
              <p:cNvSpPr>
                <a:spLocks noEditPoints="1"/>
              </p:cNvSpPr>
              <p:nvPr userDrawn="1"/>
            </p:nvSpPr>
            <p:spPr bwMode="auto">
              <a:xfrm>
                <a:off x="7670255" y="1424962"/>
                <a:ext cx="73024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7" cy="77685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7" cy="77685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7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3" cy="77685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7917903" y="962028"/>
                <a:ext cx="46037" cy="11097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2" cy="79269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 userDrawn="1"/>
            </p:nvSpPr>
            <p:spPr bwMode="auto">
              <a:xfrm>
                <a:off x="7819479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 userDrawn="1"/>
            </p:nvSpPr>
            <p:spPr bwMode="auto">
              <a:xfrm>
                <a:off x="7749629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30"/>
              <p:cNvSpPr>
                <a:spLocks noEditPoints="1"/>
              </p:cNvSpPr>
              <p:nvPr userDrawn="1"/>
            </p:nvSpPr>
            <p:spPr bwMode="auto">
              <a:xfrm>
                <a:off x="7609931" y="974712"/>
                <a:ext cx="49212" cy="79269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>
                <a:off x="7359108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4"/>
              <p:cNvSpPr>
                <a:spLocks/>
              </p:cNvSpPr>
              <p:nvPr userDrawn="1"/>
            </p:nvSpPr>
            <p:spPr bwMode="auto">
              <a:xfrm>
                <a:off x="7276559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5"/>
              <p:cNvSpPr>
                <a:spLocks noEditPoints="1"/>
              </p:cNvSpPr>
              <p:nvPr userDrawn="1"/>
            </p:nvSpPr>
            <p:spPr bwMode="auto">
              <a:xfrm>
                <a:off x="7200360" y="974712"/>
                <a:ext cx="71436" cy="79269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3" cy="79269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Freeform 38"/>
              <p:cNvSpPr>
                <a:spLocks noEditPoints="1"/>
              </p:cNvSpPr>
              <p:nvPr userDrawn="1"/>
            </p:nvSpPr>
            <p:spPr bwMode="auto">
              <a:xfrm>
                <a:off x="7829004" y="1291790"/>
                <a:ext cx="57149" cy="77684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Freeform 40"/>
              <p:cNvSpPr>
                <a:spLocks/>
              </p:cNvSpPr>
              <p:nvPr userDrawn="1"/>
            </p:nvSpPr>
            <p:spPr bwMode="auto">
              <a:xfrm>
                <a:off x="7660730" y="1291790"/>
                <a:ext cx="66674" cy="77684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Freeform 41"/>
              <p:cNvSpPr>
                <a:spLocks/>
              </p:cNvSpPr>
              <p:nvPr userDrawn="1"/>
            </p:nvSpPr>
            <p:spPr bwMode="auto">
              <a:xfrm>
                <a:off x="7603581" y="1291790"/>
                <a:ext cx="41275" cy="77684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2" cy="77684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43"/>
              <p:cNvSpPr>
                <a:spLocks/>
              </p:cNvSpPr>
              <p:nvPr userDrawn="1"/>
            </p:nvSpPr>
            <p:spPr bwMode="auto">
              <a:xfrm>
                <a:off x="7473407" y="1291790"/>
                <a:ext cx="9525" cy="7768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44"/>
              <p:cNvSpPr>
                <a:spLocks noEditPoints="1"/>
              </p:cNvSpPr>
              <p:nvPr userDrawn="1"/>
            </p:nvSpPr>
            <p:spPr bwMode="auto">
              <a:xfrm>
                <a:off x="7413083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45"/>
              <p:cNvSpPr>
                <a:spLocks noEditPoints="1"/>
              </p:cNvSpPr>
              <p:nvPr userDrawn="1"/>
            </p:nvSpPr>
            <p:spPr bwMode="auto">
              <a:xfrm>
                <a:off x="7346408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46"/>
              <p:cNvSpPr>
                <a:spLocks noEditPoints="1"/>
              </p:cNvSpPr>
              <p:nvPr userDrawn="1"/>
            </p:nvSpPr>
            <p:spPr bwMode="auto">
              <a:xfrm>
                <a:off x="7247984" y="1290204"/>
                <a:ext cx="84136" cy="80855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2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23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2" cy="288541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2" cy="435982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cxnSp>
        <p:nvCxnSpPr>
          <p:cNvPr id="79" name="Прямая соединительная линия 78"/>
          <p:cNvCxnSpPr/>
          <p:nvPr userDrawn="1"/>
        </p:nvCxnSpPr>
        <p:spPr>
          <a:xfrm>
            <a:off x="1956987" y="0"/>
            <a:ext cx="0" cy="10938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6999" y="4351867"/>
            <a:ext cx="8864601" cy="1305983"/>
          </a:xfrm>
        </p:spPr>
        <p:txBody>
          <a:bodyPr/>
          <a:lstStyle/>
          <a:p>
            <a:pPr marL="263525">
              <a:lnSpc>
                <a:spcPct val="110000"/>
              </a:lnSpc>
            </a:pPr>
            <a:r>
              <a:rPr lang="ru-RU" sz="2800" b="0" dirty="0" smtClean="0">
                <a:solidFill>
                  <a:srgbClr val="CE3618"/>
                </a:solidFill>
              </a:rPr>
              <a:t>Краевая система работы с одарёнными детьми: </a:t>
            </a:r>
            <a:r>
              <a:rPr lang="ru-RU" sz="2400" b="0" dirty="0">
                <a:solidFill>
                  <a:srgbClr val="5C738E"/>
                </a:solidFill>
              </a:rPr>
              <a:t>заметить талант, поддержать талант, повысить статус таланта</a:t>
            </a:r>
            <a:r>
              <a:rPr lang="ru-RU" sz="2800" b="0" dirty="0" smtClean="0">
                <a:solidFill>
                  <a:srgbClr val="CE3618"/>
                </a:solidFill>
              </a:rPr>
              <a:t/>
            </a:r>
            <a:br>
              <a:rPr lang="ru-RU" sz="2800" b="0" dirty="0" smtClean="0">
                <a:solidFill>
                  <a:srgbClr val="CE3618"/>
                </a:solidFill>
              </a:rPr>
            </a:br>
            <a:endParaRPr lang="ru-RU" sz="1400" b="0" dirty="0">
              <a:solidFill>
                <a:srgbClr val="5C738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7101" y="6272983"/>
            <a:ext cx="5677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5C738E"/>
                </a:solidFill>
                <a:latin typeface="+mn-lt"/>
              </a:rPr>
              <a:t>Оксана Богданова, </a:t>
            </a:r>
            <a:r>
              <a:rPr lang="en-US" sz="2400" dirty="0" smtClean="0">
                <a:solidFill>
                  <a:srgbClr val="5C738E"/>
                </a:solidFill>
                <a:latin typeface="+mn-lt"/>
              </a:rPr>
              <a:t>Med. </a:t>
            </a:r>
            <a:r>
              <a:rPr lang="ru-RU" sz="2400" dirty="0" smtClean="0">
                <a:solidFill>
                  <a:srgbClr val="5C738E"/>
                </a:solidFill>
                <a:latin typeface="+mn-lt"/>
              </a:rPr>
              <a:t>заведующий КРЦ</a:t>
            </a:r>
            <a:endParaRPr lang="ru-RU" sz="2400" dirty="0">
              <a:solidFill>
                <a:srgbClr val="5C738E"/>
              </a:solidFill>
              <a:latin typeface="+mn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91296" y="6092838"/>
            <a:ext cx="6840000" cy="0"/>
          </a:xfrm>
          <a:prstGeom prst="line">
            <a:avLst/>
          </a:prstGeom>
          <a:ln w="28575">
            <a:solidFill>
              <a:srgbClr val="507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6999" y="322041"/>
            <a:ext cx="7018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cap="all" dirty="0" smtClean="0">
                <a:solidFill>
                  <a:srgbClr val="5C738E"/>
                </a:solidFill>
                <a:ea typeface="+mj-ea"/>
              </a:rPr>
              <a:t>Городское родительское собрание</a:t>
            </a:r>
            <a:endParaRPr lang="ru-RU" sz="1400" b="1" dirty="0">
              <a:solidFill>
                <a:srgbClr val="5C73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482725"/>
            <a:ext cx="7953375" cy="4972050"/>
          </a:xfrm>
          <a:prstGeom prst="rect">
            <a:avLst/>
          </a:prstGeom>
        </p:spPr>
      </p:pic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К «ЖИВОЙ»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ОМАНДЕ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-1" y="1044479"/>
            <a:ext cx="9153159" cy="40235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0" y="1045614"/>
            <a:ext cx="91440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НИКТО НЕ МОЖЕТ В ОДИНОЧКУ СЫГРАТЬ СИМФОНИЮ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ДЛЯ ЭТОГО НУЖЕН ЦЕЛЫЙ ОРКЕСТР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ПРЕДЛОЖЕНИЯ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00" y="1132275"/>
            <a:ext cx="5693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ru-RU" dirty="0"/>
          </a:p>
          <a:p>
            <a:pPr marL="354013" indent="-354013">
              <a:spcAft>
                <a:spcPts val="600"/>
              </a:spcAft>
              <a:buFont typeface="Arial" panose="020B0604020202020204" pitchFamily="34" charset="0"/>
              <a:buChar char="−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7000" y="1354015"/>
            <a:ext cx="8893907" cy="456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200" dirty="0" smtClean="0"/>
              <a:t>Совместно с ребёнком рисовать карту его интересов и перспектив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200" dirty="0" smtClean="0"/>
              <a:t>Давать детям максимум возможностей для проб и интересной и не банальной деятельности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200" dirty="0"/>
              <a:t>О</a:t>
            </a:r>
            <a:r>
              <a:rPr lang="ru-RU" sz="2200" dirty="0" smtClean="0"/>
              <a:t>бсуждать </a:t>
            </a:r>
            <a:r>
              <a:rPr lang="ru-RU" sz="2200" dirty="0"/>
              <a:t>с детьми вопросы о реальном конструировании и сопровождении образовательной </a:t>
            </a:r>
            <a:r>
              <a:rPr lang="ru-RU" sz="2200" dirty="0" smtClean="0"/>
              <a:t>траектории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200" dirty="0"/>
              <a:t>Создавать</a:t>
            </a:r>
            <a:r>
              <a:rPr lang="ru-RU" sz="2200" b="1" dirty="0" smtClean="0"/>
              <a:t> </a:t>
            </a:r>
            <a:r>
              <a:rPr lang="ru-RU" sz="2200" dirty="0"/>
              <a:t>детско-родительские </a:t>
            </a:r>
            <a:r>
              <a:rPr lang="ru-RU" sz="2200" dirty="0" smtClean="0"/>
              <a:t>клубы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200" dirty="0" smtClean="0"/>
              <a:t>Вникать </a:t>
            </a:r>
            <a:r>
              <a:rPr lang="ru-RU" sz="2200" dirty="0"/>
              <a:t>в интересы </a:t>
            </a:r>
            <a:r>
              <a:rPr lang="ru-RU" sz="2200" dirty="0" smtClean="0"/>
              <a:t>ребенка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200" dirty="0" smtClean="0"/>
              <a:t>Сохранить </a:t>
            </a:r>
            <a:r>
              <a:rPr lang="ru-RU" sz="2200" dirty="0"/>
              <a:t>свой авторитет для ребенка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200" dirty="0"/>
              <a:t>Уберечь ребенка от тревог и девиаций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200" dirty="0"/>
              <a:t>Обеспечить ребенку спокойное пространство для </a:t>
            </a:r>
            <a:r>
              <a:rPr lang="ru-RU" sz="2200" dirty="0" smtClean="0"/>
              <a:t>обучения и </a:t>
            </a:r>
            <a:r>
              <a:rPr lang="ru-RU" sz="2200" dirty="0"/>
              <a:t>максимальное самораскрытие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2293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ИНФОРМАЦИЯ ДЛЯ СВЯЗИ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424" y="1661795"/>
            <a:ext cx="571563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БОГДАНОВА </a:t>
            </a:r>
            <a:br>
              <a:rPr lang="ru-RU" sz="2800" dirty="0" smtClean="0"/>
            </a:br>
            <a:r>
              <a:rPr lang="ru-RU" sz="2800" dirty="0" smtClean="0"/>
              <a:t>Оксана Николаевна, </a:t>
            </a:r>
            <a:br>
              <a:rPr lang="ru-RU" sz="2800" dirty="0" smtClean="0"/>
            </a:br>
            <a:r>
              <a:rPr lang="ru-RU" sz="2000" dirty="0" smtClean="0"/>
              <a:t>заведующий краевым ресурсным </a:t>
            </a:r>
            <a:r>
              <a:rPr lang="ru-RU" sz="2000" dirty="0"/>
              <a:t>Ц</a:t>
            </a:r>
            <a:r>
              <a:rPr lang="ru-RU" sz="2000" dirty="0" smtClean="0"/>
              <a:t>ентром по работе с одарёнными детьми КК</a:t>
            </a:r>
            <a:r>
              <a:rPr lang="en-US" sz="2000" dirty="0" smtClean="0"/>
              <a:t> </a:t>
            </a:r>
            <a:r>
              <a:rPr lang="ru-RU" sz="2000" dirty="0" smtClean="0"/>
              <a:t>ИПК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dirty="0" smtClean="0"/>
              <a:t>телефон рабочий  8 (</a:t>
            </a:r>
            <a:r>
              <a:rPr lang="ru-RU" sz="2000" dirty="0"/>
              <a:t>391</a:t>
            </a:r>
            <a:r>
              <a:rPr lang="ru-RU" sz="2000" dirty="0" smtClean="0"/>
              <a:t>) 206-99-76</a:t>
            </a:r>
            <a:r>
              <a:rPr lang="ru-RU" sz="2000" dirty="0"/>
              <a:t>, </a:t>
            </a:r>
            <a:r>
              <a:rPr lang="ru-RU" sz="2000" dirty="0" smtClean="0"/>
              <a:t>доб.730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e-</a:t>
            </a:r>
            <a:r>
              <a:rPr lang="ru-RU" sz="2000" dirty="0" err="1" smtClean="0"/>
              <a:t>mail</a:t>
            </a:r>
            <a:r>
              <a:rPr lang="ru-RU" sz="2000" dirty="0" smtClean="0"/>
              <a:t>: </a:t>
            </a:r>
            <a:r>
              <a:rPr lang="en-US" sz="2000" dirty="0" smtClean="0">
                <a:solidFill>
                  <a:srgbClr val="0070C0"/>
                </a:solidFill>
              </a:rPr>
              <a:t>bogdanova.oksana@kipk.ru </a:t>
            </a:r>
            <a:endParaRPr lang="ru-RU" sz="1900" b="1" i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6" t="4949" r="1156" b="15871"/>
          <a:stretch/>
        </p:blipFill>
        <p:spPr>
          <a:xfrm>
            <a:off x="6372052" y="1661795"/>
            <a:ext cx="2492548" cy="295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100" y="1344394"/>
            <a:ext cx="848262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ru-RU" sz="2200" dirty="0"/>
              <a:t>В каждом человеке заключается целый ряд способностей и наклонностей, которые стоит лишь пробудить и развить, чтобы они, при приложении к делу, произвели самые превосходные результаты. Лишь тогда человек становится настоящим человеком</a:t>
            </a:r>
            <a:r>
              <a:rPr lang="ru-RU" sz="2200" dirty="0" smtClean="0"/>
              <a:t>.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endParaRPr lang="ru-RU" sz="2200" b="1" i="1" dirty="0"/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ru-RU" sz="2200" b="1" dirty="0"/>
              <a:t>А. Бебель</a:t>
            </a:r>
            <a:endParaRPr lang="ru-RU" sz="2200" b="1" i="1" dirty="0"/>
          </a:p>
        </p:txBody>
      </p:sp>
    </p:spTree>
    <p:extLst>
      <p:ext uri="{BB962C8B-B14F-4D97-AF65-F5344CB8AC3E}">
        <p14:creationId xmlns:p14="http://schemas.microsoft.com/office/powerpoint/2010/main" val="25092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Образовательная политика региона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523" y="1865875"/>
            <a:ext cx="4413738" cy="425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88900" indent="-1588">
              <a:lnSpc>
                <a:spcPct val="130000"/>
              </a:lnSpc>
            </a:pPr>
            <a:r>
              <a:rPr lang="ru-RU" sz="2400" dirty="0" smtClean="0">
                <a:solidFill>
                  <a:srgbClr val="5C738E"/>
                </a:solidFill>
                <a:ea typeface="+mj-ea"/>
              </a:rPr>
              <a:t>формирование будущего интеллектуального, творческого и спортивного потенциала региона, посредством</a:t>
            </a:r>
          </a:p>
          <a:p>
            <a:pPr marL="88900" indent="-1588">
              <a:lnSpc>
                <a:spcPct val="130000"/>
              </a:lnSpc>
            </a:pPr>
            <a:endParaRPr lang="ru-RU" sz="2200" dirty="0" smtClean="0"/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ru-RU" sz="2200" dirty="0" smtClean="0"/>
              <a:t>выявления</a:t>
            </a:r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ru-RU" sz="2200" dirty="0" smtClean="0"/>
              <a:t>развития</a:t>
            </a:r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ru-RU" sz="2200" dirty="0" smtClean="0"/>
              <a:t>сопровождения</a:t>
            </a:r>
          </a:p>
          <a:p>
            <a:endParaRPr lang="ru-RU" sz="2000" dirty="0" smtClean="0"/>
          </a:p>
        </p:txBody>
      </p:sp>
      <p:pic>
        <p:nvPicPr>
          <p:cNvPr id="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-1" y="1044479"/>
            <a:ext cx="9153159" cy="4023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052736"/>
            <a:ext cx="915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18" y="1512207"/>
            <a:ext cx="4016090" cy="49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1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ВЫЯВЛЕНИЕ одаренных детей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753" y="1446833"/>
            <a:ext cx="5401232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lnSpc>
                <a:spcPct val="120000"/>
              </a:lnSpc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участие в различных интеллектуальных состязаниях</a:t>
            </a:r>
          </a:p>
          <a:p>
            <a:pPr marL="354013" indent="-35401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Всероссийский перечень олимпиад школьников и их уровни</a:t>
            </a:r>
          </a:p>
          <a:p>
            <a:pPr marL="354013" indent="-35401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Всероссийский перечень олимпиад и иных интеллектуальных и</a:t>
            </a:r>
            <a:r>
              <a:rPr lang="en-US" sz="2000" dirty="0" smtClean="0"/>
              <a:t>/</a:t>
            </a:r>
            <a:r>
              <a:rPr lang="ru-RU" sz="2000" dirty="0" smtClean="0"/>
              <a:t>или творческих конкурсов, мероприятий</a:t>
            </a:r>
          </a:p>
          <a:p>
            <a:pPr marL="354013" indent="-35401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Краевой перечень мероприятий для детей и молодежи министерства образования Красноярского края </a:t>
            </a:r>
          </a:p>
          <a:p>
            <a:pPr marL="354013" indent="-35401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Всероссийская олимпиада школьников</a:t>
            </a:r>
          </a:p>
        </p:txBody>
      </p:sp>
      <p:pic>
        <p:nvPicPr>
          <p:cNvPr id="3074" name="Picture 2" descr="Картинки по запросу фото как можно  показать выявление, активность и сопровождение одаренных школьников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58" y="3077308"/>
            <a:ext cx="3974742" cy="29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-1" y="1044479"/>
            <a:ext cx="9153159" cy="4023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052736"/>
            <a:ext cx="915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ВСЕРОССИЙСКАЯ ОЛИМПИАДА ШКОЛЬНИКОВ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100" y="1419650"/>
            <a:ext cx="875842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42900" indent="-342900">
              <a:spcAft>
                <a:spcPts val="300"/>
              </a:spcAft>
              <a:buFont typeface="Arial" panose="020B0604020202020204" pitchFamily="34" charset="0"/>
              <a:buChar char="−"/>
              <a:defRPr sz="2400" b="1"/>
            </a:lvl1pPr>
          </a:lstStyle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2017 год </a:t>
            </a:r>
            <a:r>
              <a:rPr lang="ru-RU" dirty="0" smtClean="0">
                <a:sym typeface="Symbol"/>
              </a:rPr>
              <a:t> </a:t>
            </a:r>
            <a:r>
              <a:rPr lang="ru-RU" b="0" dirty="0" smtClean="0">
                <a:sym typeface="Symbol"/>
              </a:rPr>
              <a:t>олимпиада проводится по </a:t>
            </a:r>
            <a:r>
              <a:rPr lang="ru-RU" b="0" dirty="0" smtClean="0"/>
              <a:t>21 предмету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2018 год </a:t>
            </a:r>
            <a:r>
              <a:rPr lang="ru-RU" dirty="0">
                <a:sym typeface="Symbol"/>
              </a:rPr>
              <a:t></a:t>
            </a:r>
            <a:r>
              <a:rPr lang="ru-RU" dirty="0" smtClean="0"/>
              <a:t>  </a:t>
            </a:r>
            <a:r>
              <a:rPr lang="ru-RU" b="0" dirty="0" smtClean="0"/>
              <a:t>22 предмета (+китайский язык)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92100" y="2737111"/>
            <a:ext cx="45612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Этапы олимпиады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ru-RU" sz="2400" b="1" dirty="0"/>
          </a:p>
          <a:p>
            <a:r>
              <a:rPr lang="ru-RU" sz="2400" dirty="0">
                <a:sym typeface="Symbol"/>
              </a:rPr>
              <a:t> </a:t>
            </a:r>
            <a:r>
              <a:rPr lang="ru-RU" sz="2400" dirty="0" smtClean="0"/>
              <a:t>школьный</a:t>
            </a:r>
            <a:endParaRPr lang="ru-RU" sz="2400" dirty="0"/>
          </a:p>
          <a:p>
            <a:r>
              <a:rPr lang="ru-RU" sz="2400" dirty="0">
                <a:sym typeface="Symbol"/>
              </a:rPr>
              <a:t> </a:t>
            </a:r>
            <a:r>
              <a:rPr lang="ru-RU" sz="2400" dirty="0" smtClean="0"/>
              <a:t>муниципальный</a:t>
            </a:r>
            <a:endParaRPr lang="ru-RU" sz="2400" dirty="0"/>
          </a:p>
          <a:p>
            <a:r>
              <a:rPr lang="ru-RU" sz="2400" dirty="0">
                <a:sym typeface="Symbol"/>
              </a:rPr>
              <a:t> </a:t>
            </a:r>
            <a:r>
              <a:rPr lang="ru-RU" sz="2400" dirty="0" smtClean="0"/>
              <a:t>региональный</a:t>
            </a:r>
            <a:endParaRPr lang="ru-RU" sz="2400" dirty="0"/>
          </a:p>
          <a:p>
            <a:r>
              <a:rPr lang="ru-RU" sz="2400" dirty="0">
                <a:sym typeface="Symbol"/>
              </a:rPr>
              <a:t> </a:t>
            </a:r>
            <a:r>
              <a:rPr lang="ru-RU" sz="2400" dirty="0" smtClean="0"/>
              <a:t>заключительный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7" name="Picture 2" descr="Картинки по запросу фото как можно  показать выявление, активность и сопровождение одаренных школь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34" y="2737111"/>
            <a:ext cx="4579640" cy="303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0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27448" y="176213"/>
            <a:ext cx="6990459" cy="736466"/>
          </a:xfrm>
        </p:spPr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Зачем нужна база данных?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928" y="1208631"/>
            <a:ext cx="8772980" cy="1571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lnSpc>
                <a:spcPct val="130000"/>
              </a:lnSpc>
            </a:pPr>
            <a:r>
              <a:rPr lang="ru-RU" dirty="0"/>
              <a:t>КРАЕВАЯ БАЗА </a:t>
            </a:r>
            <a:r>
              <a:rPr lang="ru-RU" dirty="0" smtClean="0"/>
              <a:t>ДАННЫХ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ru-RU" dirty="0"/>
              <a:t>Одарённые дети Красноярья»</a:t>
            </a:r>
            <a:endParaRPr lang="en-US" b="1" dirty="0" smtClean="0"/>
          </a:p>
          <a:p>
            <a:pPr marL="354013" indent="-354013">
              <a:lnSpc>
                <a:spcPct val="130000"/>
              </a:lnSpc>
            </a:pPr>
            <a:r>
              <a:rPr lang="ru-RU" b="1" dirty="0" smtClean="0"/>
              <a:t>расположена на краевом портале «Одаренные дети Красноярья», ссылка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krastalant.ru</a:t>
            </a:r>
            <a:r>
              <a:rPr lang="en-US" b="1" dirty="0" smtClean="0"/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44928" y="2461846"/>
            <a:ext cx="85280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2">
              <a:lnSpc>
                <a:spcPct val="13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 основании рейтинга проводятся</a:t>
            </a:r>
          </a:p>
          <a:p>
            <a:pPr marL="263525" indent="-176213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круглогодичные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школы интеллектуального роста;</a:t>
            </a:r>
          </a:p>
          <a:p>
            <a:pPr marL="263525" indent="-176213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краевой конкурс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на получение Именных стипендий  одаренным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школьникам;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263525" indent="-176213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краевой конкурс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на получение путевок в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оздоровительные комплексы,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расположенные на территории Российской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Федерации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и Красноярского края; </a:t>
            </a:r>
            <a:endParaRPr lang="ru-RU" sz="1600" dirty="0">
              <a:ea typeface="Calibri"/>
              <a:cs typeface="Times New Roman"/>
            </a:endParaRPr>
          </a:p>
          <a:p>
            <a:pPr marL="263525" indent="-176213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краевой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конкурс педагогических работников, успешно работающих с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одаренными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детьми.</a:t>
            </a:r>
            <a:endParaRPr lang="ru-RU" sz="16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1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27448" y="176213"/>
            <a:ext cx="6990459" cy="736466"/>
          </a:xfrm>
        </p:spPr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КРАЕВОЙ ПОРТАЛ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«ОДАРЁННЫЕ ДЕТИ КРАСНОЯРЬЯ»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5481" t="6422" r="64706" b="32653"/>
          <a:stretch/>
        </p:blipFill>
        <p:spPr bwMode="auto">
          <a:xfrm>
            <a:off x="1187624" y="1052735"/>
            <a:ext cx="6866130" cy="5330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84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СОПРОВОЖДЕНИЕ ОДАРЁННОСТИ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" y="3381162"/>
            <a:ext cx="1752600" cy="263591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255224" y="1463615"/>
            <a:ext cx="7069882" cy="1413400"/>
          </a:xfrm>
          <a:prstGeom prst="wedgeRoundRectCallout">
            <a:avLst>
              <a:gd name="adj1" fmla="val -32074"/>
              <a:gd name="adj2" fmla="val 133996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Талант – это развитие природных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способностей.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простора для проявления способности, там нет и способности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1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-1" y="1044479"/>
            <a:ext cx="9153159" cy="402354"/>
          </a:xfrm>
          <a:prstGeom prst="rect">
            <a:avLst/>
          </a:prstGeom>
          <a:noFill/>
        </p:spPr>
      </p:pic>
      <p:pic>
        <p:nvPicPr>
          <p:cNvPr id="4098" name="Picture 2" descr="Картинки по запросу фото как можно  показать выявление, активность и сопровождение одаренных школьников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67">
                        <a14:foregroundMark x1="84333" y1="18367" x2="67333" y2="30272"/>
                        <a14:foregroundMark x1="70333" y1="73810" x2="86000" y2="82653"/>
                        <a14:foregroundMark x1="16667" y1="21088" x2="28333" y2="13265"/>
                        <a14:foregroundMark x1="73333" y1="28912" x2="66333" y2="39456"/>
                        <a14:foregroundMark x1="50000" y1="9524" x2="53667" y2="36395"/>
                        <a14:foregroundMark x1="75000" y1="53401" x2="99667" y2="49320"/>
                        <a14:foregroundMark x1="63667" y1="65646" x2="74667" y2="75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73" y="2451669"/>
            <a:ext cx="4127727" cy="404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ИНТЕНСИВНЫЕ ШКОЛЫ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00" y="1132275"/>
            <a:ext cx="5693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ru-RU" dirty="0"/>
          </a:p>
          <a:p>
            <a:pPr marL="354013" indent="-354013">
              <a:spcAft>
                <a:spcPts val="600"/>
              </a:spcAft>
              <a:buFont typeface="Arial" panose="020B0604020202020204" pitchFamily="34" charset="0"/>
              <a:buChar char="−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6523" y="1354015"/>
            <a:ext cx="851095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ПРОГРАММЫ КРУГЛОГОДИЧНЫХ ШКОЛ ИНТЕЛЛЕКТУАЛЬНОГО РОСТА ДЛЯ ОДАРЁННЫХ ДЕТЕЙ ПО НАПРАВЛЕНИЯМ: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/>
              <a:t>Физико-математическое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/>
              <a:t>Естественно-научное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/>
              <a:t>Инженерно-технологическое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/>
              <a:t>2018 год 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141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открытие 20.02.13 Microsoft Office PowerPoint</Template>
  <TotalTime>7244</TotalTime>
  <Words>381</Words>
  <Application>Microsoft Office PowerPoint</Application>
  <PresentationFormat>Экран (4:3)</PresentationFormat>
  <Paragraphs>88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5_ипк новый</vt:lpstr>
      <vt:lpstr>Краевая система работы с одарёнными детьми: заметить талант, поддержать талант, повысить статус таланта </vt:lpstr>
      <vt:lpstr>Презентация PowerPoint</vt:lpstr>
      <vt:lpstr>Образовательная политика региона</vt:lpstr>
      <vt:lpstr>ВЫЯВЛЕНИЕ одаренных детей</vt:lpstr>
      <vt:lpstr>ВСЕРОССИЙСКАЯ ОЛИМПИАДА ШКОЛЬНИКОВ</vt:lpstr>
      <vt:lpstr>Зачем нужна база данных?</vt:lpstr>
      <vt:lpstr>КРАЕВОЙ ПОРТАЛ «ОДАРЁННЫЕ ДЕТИ КРАСНОЯРЬЯ»</vt:lpstr>
      <vt:lpstr>СОПРОВОЖДЕНИЕ ОДАРЁННОСТИ</vt:lpstr>
      <vt:lpstr>ИНТЕНСИВНЫЕ ШКОЛЫ</vt:lpstr>
      <vt:lpstr>К «ЖИВОЙ» КОМАНДЕ</vt:lpstr>
      <vt:lpstr>ПРЕДЛОЖЕНИЯ</vt:lpstr>
      <vt:lpstr>ИНФОРМАЦИЯ ДЛЯ СВЯЗИ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Института  на второе полугодие 2013 года</dc:title>
  <dc:creator>Admin</dc:creator>
  <cp:lastModifiedBy>Богданова Оксана Николаевна</cp:lastModifiedBy>
  <cp:revision>713</cp:revision>
  <dcterms:created xsi:type="dcterms:W3CDTF">2013-10-16T01:52:50Z</dcterms:created>
  <dcterms:modified xsi:type="dcterms:W3CDTF">2017-11-27T02:08:03Z</dcterms:modified>
</cp:coreProperties>
</file>