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5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76" r:id="rId13"/>
    <p:sldId id="278" r:id="rId14"/>
    <p:sldId id="279" r:id="rId15"/>
    <p:sldId id="266" r:id="rId16"/>
    <p:sldId id="268" r:id="rId17"/>
    <p:sldId id="269" r:id="rId18"/>
    <p:sldId id="270" r:id="rId19"/>
    <p:sldId id="280" r:id="rId20"/>
    <p:sldId id="271" r:id="rId21"/>
    <p:sldId id="273" r:id="rId22"/>
    <p:sldId id="27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Районный августовский педсовет 2018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«Использование ресурса проекта повышения качества образования в школах с низкими результатами обучения и в школах, функционирующих в неблагоприятных условиях, для формирования школьной системы оценки качества образования»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/>
              <a:t>Директор МБОУ Рождественской СОШ</a:t>
            </a:r>
          </a:p>
          <a:p>
            <a:pPr algn="r">
              <a:buNone/>
            </a:pPr>
            <a:r>
              <a:rPr lang="ru-RU" sz="2400" dirty="0" smtClean="0"/>
              <a:t>О.А.Кириллова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ПРОГРАММА ПОВЫШЕНИЯ КАЧЕСТВА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>
              <a:buAutoNum type="arabicPeriod"/>
            </a:pPr>
            <a:r>
              <a:rPr lang="ru-RU" b="1" dirty="0" smtClean="0"/>
              <a:t>«Новые технологии управления»</a:t>
            </a:r>
          </a:p>
          <a:p>
            <a:pPr marL="0" indent="0">
              <a:buNone/>
            </a:pPr>
            <a:r>
              <a:rPr lang="ru-RU" b="1" dirty="0" smtClean="0"/>
              <a:t>Цель проекта: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Создание инновационной образовательной среды, способствующей обеспечению современного качества образования через разработку, апробацию и внедрение новой технологии управления</a:t>
            </a:r>
            <a:endParaRPr lang="ru-RU" b="1" dirty="0" smtClean="0"/>
          </a:p>
          <a:p>
            <a:pPr marL="870966" lvl="1" indent="-514350">
              <a:buAutoNum type="arabicPeriod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2.</a:t>
            </a:r>
            <a:r>
              <a:rPr lang="ru-RU" b="1" dirty="0" smtClean="0"/>
              <a:t> «Процессуальный мониторинг - технология  повышения качества обучения»</a:t>
            </a:r>
          </a:p>
          <a:p>
            <a:pPr>
              <a:buNone/>
            </a:pPr>
            <a:r>
              <a:rPr lang="ru-RU" b="1" dirty="0" smtClean="0"/>
              <a:t>Цель проекта</a:t>
            </a:r>
            <a:r>
              <a:rPr lang="ru-RU" dirty="0" smtClean="0"/>
              <a:t>: Создание системы школьного мониторинга через  увеличение  доли педагогов  применяющих технологию процессуального мониторинга.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3.</a:t>
            </a:r>
            <a:r>
              <a:rPr lang="ru-RU" b="1" dirty="0" smtClean="0"/>
              <a:t> «РДШ как инструмент совершенствования воспитательной системы школы»</a:t>
            </a:r>
          </a:p>
          <a:p>
            <a:pPr marL="0" indent="0">
              <a:buNone/>
            </a:pPr>
            <a:r>
              <a:rPr lang="ru-RU" b="1" dirty="0" smtClean="0"/>
              <a:t>Цель проекта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Развитие школьного первичного отделения РДШ как области воспитания подрастающего поколения, обеспечивающей формирование социально активной личности каждого учащегося на основе присущей российскому обществу системы ценностей.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P10604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309807"/>
            <a:ext cx="3657600" cy="3092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Georgia" pitchFamily="18" charset="0"/>
              </a:rPr>
              <a:t>Задачи программы развития качества образования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системы аналитических показателей, позволяющей эффективно реализовывать основные цели оценки качества образования;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уровня индивидуальных образовательных достижений обучающихся школы для их итоговой аттестации и отбора для поступления на следующие ступени обучения;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состояния и эффективности деятельности школы;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качества образовательных программ с учетом запросов основных потребителей образовательных услуг;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факторов, влияющих на качество образования;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учебно-методических материалов для подготовки педагогов по оценке различных аспектов качества образования;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повышению квалификации педагогов системы образования, принимающих участие в процедурах оценки качества образования;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accent5"/>
                </a:solidFill>
                <a:latin typeface="Georgia" pitchFamily="18" charset="0"/>
              </a:rPr>
              <a:t>Структура управления качеством образования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179388" y="1412875"/>
            <a:ext cx="2376487" cy="1511300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68313" y="1412875"/>
            <a:ext cx="8567737" cy="5256213"/>
            <a:chOff x="467544" y="1412776"/>
            <a:chExt cx="8568952" cy="5256584"/>
          </a:xfrm>
        </p:grpSpPr>
        <p:pic>
          <p:nvPicPr>
            <p:cNvPr id="9232" name="Picture 2" descr="C:\Documents and Settings\user2\Рабочий стол\СЕМИНАР РСОКО ПК  и совещание\ШСОК\1304617152_dreamstime_15317698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2348880"/>
              <a:ext cx="3536665" cy="223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Овал 4"/>
            <p:cNvSpPr/>
            <p:nvPr/>
          </p:nvSpPr>
          <p:spPr>
            <a:xfrm>
              <a:off x="6659672" y="1412776"/>
              <a:ext cx="2376824" cy="1511407"/>
            </a:xfrm>
            <a:prstGeom prst="ellipse">
              <a:avLst/>
            </a:prstGeom>
            <a:noFill/>
            <a:ln w="50800">
              <a:solidFill>
                <a:srgbClr val="315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227811" y="4365734"/>
              <a:ext cx="2376824" cy="1511407"/>
            </a:xfrm>
            <a:prstGeom prst="ellipse">
              <a:avLst/>
            </a:prstGeom>
            <a:noFill/>
            <a:ln w="50800">
              <a:solidFill>
                <a:srgbClr val="315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03194" y="5157953"/>
              <a:ext cx="2376825" cy="1511407"/>
            </a:xfrm>
            <a:prstGeom prst="ellipse">
              <a:avLst/>
            </a:prstGeom>
            <a:noFill/>
            <a:ln w="50800">
              <a:solidFill>
                <a:srgbClr val="315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67544" y="4292704"/>
              <a:ext cx="2376824" cy="1512995"/>
            </a:xfrm>
            <a:prstGeom prst="ellipse">
              <a:avLst/>
            </a:prstGeom>
            <a:noFill/>
            <a:ln w="50800">
              <a:solidFill>
                <a:srgbClr val="315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Скругленная соединительная линия 10"/>
            <p:cNvCxnSpPr/>
            <p:nvPr/>
          </p:nvCxnSpPr>
          <p:spPr>
            <a:xfrm>
              <a:off x="2628437" y="2204995"/>
              <a:ext cx="1079653" cy="431830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315EDB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кругленная соединительная линия 11"/>
            <p:cNvCxnSpPr/>
            <p:nvPr/>
          </p:nvCxnSpPr>
          <p:spPr>
            <a:xfrm>
              <a:off x="6011880" y="3716402"/>
              <a:ext cx="1079653" cy="433418"/>
            </a:xfrm>
            <a:prstGeom prst="curvedConnector3">
              <a:avLst>
                <a:gd name="adj1" fmla="val 46108"/>
              </a:avLst>
            </a:prstGeom>
            <a:ln w="50800">
              <a:solidFill>
                <a:srgbClr val="315EDB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кругленная соединительная линия 15"/>
            <p:cNvCxnSpPr/>
            <p:nvPr/>
          </p:nvCxnSpPr>
          <p:spPr>
            <a:xfrm rot="10800000" flipV="1">
              <a:off x="5724501" y="1989080"/>
              <a:ext cx="863722" cy="647746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315EDB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Скругленная соединительная линия 19"/>
            <p:cNvCxnSpPr/>
            <p:nvPr/>
          </p:nvCxnSpPr>
          <p:spPr>
            <a:xfrm rot="10800000" flipV="1">
              <a:off x="2123541" y="3716402"/>
              <a:ext cx="792275" cy="504861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315EDB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кругленная соединительная линия 26"/>
            <p:cNvCxnSpPr/>
            <p:nvPr/>
          </p:nvCxnSpPr>
          <p:spPr>
            <a:xfrm rot="5400000">
              <a:off x="4068530" y="4653087"/>
              <a:ext cx="719189" cy="144483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315EDB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1" name="TextBox 29"/>
          <p:cNvSpPr txBox="1">
            <a:spLocks noChangeArrowheads="1"/>
          </p:cNvSpPr>
          <p:nvPr/>
        </p:nvSpPr>
        <p:spPr bwMode="auto">
          <a:xfrm>
            <a:off x="250825" y="1989138"/>
            <a:ext cx="2233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Georgia" pitchFamily="18" charset="0"/>
              </a:rPr>
              <a:t>Администрация школы</a:t>
            </a:r>
          </a:p>
        </p:txBody>
      </p:sp>
      <p:sp>
        <p:nvSpPr>
          <p:cNvPr id="9222" name="TextBox 30"/>
          <p:cNvSpPr txBox="1">
            <a:spLocks noChangeArrowheads="1"/>
          </p:cNvSpPr>
          <p:nvPr/>
        </p:nvSpPr>
        <p:spPr bwMode="auto">
          <a:xfrm>
            <a:off x="6732588" y="1844675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Georgia" pitchFamily="18" charset="0"/>
              </a:rPr>
              <a:t>Педагогический совет</a:t>
            </a:r>
          </a:p>
        </p:txBody>
      </p:sp>
      <p:sp>
        <p:nvSpPr>
          <p:cNvPr id="9223" name="TextBox 31"/>
          <p:cNvSpPr txBox="1">
            <a:spLocks noChangeArrowheads="1"/>
          </p:cNvSpPr>
          <p:nvPr/>
        </p:nvSpPr>
        <p:spPr bwMode="auto">
          <a:xfrm>
            <a:off x="827088" y="4652963"/>
            <a:ext cx="165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Georgia" pitchFamily="18" charset="0"/>
              </a:rPr>
              <a:t>Совет школы</a:t>
            </a:r>
          </a:p>
        </p:txBody>
      </p:sp>
      <p:sp>
        <p:nvSpPr>
          <p:cNvPr id="9224" name="TextBox 32"/>
          <p:cNvSpPr txBox="1">
            <a:spLocks noChangeArrowheads="1"/>
          </p:cNvSpPr>
          <p:nvPr/>
        </p:nvSpPr>
        <p:spPr bwMode="auto">
          <a:xfrm>
            <a:off x="6659563" y="4724400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Georgia" pitchFamily="18" charset="0"/>
              </a:rPr>
              <a:t>Целевые группы</a:t>
            </a:r>
          </a:p>
        </p:txBody>
      </p:sp>
      <p:sp>
        <p:nvSpPr>
          <p:cNvPr id="9225" name="TextBox 33"/>
          <p:cNvSpPr txBox="1">
            <a:spLocks noChangeArrowheads="1"/>
          </p:cNvSpPr>
          <p:nvPr/>
        </p:nvSpPr>
        <p:spPr bwMode="auto">
          <a:xfrm>
            <a:off x="3492500" y="5373688"/>
            <a:ext cx="1871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Методические</a:t>
            </a:r>
          </a:p>
          <a:p>
            <a:pPr algn="ctr"/>
            <a:r>
              <a:rPr lang="ru-RU" b="1" dirty="0">
                <a:solidFill>
                  <a:schemeClr val="accent5"/>
                </a:solidFill>
              </a:rPr>
              <a:t>Объединения учителей-предметников</a:t>
            </a:r>
          </a:p>
        </p:txBody>
      </p:sp>
      <p:sp>
        <p:nvSpPr>
          <p:cNvPr id="9226" name="TextBox 34"/>
          <p:cNvSpPr txBox="1">
            <a:spLocks noChangeArrowheads="1"/>
          </p:cNvSpPr>
          <p:nvPr/>
        </p:nvSpPr>
        <p:spPr bwMode="auto">
          <a:xfrm>
            <a:off x="107950" y="2852738"/>
            <a:ext cx="20875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Формирует</a:t>
            </a:r>
          </a:p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Определяет</a:t>
            </a:r>
          </a:p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Координирует</a:t>
            </a:r>
          </a:p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Обеспечивает</a:t>
            </a:r>
          </a:p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Принимает</a:t>
            </a:r>
          </a:p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Осуществляет</a:t>
            </a:r>
          </a:p>
        </p:txBody>
      </p:sp>
      <p:sp>
        <p:nvSpPr>
          <p:cNvPr id="9227" name="TextBox 35"/>
          <p:cNvSpPr txBox="1">
            <a:spLocks noChangeArrowheads="1"/>
          </p:cNvSpPr>
          <p:nvPr/>
        </p:nvSpPr>
        <p:spPr bwMode="auto">
          <a:xfrm>
            <a:off x="5508625" y="6119813"/>
            <a:ext cx="3095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Обеспечивают помощь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Проводят экспертизу ОК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Осуществляют мониторинг</a:t>
            </a:r>
          </a:p>
        </p:txBody>
      </p:sp>
      <p:sp>
        <p:nvSpPr>
          <p:cNvPr id="9228" name="TextBox 36"/>
          <p:cNvSpPr txBox="1">
            <a:spLocks noChangeArrowheads="1"/>
          </p:cNvSpPr>
          <p:nvPr/>
        </p:nvSpPr>
        <p:spPr bwMode="auto">
          <a:xfrm>
            <a:off x="179388" y="5688013"/>
            <a:ext cx="31686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Участвует в обсуждении ШСОКО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Заслушивает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директора школы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Даёт оценку деятельности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администрации,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276600" y="1125538"/>
            <a:ext cx="2374900" cy="1511300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0" name="TextBox 38"/>
          <p:cNvSpPr txBox="1">
            <a:spLocks noChangeArrowheads="1"/>
          </p:cNvSpPr>
          <p:nvPr/>
        </p:nvSpPr>
        <p:spPr bwMode="auto">
          <a:xfrm>
            <a:off x="3563938" y="1484313"/>
            <a:ext cx="1871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Georgia" pitchFamily="18" charset="0"/>
              </a:rPr>
              <a:t>Центр</a:t>
            </a:r>
          </a:p>
          <a:p>
            <a:pPr algn="ctr"/>
            <a:r>
              <a:rPr lang="ru-RU" b="1" dirty="0">
                <a:solidFill>
                  <a:schemeClr val="accent5"/>
                </a:solidFill>
                <a:latin typeface="Georgia" pitchFamily="18" charset="0"/>
              </a:rPr>
              <a:t>мониторинга</a:t>
            </a:r>
          </a:p>
        </p:txBody>
      </p:sp>
      <p:sp>
        <p:nvSpPr>
          <p:cNvPr id="9231" name="TextBox 39"/>
          <p:cNvSpPr txBox="1">
            <a:spLocks noChangeArrowheads="1"/>
          </p:cNvSpPr>
          <p:nvPr/>
        </p:nvSpPr>
        <p:spPr bwMode="auto">
          <a:xfrm>
            <a:off x="6551613" y="3284538"/>
            <a:ext cx="25923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Экспертная оценка по аттестации</a:t>
            </a:r>
          </a:p>
          <a:p>
            <a:pPr>
              <a:buFont typeface="Wingdings" pitchFamily="2" charset="2"/>
              <a:buChar char="q"/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Аналитико-диагностический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i="1" dirty="0" smtClean="0"/>
              <a:t>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приоритетным направлениям программы повышения качества образования в школе созданы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педагогов, назначены руководители. Участие в работе хотя бы одной творческой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обязательным.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Многие педагоги посчитали для себя полезным работу в нескольких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Приятно, что никого не пришлось уговаривать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…на сегодняшний день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педагогического коллектива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приняли изменения с пониманием и готовы принимать участие в работе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(реализации проекта). Есть сотрудники, которые в своей деятельности уже применяют элементы проектной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учебно-исследовательской деятельности, разработаны программы по внеурочной деятельности 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…появились места, в которых педагоги обсуждают  профессиональные темы…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ru-RU" i="1" dirty="0" smtClean="0"/>
              <a:t>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разработанной программы повышения качества 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позволила взглянуть на свое «детище» со стороны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полезно было услышать мнения других и сравнить с своим пониманием…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…в апреле 2019 года администрацией и коллективом школы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запланировано совещание по участию в Проекте и реализации программы повышения качества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которое будут приглашены директора и заместители директоров всех школ района…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332656"/>
            <a:ext cx="3657600" cy="58547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рамках проекта у школьной команды была возможность принять участие в различных семинарах, на которых мы познакомились с опытом мировых практик, опытом работы других школ, функционирующих в аналогичных условиях, а также с системой работы школ-лидеров. Помимо семинаров, команда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посетила ряд мастер-классов, где познакомились 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 современными техниками, приёмами работы, которые можно применить в наших условиях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Участие в деловых играх позволило примерить на себя различные педагогические ситуации и научиться находить все возможные пути решения или предотвращения конфликтов…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332656"/>
            <a:ext cx="3657600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 - наставник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гимназия № 10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имени А.Е. Бочкина г. Дивногорск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Директор: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Дударева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Алла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Ожидаемый результат и способы оценки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квалификации педагогов;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численности обучающихся, охваченных системой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внешкольного дополнительного образования;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учебных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достижений обучающихся;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участия заинтересованных лиц в управлении школой;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обновление материально-технической образовательной среды школы в соответствии с актуальными запросами обучающихся, педагогов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ru-RU" sz="3200" b="1" dirty="0" smtClean="0">
                <a:solidFill>
                  <a:schemeClr val="accent5"/>
                </a:solidFill>
                <a:latin typeface="Georgia" pitchFamily="18" charset="0"/>
              </a:rPr>
              <a:t>ВОЗМОЖНЫЕ РИСКИ</a:t>
            </a:r>
            <a:r>
              <a:rPr lang="ru-RU" sz="32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accent5"/>
                </a:solidFill>
                <a:latin typeface="Georgia" pitchFamily="18" charset="0"/>
              </a:rPr>
            </a:br>
            <a:endParaRPr lang="ru-RU" sz="3200" dirty="0" smtClean="0">
              <a:solidFill>
                <a:schemeClr val="accent5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981075"/>
          <a:ext cx="8425704" cy="4497378"/>
        </p:xfrm>
        <a:graphic>
          <a:graphicData uri="http://schemas.openxmlformats.org/drawingml/2006/table">
            <a:tbl>
              <a:tblPr/>
              <a:tblGrid>
                <a:gridCol w="4321249"/>
                <a:gridCol w="4104455"/>
              </a:tblGrid>
              <a:tr h="23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Возможные риски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Способы преодоления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Непонимание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 педагогического коллектива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школы, родительской общественностью концепции нового качества образования приведет к формальному использованию ШСОКО без существенных перемен в оценке качества образования.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Планомерная и последовательная работа с  педагогами, родителями над изменением традиционного сознания и  формированием понимания сущности нового качества образования.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Традиционная 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знаниевая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парадигма обучения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школьников,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может адекватно поддаваться оценке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компетентностными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измерителями.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Обучение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педагогических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кадров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методам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механизмам оценивания качества образования на компетентностной основе.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критерии традиционного оценивания - результаты итоговой аттестации (ЕГЭ,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ОГЭ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т.д.) по - прежнему занимают лидирующие позиции в системе оценки качества образования и являются основным критерием для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масштаба и ценности критериев оценивания качества образования и результатов деятельности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Недостаточное материально-техническое обеспечение учебного процесса снижает качество предоставляемых образовательных услуг.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Обновление материально-технической базы школы. </a:t>
                      </a:r>
                    </a:p>
                  </a:txBody>
                  <a:tcPr marL="26772" marR="26772" marT="63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Региональный проект по повышению качества образования в школах с низкими результатами и школах, функционирующих в неблагоприятных социальных условиях инициирован в Красноярском крае в соответствии с приоритетными направлениями развития системы образования, заложенными в государственную программу развития образования Российской Федерации на 2018-2025 годы (ранее – Федеральную целевую программу развития образования в Российской Федерации на 2016-2020 гг.) 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реализации настоящего проекта в Красноярском крае в 2017 году отобрано 25 школ, в 2018 году – к ним присоединилось еще 12 школ.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отбора школ использовались: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−    результаты школ в стандартизированных оценочных процедурах (КДР4, ОГЭ, ЕГЭ) за три предыдущих года;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−    контекстные данные, характеризующие социально-демографические условия, в которых находились школы в течение трех предыдущих лет.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поняли, что  несколько месяцев участия  в проекте стали событием в наших жизнях и помогли нам прийти к пониманию того, что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 образование), есть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совместное 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когда все участники образовательных отношений договариваются о все ключевых вопросах школьной политики</a:t>
            </a:r>
          </a:p>
          <a:p>
            <a:endParaRPr lang="ru-RU" dirty="0"/>
          </a:p>
        </p:txBody>
      </p:sp>
      <p:pic>
        <p:nvPicPr>
          <p:cNvPr id="5" name="Содержимое 4" descr="сдо, награждени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700808"/>
            <a:ext cx="365760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27CA3"/>
                </a:solidFill>
              </a:rPr>
              <a:t>МЫ ОТКРЫТЫ </a:t>
            </a:r>
            <a:br>
              <a:rPr lang="ru-RU" sz="4400" dirty="0" smtClean="0">
                <a:solidFill>
                  <a:srgbClr val="727CA3"/>
                </a:solidFill>
              </a:rPr>
            </a:br>
            <a:r>
              <a:rPr lang="ru-RU" sz="4400" dirty="0" smtClean="0">
                <a:solidFill>
                  <a:srgbClr val="727CA3"/>
                </a:solidFill>
              </a:rPr>
              <a:t>для сотрудничества</a:t>
            </a:r>
            <a:br>
              <a:rPr lang="ru-RU" sz="4400" dirty="0" smtClean="0">
                <a:solidFill>
                  <a:srgbClr val="727CA3"/>
                </a:solidFill>
              </a:rPr>
            </a:br>
            <a:endParaRPr lang="ru-RU" dirty="0"/>
          </a:p>
        </p:txBody>
      </p:sp>
      <p:pic>
        <p:nvPicPr>
          <p:cNvPr id="5" name="Содержимое 4" descr="урок по образованию Кр.кр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268760"/>
            <a:ext cx="3657600" cy="3958877"/>
          </a:xfrm>
        </p:spPr>
      </p:pic>
      <p:pic>
        <p:nvPicPr>
          <p:cNvPr id="6" name="Содержимое 5" descr="WP_20160209_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196752"/>
            <a:ext cx="36576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PopulusNigr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7853" y="2492896"/>
            <a:ext cx="3333843" cy="3755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ru-RU" dirty="0" smtClean="0"/>
              <a:t>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этап работы в проекте для школьной команды был,  самым сложным и трудоемким, так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самим пришлось найти ответ на свой основной вопрос «Что педагогический коллектив школы делает не так?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...участие в проекте стало мощным стимулом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организации глубокого анализа существующей ситуации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выявлению причин, поиску путей повышения качества обученности наших детей…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…мы искренне благодарны за представленную возможность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проснуться ото 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понять, что дети совсем другие чем 5, 10, 15 лет назад и что мир меняется и нам тоже необходимо поменяться.…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58418"/>
          </a:xfrm>
        </p:spPr>
        <p:txBody>
          <a:bodyPr>
            <a:noAutofit/>
          </a:bodyPr>
          <a:lstStyle/>
          <a:p>
            <a:pPr marL="342900" indent="-342900">
              <a:spcAft>
                <a:spcPts val="3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образовательного аудита были определены ресурсные и проблемные зоны в жизни школы, проанализирована карта оценки состояния образовательной системы. Таким образом, были выявлены факторы и причины, которые необходимо учитывать при переходе школы в эффективный режим развития…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разрабатывая Программу, мы осознали, что уже давно было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выйти из «зоны комфорта»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3" descr="D:\profile\Desktop\!!!!!!!!!!!!!!!!!!!\0_985d9_4e7fa575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489654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2" y="3861048"/>
            <a:ext cx="3023563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28083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«Никто не может в одиночку сыграть симфонию. Для этого нужен целый оркестр» — H.E. 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Luccock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профессор теологии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мы укрепились в мысли, что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только единой командой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мы можем изменить ситуацию в школе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5" y="4725144"/>
            <a:ext cx="5800924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996952"/>
            <a:ext cx="115212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dirty="0" smtClean="0"/>
              <a:t>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собрали команду единомышленников… в состав школьной команды вошли не только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педагоги-стажисты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и активные молодые педагоги…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…стали регулярно собираться и обсуждать участие в проекте и программу повышения качества образования нашей школы…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457200">
              <a:spcBef>
                <a:spcPct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всем членам школьной  команды легко было даже допустить мысль о том, что их деятельность была неэффективной. Мешал большой опыт педагогической работы и то, что каждый считал себя профессионалом. </a:t>
            </a:r>
          </a:p>
          <a:p>
            <a:pPr marL="358775" lvl="1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Однако, чем больше мы анализировали причины таких образовательных результатов, которые привели нас в проект, тем яснее становилось, что есть места провалов… </a:t>
            </a:r>
          </a:p>
          <a:p>
            <a:pPr marL="358775" lvl="1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Помогало то,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 поняла цель нашей совместной работы и каждый старался сделать всё от него зависящее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Ключевая идея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объективной информации о состоянии качества образования в школе.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единой системы диагностики и контроля состояния образования в школе.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информированности потребителей образовательных услуг.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объективности  распределения выплат стимулирующего характера сотрудникам.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обоснованных и своевременных управленческих решений администрацией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27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ПЕРЕМЕН В ШКОЛЕ </a:t>
            </a:r>
          </a:p>
          <a:p>
            <a:pPr lvl="0">
              <a:buNone/>
            </a:pPr>
            <a:r>
              <a:rPr lang="ru-RU" sz="2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это процесс перемен во взглядах, методах, решениях организационных проблем учителя </a:t>
            </a:r>
          </a:p>
          <a:p>
            <a:pPr>
              <a:buNone/>
            </a:pPr>
            <a:r>
              <a:rPr lang="ru-RU" sz="2800" dirty="0" smtClean="0">
                <a:solidFill>
                  <a:srgbClr val="727CA3"/>
                </a:solidFill>
                <a:latin typeface="+mj-lt"/>
                <a:cs typeface="Arial" panose="020B0604020202020204" pitchFamily="34" charset="0"/>
              </a:rPr>
              <a:t>ОН НЕВОЗМОЖЕН БЕЗ</a:t>
            </a:r>
          </a:p>
          <a:p>
            <a:pPr marL="700088" indent="-342900">
              <a:buFont typeface="Arial" panose="020B0604020202020204" pitchFamily="34" charset="0"/>
              <a:buChar char="−"/>
            </a:pPr>
            <a:r>
              <a:rPr lang="ru-RU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изменения позиции </a:t>
            </a:r>
            <a:r>
              <a:rPr lang="ru-R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ее руководителя,</a:t>
            </a:r>
          </a:p>
          <a:p>
            <a:pPr marL="700088" indent="-342900">
              <a:buFont typeface="Arial" panose="020B0604020202020204" pitchFamily="34" charset="0"/>
              <a:buChar char="−"/>
            </a:pPr>
            <a:r>
              <a:rPr lang="ru-RU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изменения принципов управления </a:t>
            </a:r>
            <a:r>
              <a:rPr lang="ru-RU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организацией и ее коллективом</a:t>
            </a:r>
            <a:endParaRPr lang="ru-RU" sz="2800" dirty="0" smtClean="0"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1149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Районный августовский педсовет 2018</vt:lpstr>
      <vt:lpstr>Слайд 2</vt:lpstr>
      <vt:lpstr>Слайд 3</vt:lpstr>
      <vt:lpstr>в процессе образовательного аудита были определены ресурсные и проблемные зоны в жизни школы, проанализирована карта оценки состояния образовательной системы. Таким образом, были выявлены факторы и причины, которые необходимо учитывать при переходе школы в эффективный режим развития… разрабатывая Программу, мы осознали, что уже давно было необходимо выйти из «зоны комфорта»… </vt:lpstr>
      <vt:lpstr>«Никто не может в одиночку сыграть симфонию. Для этого нужен целый оркестр» — H.E. Luccock, профессор теологии … мы укрепились в мысли, что только единой командой мы можем изменить ситуацию в школе  </vt:lpstr>
      <vt:lpstr> </vt:lpstr>
      <vt:lpstr>Слайд 7</vt:lpstr>
      <vt:lpstr>Ключевая идея</vt:lpstr>
      <vt:lpstr>ПРИНЦИП ДЕЯТЕЛЬНОСТИ</vt:lpstr>
      <vt:lpstr>ПРОГРАММА ПОВЫШЕНИЯ КАЧЕСТВА ОБРАЗОВАНИЯ</vt:lpstr>
      <vt:lpstr>Слайд 11</vt:lpstr>
      <vt:lpstr>Задачи программы развития качества образования</vt:lpstr>
      <vt:lpstr>Структура управления качеством образования</vt:lpstr>
      <vt:lpstr>Слайд 14</vt:lpstr>
      <vt:lpstr>Слайд 15</vt:lpstr>
      <vt:lpstr>Слайд 16</vt:lpstr>
      <vt:lpstr>Школа - наставник</vt:lpstr>
      <vt:lpstr>Ожидаемый результат и способы оценки эффективности</vt:lpstr>
      <vt:lpstr>ВОЗМОЖНЫЕ РИСКИ </vt:lpstr>
      <vt:lpstr>Слайд 20</vt:lpstr>
      <vt:lpstr>МЫ ОТКРЫТЫ  для сотрудничества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августовский педсовет 2018</dc:title>
  <cp:lastModifiedBy>Директор</cp:lastModifiedBy>
  <cp:revision>18</cp:revision>
  <dcterms:modified xsi:type="dcterms:W3CDTF">2018-08-28T14:33:44Z</dcterms:modified>
</cp:coreProperties>
</file>