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80" r:id="rId2"/>
    <p:sldId id="581" r:id="rId3"/>
    <p:sldId id="582" r:id="rId4"/>
    <p:sldId id="583" r:id="rId5"/>
    <p:sldId id="584" r:id="rId6"/>
    <p:sldId id="585" r:id="rId7"/>
    <p:sldId id="586" r:id="rId8"/>
    <p:sldId id="587" r:id="rId9"/>
    <p:sldId id="588" r:id="rId10"/>
    <p:sldId id="589" r:id="rId11"/>
    <p:sldId id="590" r:id="rId12"/>
    <p:sldId id="591" r:id="rId13"/>
    <p:sldId id="592" r:id="rId14"/>
    <p:sldId id="593" r:id="rId15"/>
  </p:sldIdLst>
  <p:sldSz cx="9144000" cy="6858000" type="screen4x3"/>
  <p:notesSz cx="6692900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990099"/>
    <a:srgbClr val="990000"/>
    <a:srgbClr val="66FF33"/>
    <a:srgbClr val="008000"/>
    <a:srgbClr val="0000CC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296" autoAdjust="0"/>
  </p:normalViewPr>
  <p:slideViewPr>
    <p:cSldViewPr>
      <p:cViewPr>
        <p:scale>
          <a:sx n="66" d="100"/>
          <a:sy n="66" d="100"/>
        </p:scale>
        <p:origin x="-12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363" cy="49371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90950" y="0"/>
            <a:ext cx="2900363" cy="493713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pPr>
              <a:defRPr/>
            </a:pPr>
            <a:fld id="{2330026F-DA4F-4442-93DE-4841C98FB555}" type="datetimeFigureOut">
              <a:rPr lang="ru-RU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00363" cy="49371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90950" y="9372600"/>
            <a:ext cx="2900363" cy="493713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pPr>
              <a:defRPr/>
            </a:pPr>
            <a:fld id="{B494B59A-FCC6-4923-9A6B-E11541EF7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0950" y="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687888"/>
            <a:ext cx="535305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0950" y="9372600"/>
            <a:ext cx="29003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F3105E-C468-4C3B-80EA-E5088AF1F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charset="0"/>
              </a:defRPr>
            </a:lvl1pPr>
          </a:lstStyle>
          <a:p>
            <a:pPr>
              <a:defRPr/>
            </a:pPr>
            <a:fld id="{FC867B65-D320-4F93-BDBF-8BD07460D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AF75-70D9-4D5D-BAB2-81EF4E914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871E1-935D-4466-BC84-63C816F6A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924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0DC6C-FA47-4D46-BDAA-FC02D329A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924800" cy="4572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549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38400" y="6172200"/>
            <a:ext cx="4089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E1A1D-F83E-431F-BEBB-912C71C1B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9055-8441-4547-8BBA-061E3F264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EDA8-70AA-496F-BF55-7AB164D99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FBB6-B5A2-451B-ABC3-40B988A3E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8C7A-F237-45C3-98D1-BEDA95927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399AF-E5D8-46A6-A5EF-775563FC5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966F-0406-47AF-9B45-E9DFFAB8B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C5196-BE18-4EEF-8F77-5424CEA18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DACD-2E7B-48D1-B314-6BC9B6D07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C4F2981D-0D24-40B6-9109-C9A3B00D6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78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  <p:sldLayoutId id="214748407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96944" cy="60129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ИТОГИ ПРОВЕДЕНИЯ МЕТОДИЧЕСКОГО МОНИТОРИНГА ВВЕДЕНИЯ ФГОС ООО: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УРОКОВ МАТЕМАТИКИ, РУССКОГО ЯЗЫКА, БИОЛОГИИ В 5-Х КЛАССАХ.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12776"/>
            <a:ext cx="7924800" cy="4608512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</a:t>
            </a:r>
            <a:r>
              <a:rPr lang="ru-RU" sz="2800" b="1" dirty="0" smtClean="0">
                <a:solidFill>
                  <a:schemeClr val="bg1"/>
                </a:solidFill>
              </a:rPr>
              <a:t>Деятельность учителя на уроке: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5.1. распределение деятельности на уроке: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объяснение 20-30 % времени урока (9-14 минут);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закрепление 5-10 % времени урока (3-5 минут);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организованная учителем самостоятельная деятельность учащихся 60-70 % (23-33 минуты).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12776"/>
            <a:ext cx="7924800" cy="3312368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</a:t>
            </a:r>
            <a:r>
              <a:rPr lang="ru-RU" sz="2800" b="1" dirty="0" smtClean="0">
                <a:solidFill>
                  <a:schemeClr val="bg1"/>
                </a:solidFill>
              </a:rPr>
              <a:t>Деятельность учителя на уроке: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5.2. организовать деятельность учащихся: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smtClean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о поиску и обработке информации;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по обобщению способов деятельности;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по постановке учебной задачи.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12776"/>
            <a:ext cx="7924800" cy="4896544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</a:t>
            </a:r>
            <a:r>
              <a:rPr lang="ru-RU" sz="2800" b="1" dirty="0" smtClean="0">
                <a:solidFill>
                  <a:schemeClr val="bg1"/>
                </a:solidFill>
              </a:rPr>
              <a:t>Деятельность учителя на уроке: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5.3. деятельность учащихся определять через формулировку заданий (60-70 % учебного времени):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проанализируйте;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объясните (докажите);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сравните;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создайте;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выберите решение или способ решения и т.д.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12776"/>
            <a:ext cx="7924800" cy="4896544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 </a:t>
            </a:r>
            <a:r>
              <a:rPr lang="ru-RU" sz="2800" b="1" dirty="0" smtClean="0">
                <a:solidFill>
                  <a:schemeClr val="bg1"/>
                </a:solidFill>
              </a:rPr>
              <a:t>Деятельность учителя на уроке: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5.4. оценивание и отметки: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работа над развитием у учащихся способов к самооценки;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проводить оценивание в течение урока и в конце урока.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12776"/>
            <a:ext cx="7924800" cy="4896544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6. 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Дифференциация обучения.</a:t>
            </a:r>
          </a:p>
          <a:p>
            <a:pPr marL="514350" indent="-514350"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7. Рефлексия в конце урока.</a:t>
            </a:r>
          </a:p>
          <a:p>
            <a:pPr marL="514350" indent="-514350"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8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Цель </a:t>
            </a:r>
            <a:r>
              <a:rPr lang="ru-RU" sz="2800" b="1" dirty="0" smtClean="0">
                <a:solidFill>
                  <a:schemeClr val="bg1"/>
                </a:solidFill>
              </a:rPr>
              <a:t>урока соотносить с результатами</a:t>
            </a:r>
            <a:r>
              <a:rPr lang="ru-RU" sz="2800" b="1" dirty="0" smtClean="0">
                <a:solidFill>
                  <a:schemeClr val="bg1"/>
                </a:solidFill>
              </a:rPr>
              <a:t>, которые прописаны в рабочих </a:t>
            </a:r>
            <a:r>
              <a:rPr lang="ru-RU" sz="2800" b="1" dirty="0" smtClean="0">
                <a:solidFill>
                  <a:schemeClr val="bg1"/>
                </a:solidFill>
              </a:rPr>
              <a:t>программах по предметы.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9. Ставить, совместно с учащимися, задачи для достижения цели урока.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D60093"/>
                </a:solidFill>
              </a:rPr>
              <a:t>ВЫЯВЛЕННЫЕ  ПРОБЛЕМЫ:</a:t>
            </a:r>
            <a:endParaRPr lang="ru-RU" sz="4000" b="1" dirty="0">
              <a:solidFill>
                <a:srgbClr val="D6009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1. </a:t>
            </a:r>
            <a:r>
              <a:rPr lang="ru-RU" b="1" dirty="0" err="1" smtClean="0">
                <a:solidFill>
                  <a:schemeClr val="bg1"/>
                </a:solidFill>
              </a:rPr>
              <a:t>Целеполагание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К целям не ставятся задачи;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Цель не соотносится с результатами, которые прописаны в рабочих программах.</a:t>
            </a:r>
          </a:p>
          <a:p>
            <a:pPr marL="514350" indent="-514350"/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D60093"/>
                </a:solidFill>
              </a:rPr>
              <a:t>ВЫЯВЛЕННЫЕ  ПРОБЛЕМЫ:</a:t>
            </a:r>
            <a:endParaRPr lang="ru-RU" sz="4000" b="1" dirty="0">
              <a:solidFill>
                <a:srgbClr val="D6009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2. </a:t>
            </a:r>
            <a:r>
              <a:rPr lang="ru-RU" b="1" dirty="0" smtClean="0">
                <a:solidFill>
                  <a:schemeClr val="bg1"/>
                </a:solidFill>
              </a:rPr>
              <a:t>Мотивация.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Отсутствие мотивации оценкой (отметкой);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Нет листов самооценки, листов взаимооценок;</a:t>
            </a:r>
          </a:p>
          <a:p>
            <a:pPr marL="514350" indent="-514350"/>
            <a:r>
              <a:rPr lang="ru-RU" dirty="0" smtClean="0">
                <a:solidFill>
                  <a:schemeClr val="bg1"/>
                </a:solidFill>
              </a:rPr>
              <a:t>Нет отметок в конце уроков с комментариями учителя, учащихся.</a:t>
            </a:r>
          </a:p>
          <a:p>
            <a:pPr marL="514350" indent="-514350"/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D60093"/>
                </a:solidFill>
              </a:rPr>
              <a:t>ВЫЯВЛЕННЫЕ  ПРОБЛЕМЫ:</a:t>
            </a:r>
            <a:endParaRPr lang="ru-RU" sz="4000" b="1" dirty="0">
              <a:solidFill>
                <a:srgbClr val="D6009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Формы организации деятельности учащихся. 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Преобладание </a:t>
            </a:r>
            <a:r>
              <a:rPr lang="ru-RU" sz="2800" b="1" dirty="0" smtClean="0">
                <a:solidFill>
                  <a:schemeClr val="bg1"/>
                </a:solidFill>
              </a:rPr>
              <a:t>фронтальной</a:t>
            </a:r>
            <a:r>
              <a:rPr lang="ru-RU" sz="2800" dirty="0" smtClean="0">
                <a:solidFill>
                  <a:schemeClr val="bg1"/>
                </a:solidFill>
              </a:rPr>
              <a:t> формы, индивидуальная;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Нет технологии групповой работы;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Не применяются работы в парах (пары сменного состава, парная работа с текстом, </a:t>
            </a:r>
            <a:r>
              <a:rPr lang="ru-RU" sz="2800" dirty="0" err="1" smtClean="0">
                <a:solidFill>
                  <a:schemeClr val="bg1"/>
                </a:solidFill>
              </a:rPr>
              <a:t>взаимодиктанты</a:t>
            </a:r>
            <a:r>
              <a:rPr lang="ru-RU" sz="2800" dirty="0" smtClean="0">
                <a:solidFill>
                  <a:schemeClr val="bg1"/>
                </a:solidFill>
              </a:rPr>
              <a:t> и т.д.).</a:t>
            </a:r>
          </a:p>
          <a:p>
            <a:pPr marL="514350" indent="-514350"/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D60093"/>
                </a:solidFill>
              </a:rPr>
              <a:t>ВЫЯВЛЕННЫЕ  ПРОБЛЕМЫ:</a:t>
            </a:r>
            <a:endParaRPr lang="ru-RU" sz="4000" b="1" dirty="0">
              <a:solidFill>
                <a:srgbClr val="D6009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Использование методов, приемов, технологий.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Учителя не владеют заявленным методам и приемам;</a:t>
            </a:r>
          </a:p>
          <a:p>
            <a:pPr marL="514350" indent="-514350"/>
            <a:r>
              <a:rPr lang="ru-RU" sz="2800" dirty="0" smtClean="0">
                <a:solidFill>
                  <a:schemeClr val="bg1"/>
                </a:solidFill>
              </a:rPr>
              <a:t>Используются только элементы технологий, у небольшого числа педагогов.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077544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1. </a:t>
            </a:r>
            <a:r>
              <a:rPr lang="ru-RU" sz="2800" b="1" dirty="0" smtClean="0">
                <a:solidFill>
                  <a:schemeClr val="bg1"/>
                </a:solidFill>
              </a:rPr>
              <a:t>Использовать технологии по развитию мышления, регуляции познавательных действий, формированию метапредметных результатов, рефлексии: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проектирование;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технология развития критического мышления;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педагогические мастерские;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технология исследования и т.д.</a:t>
            </a:r>
          </a:p>
          <a:p>
            <a:pPr marL="514350" indent="-514350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2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Развитие коммуникативных УУД при использовании приемов индивидуально-групповой, групповой и парной форм обучения, а также интерактивности: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моделирование ситуации;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ролевые игры и т.д.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3. </a:t>
            </a:r>
            <a:r>
              <a:rPr lang="ru-RU" sz="2800" b="1" dirty="0" smtClean="0">
                <a:solidFill>
                  <a:schemeClr val="bg1"/>
                </a:solidFill>
              </a:rPr>
              <a:t>Познавательную мотивацию учащихся мотивировать с помощью проблемных, частично-поисковых ситуаций: 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создание проблемных ситуаций;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выбор и замена заданий;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дидактические игры;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- «мозговой штурм» и т.д.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РЕКОМЕНДАЦИИ К УРОКАМ: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348880"/>
            <a:ext cx="7924800" cy="2197224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4</a:t>
            </a:r>
            <a:r>
              <a:rPr lang="ru-RU" sz="2800" dirty="0" smtClean="0">
                <a:solidFill>
                  <a:schemeClr val="bg1"/>
                </a:solidFill>
              </a:rPr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Выполнение тестовых заданий должно быть индивидуально (вне группы), т.к. оценивается результат каждого ученика. </a:t>
            </a: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Char char="-"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399AF-E5D8-46A6-A5EF-775563FC583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Деловой район' [1]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Шаблон оформления 'Деловой район' [1]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Деловой район' [1]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Деловой район' [1] 2">
        <a:dk1>
          <a:srgbClr val="000066"/>
        </a:dk1>
        <a:lt1>
          <a:srgbClr val="FFFFFF"/>
        </a:lt1>
        <a:dk2>
          <a:srgbClr val="6600FF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B8AAFF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7550</TotalTime>
  <Words>503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Шаблон оформления 'Деловой район' [1]</vt:lpstr>
      <vt:lpstr>ИТОГИ ПРОВЕДЕНИЯ МЕТОДИЧЕСКОГО МОНИТОРИНГА ВВЕДЕНИЯ ФГОС ООО:  АНАЛИЗ УРОКОВ МАТЕМАТИКИ, РУССКОГО ЯЗЫКА, БИОЛОГИИ В 5-Х КЛАССАХ.</vt:lpstr>
      <vt:lpstr>ВЫЯВЛЕННЫЕ  ПРОБЛЕМЫ:</vt:lpstr>
      <vt:lpstr>ВЫЯВЛЕННЫЕ  ПРОБЛЕМЫ:</vt:lpstr>
      <vt:lpstr>ВЫЯВЛЕННЫЕ  ПРОБЛЕМЫ:</vt:lpstr>
      <vt:lpstr>ВЫЯВЛЕННЫЕ  ПРОБЛЕМЫ: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  <vt:lpstr>РЕКОМЕНДАЦИИ К УРОКАМ: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Феденко</dc:creator>
  <cp:lastModifiedBy>Avers</cp:lastModifiedBy>
  <cp:revision>249</cp:revision>
  <dcterms:created xsi:type="dcterms:W3CDTF">2010-06-10T11:47:05Z</dcterms:created>
  <dcterms:modified xsi:type="dcterms:W3CDTF">2015-12-24T14:03:57Z</dcterms:modified>
</cp:coreProperties>
</file>