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67" r:id="rId3"/>
    <p:sldId id="257" r:id="rId4"/>
    <p:sldId id="258" r:id="rId5"/>
    <p:sldId id="273" r:id="rId6"/>
    <p:sldId id="274" r:id="rId7"/>
    <p:sldId id="275" r:id="rId8"/>
    <p:sldId id="276" r:id="rId9"/>
    <p:sldId id="277" r:id="rId10"/>
    <p:sldId id="286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78" r:id="rId19"/>
    <p:sldId id="287" r:id="rId20"/>
    <p:sldId id="288" r:id="rId21"/>
    <p:sldId id="289" r:id="rId22"/>
    <p:sldId id="290" r:id="rId23"/>
    <p:sldId id="291" r:id="rId24"/>
    <p:sldId id="292" r:id="rId25"/>
    <p:sldId id="25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952CB7-6E06-400B-BA63-DA835CF235BE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FADF16-7CD7-46C0-BB24-8C3832C47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7ACC-DCB0-4761-93A3-22B3077C58E0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294-E1BB-4091-BD77-ECC89A7D3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7892-CD23-4D59-A5C1-6DCCFEB8136A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AEB3-11AB-48D0-85E2-CCC49FB07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7320-EEA4-4FEC-A631-F81567DA9B4C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FCBA-1423-4D85-A6A4-71A1BC18F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2154-13BD-4D53-A491-6AE34C98773B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97B7-A5CE-4E17-B312-5E7D89234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88920-24A1-4A17-A2AA-721E2586EDA7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FC0A-2195-4A80-BF65-3E38596BE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A462E-22C6-4688-8CD0-15DA34FA2736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09C6-902A-4F88-B098-AD0579705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1BE9-1626-4F26-8EE5-007031424403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CECE-487B-46BA-89B5-071AD6636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DF00-E412-42E5-BE0A-274C4BBE6585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16EA-4F7D-440C-940B-4D4E34633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D2690-A31F-464A-A212-75939EF96161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B40CE-DD84-4C5D-B3D4-14CBC1930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6ABA-E549-47D3-82CB-6E6A2CD9E1F5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51B7-59E2-4765-8ECC-A2FC2C233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94EB6-1B31-4FC0-8C64-C2FE7BCA2A36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289D-6CF6-480B-9B4B-47F0B4FC8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F45140-511D-45B6-8582-2DE44B979292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F8146C-192B-4C02-8A43-0B868E94F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500593"/>
          </a:xfrm>
        </p:spPr>
        <p:txBody>
          <a:bodyPr>
            <a:normAutofit fontScale="90000"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ДЛЯ УМСТВЕННО ОТСТАЛЫХ 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1.12. Стандарт направлен на решение задач образования обучающихся с умственной отсталостью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Формирование общей культуры, обеспечивающей разностороннее развитие их личности;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Охрана и укрепление  физического и психического развития;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Формирование основ гражданской идентичности;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Формирование основ учебной деятельности;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Создание специальных условий для получения образования;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Обеспечение вариативности и разнообразия содержания АООП  и организационных форм получения образования с учетом   их образовательных потребностей, способностей и состояния здоровья;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формирование социокультурной  и образовательной среды с учетом общих и особых образовательных потребностей разных групп обучающихся. 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П.1.13. Стандарт устанавливает сроки освоения АООП  обучающихся  с умственной отсталостью  9 - 13 лет 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П. 1.14. Стандарт предусматривает возможность гибкой смены образовательного маршрута , программ и условий получения образования обучающимися с УО на основе комплексной оценки личностных  и предметных результатов освоения АООП, заключения ПМПК, и мнения родителей (законных представителей</a:t>
            </a:r>
            <a:r>
              <a:rPr lang="ru-RU" sz="2000" smtClean="0"/>
              <a:t>)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smtClean="0">
                <a:latin typeface="Arial" charset="0"/>
              </a:rPr>
              <a:t>II</a:t>
            </a:r>
            <a:r>
              <a:rPr lang="ru-RU" sz="2400" smtClean="0"/>
              <a:t>. </a:t>
            </a:r>
            <a:r>
              <a:rPr lang="ru-RU" sz="2800" smtClean="0"/>
              <a:t>Требования к структуре АООП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2.1. АООП определяет содержание и организацию образовательной деятельности  обучающихся с УО.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АООП  для обучающихся с УО, имеющих инвалидность, дополняется индивидуальной программой реабилитации (ИПР) инвалида в части создания специальных условий получения образования.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2.2.   АООП  самостоятельно разрабатывается и утверждается организацией в соответствии со Стандартом  и учетом примерной АООП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200" smtClean="0"/>
              <a:t>2.4. Реализация АООП  может быть организована как совместно с другими обучающимися, так и в отдельных классах, группах или в отдельных организациях. В таких организациях создаются специальные условия для получения образования обучающимся с УО.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/>
              <a:t>2.6. АООП включает обязательную часть и часть формируемую участниками образовательных отношений. Соотношение частей определяется дифференцированно в зависимости от варианта АООП  и составляет  не менее  70% и не более 30 %, не менее  60% и не более 40% 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/>
              <a:t>2.7. АООП  реализуется организацией через организацию урочной и внеурочной деятельности.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46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smtClean="0"/>
              <a:t>2.8. АООП должна содержать три раздела: </a:t>
            </a:r>
            <a:r>
              <a:rPr lang="ru-RU" sz="2000" b="1" smtClean="0"/>
              <a:t>целевой, содержательных и организационный</a:t>
            </a:r>
            <a:r>
              <a:rPr lang="ru-RU" sz="1000" b="1" smtClean="0"/>
              <a:t>.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000" u="sng" smtClean="0"/>
              <a:t>Целевой</a:t>
            </a:r>
            <a:r>
              <a:rPr lang="ru-RU" sz="2000" smtClean="0"/>
              <a:t> раздел включает: </a:t>
            </a:r>
          </a:p>
          <a:p>
            <a:pPr>
              <a:buFontTx/>
              <a:buChar char="-"/>
            </a:pPr>
            <a:r>
              <a:rPr lang="ru-RU" sz="2000" smtClean="0"/>
              <a:t>пояснительную записку;</a:t>
            </a:r>
          </a:p>
          <a:p>
            <a:pPr>
              <a:buFontTx/>
              <a:buChar char="-"/>
            </a:pPr>
            <a:r>
              <a:rPr lang="ru-RU" sz="2000" smtClean="0"/>
              <a:t>планируемые результаты освоения обучающимися с УО АООП;</a:t>
            </a:r>
          </a:p>
          <a:p>
            <a:pPr>
              <a:buFontTx/>
              <a:buChar char="-"/>
            </a:pPr>
            <a:r>
              <a:rPr lang="ru-RU" sz="2000" smtClean="0"/>
              <a:t>систему оценки достижения планируемых результатов освоения   АООП;</a:t>
            </a:r>
          </a:p>
          <a:p>
            <a:pPr>
              <a:buFontTx/>
              <a:buChar char="-"/>
            </a:pPr>
            <a:endParaRPr lang="ru-RU" sz="2000" smtClean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u="sng" smtClean="0"/>
              <a:t>Содержательный</a:t>
            </a:r>
            <a:r>
              <a:rPr lang="ru-RU" sz="2000" smtClean="0"/>
              <a:t> раздел определяет общее содержание образования обучающихся с УО и включает программы, ориентированные на достижение личностных, предметных   результатов  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- программа формирования базовых учебных действий </a:t>
            </a:r>
          </a:p>
          <a:p>
            <a:pPr>
              <a:buFontTx/>
              <a:buNone/>
            </a:pPr>
            <a:r>
              <a:rPr lang="ru-RU" smtClean="0"/>
              <a:t>- программа отдельных учебных предметов, курсов, коррекционно-развивающей  области;</a:t>
            </a:r>
          </a:p>
          <a:p>
            <a:pPr>
              <a:buFontTx/>
              <a:buNone/>
            </a:pPr>
            <a:r>
              <a:rPr lang="ru-RU" smtClean="0"/>
              <a:t>- программа духовно-нравственного развития, воспитания обучающихся с УО;</a:t>
            </a:r>
          </a:p>
          <a:p>
            <a:pPr>
              <a:buFontTx/>
              <a:buNone/>
            </a:pPr>
            <a:r>
              <a:rPr lang="ru-RU" smtClean="0"/>
              <a:t>- программа формирования экологической культуры, здорового и безопасного образа жизни;</a:t>
            </a:r>
          </a:p>
          <a:p>
            <a:pPr>
              <a:buFontTx/>
              <a:buNone/>
            </a:pPr>
            <a:r>
              <a:rPr lang="ru-RU" smtClean="0"/>
              <a:t>- программа коррекционной работы;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mtClean="0"/>
              <a:t>программа внеурочной деятельности;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mtClean="0"/>
              <a:t>программу сотрудничества с родителями .  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u="sng" smtClean="0"/>
              <a:t>Организационный</a:t>
            </a:r>
            <a:r>
              <a:rPr lang="ru-RU" smtClean="0"/>
              <a:t> раздел определяет общие рамки организации образовательной деятельности, а также механизмы реализации АООП и включает:</a:t>
            </a:r>
          </a:p>
          <a:p>
            <a:pPr>
              <a:buFontTx/>
              <a:buChar char="-"/>
            </a:pPr>
            <a:endParaRPr lang="ru-RU" smtClean="0"/>
          </a:p>
          <a:p>
            <a:pPr>
              <a:buFontTx/>
              <a:buChar char="-"/>
            </a:pPr>
            <a:r>
              <a:rPr lang="ru-RU" smtClean="0"/>
              <a:t>Учебный план, включающий предметные и коррекционно-развивающие области, внеурочную деятельность;</a:t>
            </a:r>
          </a:p>
          <a:p>
            <a:pPr>
              <a:buFontTx/>
              <a:buChar char="-"/>
            </a:pPr>
            <a:r>
              <a:rPr lang="ru-RU" smtClean="0"/>
              <a:t>Систему специальных условий реализации АООП; </a:t>
            </a:r>
          </a:p>
          <a:p>
            <a:pPr>
              <a:buFontTx/>
              <a:buChar char="-"/>
            </a:pPr>
            <a:r>
              <a:rPr lang="ru-RU" smtClean="0"/>
              <a:t>АООП разрабатывается на основе примерной АООП. </a:t>
            </a:r>
          </a:p>
          <a:p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/>
              <a:t>2.9. Требования к разделам АООП</a:t>
            </a:r>
            <a:r>
              <a:rPr lang="ru-RU" smtClean="0"/>
              <a:t> 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2.9.1. Пояснительная записка должна раскрывать: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-цели реализации АООП; </a:t>
            </a:r>
          </a:p>
          <a:p>
            <a:pPr>
              <a:buFontTx/>
              <a:buChar char="-"/>
            </a:pPr>
            <a:r>
              <a:rPr lang="ru-RU" smtClean="0"/>
              <a:t>принципы и подходы к формированию АООП;</a:t>
            </a:r>
          </a:p>
          <a:p>
            <a:pPr>
              <a:buFontTx/>
              <a:buChar char="-"/>
            </a:pPr>
            <a:r>
              <a:rPr lang="ru-RU" smtClean="0"/>
              <a:t>общую характеристику АООП;</a:t>
            </a:r>
          </a:p>
          <a:p>
            <a:pPr>
              <a:buFontTx/>
              <a:buChar char="-"/>
            </a:pPr>
            <a:r>
              <a:rPr lang="ru-RU" smtClean="0"/>
              <a:t>психолого-педагогическую характеристику обучающихся с УО;</a:t>
            </a:r>
          </a:p>
          <a:p>
            <a:pPr>
              <a:buFontTx/>
              <a:buChar char="-"/>
            </a:pPr>
            <a:r>
              <a:rPr lang="ru-RU" smtClean="0"/>
              <a:t>описание особых образовательных потребностей;</a:t>
            </a:r>
          </a:p>
          <a:p>
            <a:pPr>
              <a:buFontTx/>
              <a:buChar char="-"/>
            </a:pPr>
            <a:r>
              <a:rPr lang="ru-RU" smtClean="0"/>
              <a:t>описание структуры и общую характеристику СИПР обучающихся с УО.</a:t>
            </a:r>
          </a:p>
          <a:p>
            <a:pPr>
              <a:buFontTx/>
              <a:buChar char="-"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smtClean="0"/>
              <a:t>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2.9.3. Учебный план обеспечивает введение в действие и реализацию требований Стандарта, определяет общий объем нагрузки, состав и структуру обязательных предметных и коррекционно-развивающих областей по классам. </a:t>
            </a:r>
          </a:p>
          <a:p>
            <a:pPr>
              <a:buFontTx/>
              <a:buNone/>
            </a:pPr>
            <a:r>
              <a:rPr lang="ru-RU" smtClean="0"/>
              <a:t> Учебный план включает предметные области в зависимости от варианта АООП.</a:t>
            </a:r>
          </a:p>
          <a:p>
            <a:pPr>
              <a:buFontTx/>
              <a:buNone/>
            </a:pPr>
            <a:r>
              <a:rPr lang="ru-RU" smtClean="0"/>
              <a:t>Обязательным элементом структуры учебного плана является «Коррекционно-развивающая область»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smtClean="0">
                <a:latin typeface="Arial" charset="0"/>
              </a:rPr>
              <a:t>III</a:t>
            </a:r>
            <a:r>
              <a:rPr lang="ru-RU" sz="2000" smtClean="0"/>
              <a:t>.Требования к условиям реализации АООП  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3.1. Стандарт определяет</a:t>
            </a:r>
            <a:r>
              <a:rPr lang="ru-RU" sz="3500" smtClean="0"/>
              <a:t> </a:t>
            </a:r>
            <a:r>
              <a:rPr lang="ru-RU" sz="2200" smtClean="0"/>
              <a:t>требования к кадровым, финансовым, материально-техническим и иным условиям получения образования обучающимися с УО.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3.3. Организация создает условия для реализации АООП, обеспечивающие возможность: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Достижения планируемых результатов: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Выявления и развития способностей обучающихся…: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Расширения социального опыта…: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Учета образовательных потребностей (общих и специфических)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Использования современных образовательных технологий, в том числе ИКТ: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200" smtClean="0"/>
              <a:t>Эффективного управления организацией с использованием ИКТ, а также современных механизмов финансирования. 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 eaLnBrk="1" hangingPunct="1"/>
            <a:r>
              <a:rPr lang="ru-RU" sz="2900" smtClean="0">
                <a:latin typeface="Times New Roman" pitchFamily="18" charset="0"/>
              </a:rPr>
              <a:t>Приказ Министерства образования и науки </a:t>
            </a:r>
            <a:br>
              <a:rPr lang="ru-RU" sz="2900" smtClean="0">
                <a:latin typeface="Times New Roman" pitchFamily="18" charset="0"/>
              </a:rPr>
            </a:br>
            <a:r>
              <a:rPr lang="ru-RU" sz="2900" smtClean="0">
                <a:latin typeface="Times New Roman" pitchFamily="18" charset="0"/>
              </a:rPr>
              <a:t>Российской Федерации </a:t>
            </a:r>
            <a:br>
              <a:rPr lang="ru-RU" sz="2900" smtClean="0">
                <a:latin typeface="Times New Roman" pitchFamily="18" charset="0"/>
              </a:rPr>
            </a:br>
            <a:r>
              <a:rPr lang="ru-RU" sz="2900" smtClean="0">
                <a:latin typeface="Times New Roman" pitchFamily="18" charset="0"/>
              </a:rPr>
              <a:t>от 19 февраля 2014 №1599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Об утверждении ФГОС образования обучающихся с умственной отсталостью.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П.2 Стандарт применяется к правоотношениям, возникшим с 1 сентября 2016;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Обучение лиц, зачисленных до 1 сентября 2016 г. для обучения по адаптированным образовательным программам, осуществляется по ним до завершения обучения.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7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ctr"/>
            <a:r>
              <a:rPr lang="ru-RU" sz="2000" smtClean="0"/>
              <a:t>3.4. Требования к кадровым условиям</a:t>
            </a:r>
            <a:r>
              <a:rPr lang="ru-RU" sz="3300" smtClean="0"/>
              <a:t>.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3.4.1. В реализации АООП участвуют руководящие, педагогические и иные работники, имеющие необходимый уровень образования и квалификации  для каждой занимаемой должности.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   Возможно постоянное или временное участие тьютора или ассистента.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   В процессе психолого-медико - педагогического сопровождения принимают участие медицинские работники, имеющие необходимый уровень образования и квалификации.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3.4.4 Для обучающихся, которые по состоянию здоровья не могут посещать ОУ должны быть предусмотрены занятия различных специалистов на дому.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smtClean="0"/>
              <a:t>3.6. Требования к материально-техническим условиям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/>
              <a:t>3.6.1. материально-техническое условия реализации АООП должны обеспечивать возможность достижения обучающимися  установленных Стандартом требований к результатас освоения АООП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smtClean="0"/>
              <a:t>      Структура требований к материально-техническим условиям включает требования к: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организации пространства в котором осуществляется реализация АООП;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организации временного режима обучения;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  техническим средствам обучения;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специальным учебникам, рабочим тетрадям, дидактическим материалам, компьютерным инструментам обучения.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200" smtClean="0"/>
          </a:p>
          <a:p>
            <a:pPr>
              <a:lnSpc>
                <a:spcPct val="90000"/>
              </a:lnSpc>
            </a:pPr>
            <a:endParaRPr lang="ru-RU" sz="2200" smtClean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3.6.6.  Организация обеспечивает выделение отдельных специально-оборудованных помещений для реализации курсов коррекционно-развивающей области и психолого- педагогического сопровождения обучающихся с УО. </a:t>
            </a:r>
            <a:r>
              <a:rPr lang="ru-RU" sz="4300" smtClean="0"/>
              <a:t> </a:t>
            </a:r>
          </a:p>
          <a:p>
            <a:pPr>
              <a:buFontTx/>
              <a:buChar char="-"/>
            </a:pPr>
            <a:r>
              <a:rPr lang="ru-RU" smtClean="0"/>
              <a:t>3.6.7.</a:t>
            </a:r>
            <a:r>
              <a:rPr lang="ru-RU" sz="4300" smtClean="0"/>
              <a:t> </a:t>
            </a:r>
            <a:r>
              <a:rPr lang="ru-RU" smtClean="0"/>
              <a:t>Организация самостоятельно определяет средства обучения, в том числе технические, игровое, спортивное оздоровительное оборудование, инвентарь необходимый для реализации АООП. </a:t>
            </a:r>
            <a:endParaRPr lang="ru-RU" sz="4300" smtClean="0"/>
          </a:p>
          <a:p>
            <a:endParaRPr lang="ru-RU" sz="3900" smtClean="0"/>
          </a:p>
          <a:p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smtClean="0">
                <a:latin typeface="Arial" charset="0"/>
              </a:rPr>
              <a:t>IV </a:t>
            </a:r>
            <a:r>
              <a:rPr lang="ru-RU" sz="2900" smtClean="0"/>
              <a:t>Требования к результатам освоения</a:t>
            </a:r>
            <a:r>
              <a:rPr lang="ru-RU" smtClean="0"/>
              <a:t> </a:t>
            </a:r>
            <a:r>
              <a:rPr lang="ru-RU" sz="2900" smtClean="0"/>
              <a:t>АООП.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Стандарт устанавливает требования к личностным и предметным результатам</a:t>
            </a:r>
            <a:r>
              <a:rPr lang="ru-RU" sz="3500" smtClean="0"/>
              <a:t> </a:t>
            </a:r>
            <a:r>
              <a:rPr lang="ru-RU" sz="2200" smtClean="0"/>
              <a:t>освоения обучающимися с УО двух вариантов АООП   (указанных в приложениях  к Стандарту).</a:t>
            </a:r>
          </a:p>
          <a:p>
            <a:pPr>
              <a:buFont typeface="Wingdings 2" pitchFamily="18" charset="2"/>
              <a:buNone/>
            </a:pPr>
            <a:r>
              <a:rPr lang="ru-RU" sz="2200" smtClean="0"/>
              <a:t>     Совокупность   личностных  и предметных результатов составляет содержание жизненных компетенций обучающихся. </a:t>
            </a:r>
          </a:p>
          <a:p>
            <a:pPr>
              <a:buFont typeface="Wingdings 2" pitchFamily="18" charset="2"/>
              <a:buNone/>
            </a:pPr>
            <a:r>
              <a:rPr lang="ru-RU" sz="2200" smtClean="0"/>
              <a:t>4.2. </a:t>
            </a:r>
            <a:r>
              <a:rPr lang="ru-RU" sz="2200" u="sng" smtClean="0"/>
              <a:t>Личностные результаты</a:t>
            </a:r>
            <a:r>
              <a:rPr lang="ru-RU" sz="2200" smtClean="0"/>
              <a:t> включают  овладение обучающимися социальными компетенциями , необходимыми для решения практико-ориентированных задач и обеспечивающими становление социальных отношений обучающихся в различных сферах, сформированность мотивации к обучению и познанию.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smtClean="0"/>
              <a:t>Предметные</a:t>
            </a:r>
            <a:r>
              <a:rPr lang="ru-RU" smtClean="0"/>
              <a:t> результаты связаны с овладением обучающимися содержанием каждой предметной области  и характеризуют их достижения в усвоении знаний и умений, возможности их применения в практической деятельности.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4.2. достижение личностных результатов обеспечивается содержанием отдельных учебных предметов и внеурочной деятельности, овладением доступными видами деятельности, опытом социального взаимодействия.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1600200"/>
            <a:ext cx="8358188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smtClean="0">
                <a:cs typeface="Times New Roman" pitchFamily="18" charset="0"/>
              </a:rPr>
              <a:t>4.3. Предметные результаты  связаны с овладением обучающимися содержанием каждой предметной области, характеризуют опыт специфической для предметной области деятельности по получению нового знания, достижения обучающимися в усвоении знаний и умений, возможности их применения в практической деятельности и жизни. 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>
                <a:cs typeface="Times New Roman" pitchFamily="18" charset="0"/>
              </a:rPr>
              <a:t>4.4. Стандарт определяет для каждой предметной области дифференцированные требования к личностным и предметным результатам  с учетом особенностей и возможностей развития различных групп обучающихся с УО</a:t>
            </a:r>
          </a:p>
        </p:txBody>
      </p:sp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285750" y="500063"/>
            <a:ext cx="842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Общие положения </a:t>
            </a:r>
            <a:endParaRPr lang="ru-RU" sz="450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40287"/>
          </a:xfrm>
        </p:spPr>
        <p:txBody>
          <a:bodyPr/>
          <a:lstStyle/>
          <a:p>
            <a:pPr eaLnBrk="1">
              <a:buFont typeface="Wingdings 2" pitchFamily="18" charset="2"/>
              <a:buNone/>
            </a:pPr>
            <a:endParaRPr lang="ru-RU" sz="2000" i="1" smtClean="0">
              <a:cs typeface="Times New Roman" pitchFamily="18" charset="0"/>
            </a:endParaRPr>
          </a:p>
          <a:p>
            <a:pPr eaLnBrk="1"/>
            <a:r>
              <a:rPr lang="ru-RU" sz="2000" smtClean="0">
                <a:cs typeface="Times New Roman" pitchFamily="18" charset="0"/>
              </a:rPr>
              <a:t>ФГОС общего об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разования </a:t>
            </a:r>
            <a:r>
              <a:rPr lang="ru-RU" sz="2000" smtClean="0">
                <a:cs typeface="Times New Roman" pitchFamily="18" charset="0"/>
              </a:rPr>
              <a:t> для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уча</a:t>
            </a:r>
            <a:r>
              <a:rPr lang="ru-RU" sz="2000" smtClean="0">
                <a:cs typeface="Times New Roman" pitchFamily="18" charset="0"/>
              </a:rPr>
              <a:t>щ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ихся с умственной отсталостью предс</a:t>
            </a:r>
            <a:r>
              <a:rPr lang="ru-RU" sz="2000" smtClean="0">
                <a:cs typeface="Times New Roman" pitchFamily="18" charset="0"/>
              </a:rPr>
              <a:t>тавляет собой совокупность  обязательных требований   при реализации адаптированных   основных образовательных программ в     организациях, осуществляющих образовательную деятельность.</a:t>
            </a:r>
          </a:p>
          <a:p>
            <a:pPr eaLnBrk="1">
              <a:buFont typeface="Wingdings 2" pitchFamily="18" charset="2"/>
              <a:buNone/>
            </a:pPr>
            <a:endParaRPr lang="ru-RU" sz="2000" smtClean="0">
              <a:cs typeface="Times New Roman" pitchFamily="18" charset="0"/>
            </a:endParaRPr>
          </a:p>
          <a:p>
            <a:pPr eaLnBrk="1"/>
            <a:r>
              <a:rPr lang="ru-RU" sz="2000" smtClean="0"/>
              <a:t>Предметом регулирования Стандарта являются отношения следующих групп обучающихся с умственной отсталостью:  легкой умственной отсталостью, умеренной, тяжелой, глубокой умственной отсталостью, тяжелыми и множественными нарушениями развития </a:t>
            </a:r>
            <a:endParaRPr lang="ru-RU" sz="2000" smtClean="0"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cs typeface="Times New Roman" pitchFamily="18" charset="0"/>
              </a:rPr>
              <a:t>            </a:t>
            </a:r>
            <a:r>
              <a:rPr lang="ru-RU" sz="2000" b="1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500" y="1000125"/>
            <a:ext cx="7658100" cy="5324475"/>
          </a:xfrm>
        </p:spPr>
        <p:txBody>
          <a:bodyPr>
            <a:normAutofit/>
          </a:bodyPr>
          <a:lstStyle/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cs typeface="Times New Roman" pitchFamily="18" charset="0"/>
              </a:rPr>
              <a:t>1.3. Требования к структуре, условиям и результатам освоения АООП общего образования учащихся с умственной отсталостью. </a:t>
            </a: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cs typeface="Times New Roman" pitchFamily="18" charset="0"/>
              </a:rPr>
              <a:t>1.4. Стандарт  учитывает возрастные, типологические и индивидуальные особенности,  особые образовательные потребности.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cs typeface="Times New Roman" pitchFamily="18" charset="0"/>
              </a:rPr>
              <a:t> 1.6. К особым образовательным потребностям относятся: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cs typeface="Times New Roman" pitchFamily="18" charset="0"/>
              </a:rPr>
              <a:t>-выделение пропедевтического периода, обеспечивающего преемственность между дошкольным и школьными этапами;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smtClean="0">
                <a:cs typeface="Times New Roman" pitchFamily="18" charset="0"/>
              </a:rPr>
              <a:t>введение учебных предметов, способствующих формированию представлений о природных и социальных компонентах окружающего мира;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cs typeface="Times New Roman" pitchFamily="18" charset="0"/>
              </a:rPr>
              <a:t> </a:t>
            </a: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cs typeface="Times New Roman" pitchFamily="18" charset="0"/>
              </a:rPr>
              <a:t> </a:t>
            </a:r>
            <a:endParaRPr lang="ru-RU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mtClean="0"/>
              <a:t>овладение разнообразными видам, средствами и формами коммуникации, обеспечивающими успешность установления и реализации социокультурных связей и отношений обучающихся с окружающей средой;</a:t>
            </a:r>
          </a:p>
          <a:p>
            <a:pPr>
              <a:buFontTx/>
              <a:buChar char="-"/>
            </a:pPr>
            <a:r>
              <a:rPr lang="ru-RU" smtClean="0"/>
              <a:t>возможность обучения по программам профессиональной подготовки квалифицированных рабочих, служащих; </a:t>
            </a:r>
          </a:p>
          <a:p>
            <a:pPr>
              <a:buFontTx/>
              <a:buChar char="-"/>
            </a:pPr>
            <a:r>
              <a:rPr lang="ru-RU" smtClean="0"/>
              <a:t>Психологическое сопровождение, направленное на установление взаимодействия семьи и организации;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1.7. Удовлетворение особых образовательных потребностей обучающихся с умеренной, тяжелой, и глубокой умственной отсталостью, тяжелыми и множественными нарушениями развития обеспечивается: 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- </a:t>
            </a:r>
            <a:r>
              <a:rPr lang="ru-RU" sz="2000" smtClean="0"/>
              <a:t>  изменением содержания образования предполагающим включение учебных предметов «Речь и альтернативная коммуникация; «Человек» </a:t>
            </a:r>
          </a:p>
          <a:p>
            <a:pPr>
              <a:buFontTx/>
              <a:buChar char="-"/>
            </a:pPr>
            <a:r>
              <a:rPr lang="ru-RU" sz="2000" smtClean="0"/>
              <a:t>создание оптимальных путей развития;</a:t>
            </a:r>
          </a:p>
          <a:p>
            <a:pPr>
              <a:buFontTx/>
              <a:buChar char="-"/>
            </a:pPr>
            <a:r>
              <a:rPr lang="ru-RU" sz="2000" smtClean="0"/>
              <a:t>использование специфических методов и средств обучения;</a:t>
            </a:r>
          </a:p>
          <a:p>
            <a:pPr>
              <a:buFontTx/>
              <a:buChar char="-"/>
            </a:pPr>
            <a:r>
              <a:rPr lang="ru-RU" sz="2000" smtClean="0"/>
              <a:t>дифференцированным обучением;</a:t>
            </a:r>
          </a:p>
          <a:p>
            <a:pPr>
              <a:buFontTx/>
              <a:buChar char="-"/>
            </a:pPr>
            <a:r>
              <a:rPr lang="ru-RU" sz="2000" smtClean="0"/>
              <a:t>обязательной индивидуализацией обучения;</a:t>
            </a:r>
          </a:p>
          <a:p>
            <a:pPr>
              <a:buFontTx/>
              <a:buChar char="-"/>
            </a:pPr>
            <a:r>
              <a:rPr lang="ru-RU" sz="2000" smtClean="0"/>
              <a:t>формированием элементарных социально-бытовых навыков и навыков самообслуживания;</a:t>
            </a:r>
          </a:p>
          <a:p>
            <a:pPr>
              <a:buFontTx/>
              <a:buChar char="-"/>
            </a:pPr>
            <a:r>
              <a:rPr lang="ru-RU" sz="2000" smtClean="0"/>
              <a:t>Обеспечение присмотра и ухода за обучающимися;</a:t>
            </a:r>
          </a:p>
          <a:p>
            <a:pPr>
              <a:buFontTx/>
              <a:buChar char="-"/>
            </a:pPr>
            <a:r>
              <a:rPr lang="ru-RU" sz="2000" smtClean="0"/>
              <a:t>Организацией обучения в разновозрастных классах;</a:t>
            </a:r>
          </a:p>
          <a:p>
            <a:pPr>
              <a:buFontTx/>
              <a:buChar char="-"/>
            </a:pPr>
            <a:r>
              <a:rPr lang="ru-RU" sz="2000" smtClean="0"/>
              <a:t>Организация взаимодействия специалистов и его семьи. </a:t>
            </a:r>
          </a:p>
          <a:p>
            <a:pPr>
              <a:buFontTx/>
              <a:buChar char="-"/>
            </a:pPr>
            <a:endParaRPr lang="ru-RU" sz="2000" smtClean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smtClean="0"/>
              <a:t>1.9. </a:t>
            </a:r>
            <a:r>
              <a:rPr lang="ru-RU" sz="2400" smtClean="0"/>
              <a:t>Стандарт направлен на обеспечение</a:t>
            </a:r>
            <a:r>
              <a:rPr lang="ru-RU" sz="2000" smtClean="0"/>
              <a:t>: 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000" smtClean="0"/>
              <a:t>равных возможностей получения образования;</a:t>
            </a:r>
          </a:p>
          <a:p>
            <a:pPr>
              <a:buFontTx/>
              <a:buChar char="-"/>
            </a:pPr>
            <a:r>
              <a:rPr lang="ru-RU" sz="2000" smtClean="0"/>
              <a:t>единства образовательного пространства;</a:t>
            </a:r>
          </a:p>
          <a:p>
            <a:pPr>
              <a:buFontTx/>
              <a:buChar char="-"/>
            </a:pPr>
            <a:r>
              <a:rPr lang="ru-RU" sz="2000" smtClean="0"/>
              <a:t>расширение доступа к образованию;</a:t>
            </a:r>
          </a:p>
          <a:p>
            <a:pPr>
              <a:buFontTx/>
              <a:buChar char="-"/>
            </a:pPr>
            <a:r>
              <a:rPr lang="ru-RU" sz="2000" smtClean="0"/>
              <a:t>вариативности содержания АООП;</a:t>
            </a:r>
          </a:p>
          <a:p>
            <a:pPr>
              <a:buFontTx/>
              <a:buChar char="-"/>
            </a:pPr>
            <a:r>
              <a:rPr lang="ru-RU" sz="2000" smtClean="0"/>
              <a:t>духовно-нравственного развития;</a:t>
            </a:r>
          </a:p>
          <a:p>
            <a:pPr>
              <a:buFontTx/>
              <a:buChar char="-"/>
            </a:pPr>
            <a:r>
              <a:rPr lang="ru-RU" sz="2000" smtClean="0"/>
              <a:t>разработки критериальной оценки результатов освоения АООП;</a:t>
            </a:r>
          </a:p>
          <a:p>
            <a:pPr>
              <a:buFontTx/>
              <a:buChar char="-"/>
            </a:pPr>
            <a:r>
              <a:rPr lang="ru-RU" sz="2000" smtClean="0"/>
              <a:t>создание условий для индивидуального развития всех обучающихся.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smtClean="0"/>
              <a:t>1.10. В основу Стандарта</a:t>
            </a:r>
            <a:r>
              <a:rPr lang="ru-RU" sz="4600" smtClean="0"/>
              <a:t> </a:t>
            </a:r>
            <a:r>
              <a:rPr lang="ru-RU" sz="1800" smtClean="0"/>
              <a:t>положены деятельностный</a:t>
            </a:r>
            <a:r>
              <a:rPr lang="ru-RU" sz="4600" smtClean="0"/>
              <a:t> </a:t>
            </a:r>
            <a:r>
              <a:rPr lang="ru-RU" sz="2000" smtClean="0"/>
              <a:t>и дифференцированный подходы, осуществление которых предполагает: </a:t>
            </a:r>
            <a:r>
              <a:rPr lang="ru-RU" sz="4600" smtClean="0"/>
              <a:t>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признание обучения как   процесса организации речевой,  познавательной, и предметно-практической деятельности, обеспечивающего овладение   содержанием образования, в качестве основного средства достижения цели образования;</a:t>
            </a:r>
          </a:p>
          <a:p>
            <a:pPr>
              <a:buFont typeface="Wingdings 2" pitchFamily="18" charset="2"/>
              <a:buNone/>
            </a:pPr>
            <a:r>
              <a:rPr lang="ru-RU" sz="2200" smtClean="0"/>
              <a:t>   - признание того, что развитие личности зависит от характера организации доступной им учебной деятельности; </a:t>
            </a:r>
          </a:p>
          <a:p>
            <a:pPr>
              <a:buFont typeface="Wingdings 2" pitchFamily="18" charset="2"/>
              <a:buNone/>
            </a:pPr>
            <a:r>
              <a:rPr lang="ru-RU" sz="2200" smtClean="0"/>
              <a:t>   - </a:t>
            </a:r>
            <a:r>
              <a:rPr lang="ru-RU" sz="2000" smtClean="0"/>
              <a:t>развитие личности в соответствии с требованиями </a:t>
            </a:r>
            <a:br>
              <a:rPr lang="ru-RU" sz="2000" smtClean="0"/>
            </a:br>
            <a:r>
              <a:rPr lang="ru-RU" sz="2000" smtClean="0"/>
              <a:t>современного общества, обеспечивающими возможность  их успешной социализации и социальной адаптации;</a:t>
            </a:r>
            <a:r>
              <a:rPr lang="ru-RU" sz="3500" smtClean="0"/>
              <a:t> </a:t>
            </a:r>
            <a:r>
              <a:rPr lang="ru-RU" sz="2200" smtClean="0"/>
              <a:t>(стр 2,3) и др. </a:t>
            </a:r>
          </a:p>
          <a:p>
            <a:endParaRPr lang="ru-RU" sz="2200" smtClean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smtClean="0"/>
              <a:t>П.1.11.</a:t>
            </a:r>
            <a:r>
              <a:rPr lang="ru-RU" sz="5600" smtClean="0"/>
              <a:t> </a:t>
            </a:r>
            <a:r>
              <a:rPr lang="ru-RU" sz="3300" smtClean="0">
                <a:latin typeface="Times New Roman" pitchFamily="18" charset="0"/>
              </a:rPr>
              <a:t>Стандарт является основой</a:t>
            </a:r>
            <a:r>
              <a:rPr lang="ru-RU" sz="5600" smtClean="0">
                <a:latin typeface="Times New Roman" pitchFamily="18" charset="0"/>
              </a:rPr>
              <a:t> </a:t>
            </a:r>
            <a:r>
              <a:rPr lang="ru-RU" sz="3300" smtClean="0">
                <a:latin typeface="Times New Roman" pitchFamily="18" charset="0"/>
              </a:rPr>
              <a:t>для: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20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разработки и реализации организацией АООП;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Определение требований к условиям реализации реализации АООП, в том числе на основе индивидуального учебного плана;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Определение требований к результатам освоения АООП;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разработки нормативов финансового обеспечения реализации АООП и нормативных затрат на оказание государственной (муниципальной) услуги;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проведения текущей и промежуточной аттестации обучающихся;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200" smtClean="0"/>
              <a:t>осуществления внутреннего мониторинга  качества образования;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1300" smtClean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1274</Words>
  <Application>Microsoft Office PowerPoint</Application>
  <PresentationFormat>Экран (4:3)</PresentationFormat>
  <Paragraphs>138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Times New Roman</vt:lpstr>
      <vt:lpstr>Wingdings 2</vt:lpstr>
      <vt:lpstr>Calibri</vt:lpstr>
      <vt:lpstr>Book Antiqua</vt:lpstr>
      <vt:lpstr>Поток</vt:lpstr>
      <vt:lpstr>Поток</vt:lpstr>
      <vt:lpstr>Поток</vt:lpstr>
      <vt:lpstr>Поток</vt:lpstr>
      <vt:lpstr>Слайд 1</vt:lpstr>
      <vt:lpstr>Приказ Министерства образования и науки  Российской Федерации  от 19 февраля 2014 №1599 </vt:lpstr>
      <vt:lpstr>           I Общие положения </vt:lpstr>
      <vt:lpstr>Слайд 4</vt:lpstr>
      <vt:lpstr> </vt:lpstr>
      <vt:lpstr>1.7. Удовлетворение особых образовательных потребностей обучающихся с умеренной, тяжелой, и глубокой умственной отсталостью, тяжелыми и множественными нарушениями развития обеспечивается: </vt:lpstr>
      <vt:lpstr>1.9. Стандарт направлен на обеспечение: </vt:lpstr>
      <vt:lpstr>1.10. В основу Стандарта положены деятельностный и дифференцированный подходы, осуществление которых предполагает:  </vt:lpstr>
      <vt:lpstr>П.1.11. Стандарт является основой для: </vt:lpstr>
      <vt:lpstr>1.12. Стандарт направлен на решение задач образования обучающихся с умственной отсталостью</vt:lpstr>
      <vt:lpstr> </vt:lpstr>
      <vt:lpstr>II. Требования к структуре АООП</vt:lpstr>
      <vt:lpstr>Слайд 13</vt:lpstr>
      <vt:lpstr>         </vt:lpstr>
      <vt:lpstr>Содержательный раздел определяет общее содержание образования обучающихся с УО и включает программы, ориентированные на достижение личностных, предметных   результатов   </vt:lpstr>
      <vt:lpstr> </vt:lpstr>
      <vt:lpstr>2.9. Требования к разделам АООП </vt:lpstr>
      <vt:lpstr> </vt:lpstr>
      <vt:lpstr>III.Требования к условиям реализации АООП  </vt:lpstr>
      <vt:lpstr>3.4. Требования к кадровым условиям.</vt:lpstr>
      <vt:lpstr>3.6. Требования к материально-техническим условиям</vt:lpstr>
      <vt:lpstr> </vt:lpstr>
      <vt:lpstr>IV Требования к результатам освоения АООП.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ДЛЯ УМСТВЕННО ОТСТАЛЫХ ОБУЧАЮЩИХСЯ</dc:title>
  <dc:creator>Дмитрий</dc:creator>
  <cp:lastModifiedBy>User</cp:lastModifiedBy>
  <cp:revision>21</cp:revision>
  <dcterms:created xsi:type="dcterms:W3CDTF">2014-11-06T13:53:46Z</dcterms:created>
  <dcterms:modified xsi:type="dcterms:W3CDTF">2016-03-30T18:02:06Z</dcterms:modified>
</cp:coreProperties>
</file>