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8"/>
  </p:handoutMasterIdLst>
  <p:sldIdLst>
    <p:sldId id="257" r:id="rId2"/>
    <p:sldId id="280" r:id="rId3"/>
    <p:sldId id="303" r:id="rId4"/>
    <p:sldId id="304" r:id="rId5"/>
    <p:sldId id="311" r:id="rId6"/>
    <p:sldId id="305" r:id="rId7"/>
    <p:sldId id="306" r:id="rId8"/>
    <p:sldId id="308" r:id="rId9"/>
    <p:sldId id="309" r:id="rId10"/>
    <p:sldId id="310" r:id="rId11"/>
    <p:sldId id="302" r:id="rId12"/>
    <p:sldId id="275" r:id="rId13"/>
    <p:sldId id="274" r:id="rId14"/>
    <p:sldId id="312" r:id="rId15"/>
    <p:sldId id="272" r:id="rId16"/>
    <p:sldId id="316" r:id="rId17"/>
    <p:sldId id="317" r:id="rId18"/>
    <p:sldId id="318" r:id="rId19"/>
    <p:sldId id="271" r:id="rId20"/>
    <p:sldId id="270" r:id="rId21"/>
    <p:sldId id="313" r:id="rId22"/>
    <p:sldId id="314" r:id="rId23"/>
    <p:sldId id="269" r:id="rId24"/>
    <p:sldId id="268" r:id="rId25"/>
    <p:sldId id="267" r:id="rId26"/>
    <p:sldId id="288" r:id="rId27"/>
    <p:sldId id="315" r:id="rId28"/>
    <p:sldId id="266" r:id="rId29"/>
    <p:sldId id="319" r:id="rId30"/>
    <p:sldId id="320" r:id="rId31"/>
    <p:sldId id="321" r:id="rId32"/>
    <p:sldId id="265" r:id="rId33"/>
    <p:sldId id="298" r:id="rId34"/>
    <p:sldId id="297" r:id="rId35"/>
    <p:sldId id="296" r:id="rId36"/>
    <p:sldId id="295" r:id="rId37"/>
    <p:sldId id="289" r:id="rId38"/>
    <p:sldId id="301" r:id="rId39"/>
    <p:sldId id="290" r:id="rId40"/>
    <p:sldId id="291" r:id="rId41"/>
    <p:sldId id="292" r:id="rId42"/>
    <p:sldId id="293" r:id="rId43"/>
    <p:sldId id="264" r:id="rId44"/>
    <p:sldId id="299" r:id="rId45"/>
    <p:sldId id="322" r:id="rId46"/>
    <p:sldId id="287" r:id="rId4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pk-s\Desktop\9%20&#1086;&#1075;&#110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Решаемость заданий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Лист1!$C$2:$C$27</c:f>
              <c:numCache>
                <c:formatCode>General</c:formatCode>
                <c:ptCount val="26"/>
                <c:pt idx="0">
                  <c:v>88.2</c:v>
                </c:pt>
                <c:pt idx="1">
                  <c:v>82.28</c:v>
                </c:pt>
                <c:pt idx="2">
                  <c:v>93.169999999999987</c:v>
                </c:pt>
                <c:pt idx="3">
                  <c:v>71.11</c:v>
                </c:pt>
                <c:pt idx="4">
                  <c:v>85.66</c:v>
                </c:pt>
                <c:pt idx="5">
                  <c:v>76.34</c:v>
                </c:pt>
                <c:pt idx="6">
                  <c:v>77.36999999999999</c:v>
                </c:pt>
                <c:pt idx="7">
                  <c:v>90.84</c:v>
                </c:pt>
                <c:pt idx="8">
                  <c:v>83.2</c:v>
                </c:pt>
                <c:pt idx="9">
                  <c:v>77.14</c:v>
                </c:pt>
                <c:pt idx="10">
                  <c:v>77.95</c:v>
                </c:pt>
                <c:pt idx="11">
                  <c:v>63.5</c:v>
                </c:pt>
                <c:pt idx="12">
                  <c:v>66.81</c:v>
                </c:pt>
                <c:pt idx="13">
                  <c:v>75.86</c:v>
                </c:pt>
                <c:pt idx="14">
                  <c:v>81.47</c:v>
                </c:pt>
                <c:pt idx="15">
                  <c:v>73.989999999999995</c:v>
                </c:pt>
                <c:pt idx="16">
                  <c:v>63.35</c:v>
                </c:pt>
                <c:pt idx="17">
                  <c:v>74</c:v>
                </c:pt>
                <c:pt idx="18">
                  <c:v>85.740000000000023</c:v>
                </c:pt>
                <c:pt idx="19">
                  <c:v>81.099999999999994</c:v>
                </c:pt>
                <c:pt idx="20">
                  <c:v>12.84</c:v>
                </c:pt>
                <c:pt idx="21">
                  <c:v>11.83</c:v>
                </c:pt>
                <c:pt idx="22">
                  <c:v>0.89000000000000012</c:v>
                </c:pt>
                <c:pt idx="23">
                  <c:v>10.52</c:v>
                </c:pt>
                <c:pt idx="24">
                  <c:v>2.16</c:v>
                </c:pt>
                <c:pt idx="25">
                  <c:v>0.62000000000000044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53-483B-A1D8-EB6FC98A0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561920"/>
        <c:axId val="110563712"/>
      </c:barChart>
      <c:catAx>
        <c:axId val="1105619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3712"/>
        <c:crosses val="autoZero"/>
        <c:auto val="1"/>
        <c:lblAlgn val="ctr"/>
        <c:lblOffset val="100"/>
        <c:noMultiLvlLbl val="0"/>
      </c:catAx>
      <c:valAx>
        <c:axId val="11056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Лист1!$A$2:$A$22</c:f>
              <c:numCache>
                <c:formatCode>@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Лист1!$B$2:$B$22</c:f>
              <c:numCache>
                <c:formatCode>0.00000%</c:formatCode>
                <c:ptCount val="21"/>
                <c:pt idx="0">
                  <c:v>2.3373587845734343E-4</c:v>
                </c:pt>
                <c:pt idx="1">
                  <c:v>7.7911959485781122E-4</c:v>
                </c:pt>
                <c:pt idx="2">
                  <c:v>1.6361511492014049E-3</c:v>
                </c:pt>
                <c:pt idx="3">
                  <c:v>2.4152707440592142E-3</c:v>
                </c:pt>
                <c:pt idx="4">
                  <c:v>3.5839501363459326E-3</c:v>
                </c:pt>
                <c:pt idx="5">
                  <c:v>3.5839501363459326E-3</c:v>
                </c:pt>
                <c:pt idx="6">
                  <c:v>3.5060381768601484E-3</c:v>
                </c:pt>
                <c:pt idx="7">
                  <c:v>1.573821581612778E-2</c:v>
                </c:pt>
                <c:pt idx="8">
                  <c:v>2.7269185820023419E-2</c:v>
                </c:pt>
                <c:pt idx="9">
                  <c:v>2.9918192442539942E-2</c:v>
                </c:pt>
                <c:pt idx="10">
                  <c:v>3.6151149201402416E-2</c:v>
                </c:pt>
                <c:pt idx="11">
                  <c:v>4.1527074405921342E-2</c:v>
                </c:pt>
                <c:pt idx="12">
                  <c:v>5.0798597584729314E-2</c:v>
                </c:pt>
                <c:pt idx="13">
                  <c:v>5.2902220490845413E-2</c:v>
                </c:pt>
                <c:pt idx="14">
                  <c:v>6.1550447993767063E-2</c:v>
                </c:pt>
                <c:pt idx="15">
                  <c:v>6.9964939618231498E-2</c:v>
                </c:pt>
                <c:pt idx="16">
                  <c:v>8.6560186988702797E-2</c:v>
                </c:pt>
                <c:pt idx="17">
                  <c:v>0.10393455395403205</c:v>
                </c:pt>
                <c:pt idx="18">
                  <c:v>0.12239968835216206</c:v>
                </c:pt>
                <c:pt idx="19">
                  <c:v>0.1432800934943515</c:v>
                </c:pt>
                <c:pt idx="20">
                  <c:v>0.14226723802103644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F-4F53-823C-6F1DCE2A9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64096"/>
        <c:axId val="50165632"/>
      </c:barChart>
      <c:catAx>
        <c:axId val="501640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50165632"/>
        <c:crosses val="autoZero"/>
        <c:auto val="1"/>
        <c:lblAlgn val="ctr"/>
        <c:lblOffset val="100"/>
        <c:noMultiLvlLbl val="0"/>
      </c:catAx>
      <c:valAx>
        <c:axId val="501656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50164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Лист1!$A$2:$A$32</c:f>
              <c:numCache>
                <c:formatCode>@</c:formatCode>
                <c:ptCount val="31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14</c:v>
                </c:pt>
                <c:pt idx="4">
                  <c:v>18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  <c:pt idx="8">
                  <c:v>39</c:v>
                </c:pt>
                <c:pt idx="9">
                  <c:v>45</c:v>
                </c:pt>
                <c:pt idx="10">
                  <c:v>50</c:v>
                </c:pt>
                <c:pt idx="11">
                  <c:v>56</c:v>
                </c:pt>
                <c:pt idx="12">
                  <c:v>62</c:v>
                </c:pt>
                <c:pt idx="13">
                  <c:v>68</c:v>
                </c:pt>
                <c:pt idx="14">
                  <c:v>70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78</c:v>
                </c:pt>
                <c:pt idx="19">
                  <c:v>80</c:v>
                </c:pt>
                <c:pt idx="20">
                  <c:v>82</c:v>
                </c:pt>
                <c:pt idx="21">
                  <c:v>84</c:v>
                </c:pt>
                <c:pt idx="22">
                  <c:v>86</c:v>
                </c:pt>
                <c:pt idx="23">
                  <c:v>88</c:v>
                </c:pt>
                <c:pt idx="24">
                  <c:v>90</c:v>
                </c:pt>
                <c:pt idx="25">
                  <c:v>92</c:v>
                </c:pt>
                <c:pt idx="26">
                  <c:v>94</c:v>
                </c:pt>
                <c:pt idx="27">
                  <c:v>96</c:v>
                </c:pt>
                <c:pt idx="28">
                  <c:v>98</c:v>
                </c:pt>
                <c:pt idx="29">
                  <c:v>99</c:v>
                </c:pt>
                <c:pt idx="30">
                  <c:v>100</c:v>
                </c:pt>
              </c:numCache>
            </c:numRef>
          </c:cat>
          <c:val>
            <c:numRef>
              <c:f>Лист1!$B$2:$B$32</c:f>
              <c:numCache>
                <c:formatCode>0.00%</c:formatCode>
                <c:ptCount val="31"/>
                <c:pt idx="0">
                  <c:v>1.3510470614726444E-3</c:v>
                </c:pt>
                <c:pt idx="1">
                  <c:v>4.5034902049088119E-3</c:v>
                </c:pt>
                <c:pt idx="2">
                  <c:v>6.6426480522404916E-3</c:v>
                </c:pt>
                <c:pt idx="3">
                  <c:v>1.2497185318621941E-2</c:v>
                </c:pt>
                <c:pt idx="4">
                  <c:v>2.20671020040532E-2</c:v>
                </c:pt>
                <c:pt idx="5">
                  <c:v>3.9968475568565642E-2</c:v>
                </c:pt>
                <c:pt idx="6">
                  <c:v>7.1605494258050018E-2</c:v>
                </c:pt>
                <c:pt idx="7">
                  <c:v>0.10673271785633874</c:v>
                </c:pt>
                <c:pt idx="8">
                  <c:v>0.13341589732042364</c:v>
                </c:pt>
                <c:pt idx="9">
                  <c:v>0.13589281693312316</c:v>
                </c:pt>
                <c:pt idx="10">
                  <c:v>0.1136005404188247</c:v>
                </c:pt>
                <c:pt idx="11">
                  <c:v>9.3785183517225854E-2</c:v>
                </c:pt>
                <c:pt idx="12">
                  <c:v>6.7439765818509384E-2</c:v>
                </c:pt>
                <c:pt idx="13">
                  <c:v>4.908804323350599E-2</c:v>
                </c:pt>
                <c:pt idx="14">
                  <c:v>4.1432109885161023E-2</c:v>
                </c:pt>
                <c:pt idx="15">
                  <c:v>3.07363206485026E-2</c:v>
                </c:pt>
                <c:pt idx="16">
                  <c:v>2.3868498086016671E-2</c:v>
                </c:pt>
                <c:pt idx="17">
                  <c:v>1.3848232380094567E-2</c:v>
                </c:pt>
                <c:pt idx="18">
                  <c:v>1.137131276739472E-2</c:v>
                </c:pt>
                <c:pt idx="19">
                  <c:v>6.0797117766268902E-3</c:v>
                </c:pt>
                <c:pt idx="20">
                  <c:v>4.2783156946633793E-3</c:v>
                </c:pt>
                <c:pt idx="21">
                  <c:v>3.6027921639270478E-3</c:v>
                </c:pt>
                <c:pt idx="22">
                  <c:v>2.4769196126998433E-3</c:v>
                </c:pt>
                <c:pt idx="23">
                  <c:v>1.3510470614726444E-3</c:v>
                </c:pt>
                <c:pt idx="24">
                  <c:v>5.6293627561360084E-4</c:v>
                </c:pt>
                <c:pt idx="25">
                  <c:v>5.6293627561360084E-4</c:v>
                </c:pt>
                <c:pt idx="26">
                  <c:v>5.6293627561360084E-4</c:v>
                </c:pt>
                <c:pt idx="27">
                  <c:v>1.1258725512272039E-4</c:v>
                </c:pt>
                <c:pt idx="28">
                  <c:v>3.3776176536816078E-4</c:v>
                </c:pt>
                <c:pt idx="29">
                  <c:v>1.1258725512272039E-4</c:v>
                </c:pt>
                <c:pt idx="30">
                  <c:v>1.1258725512272039E-4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C7-4EAB-BBB0-8E465E21A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43904"/>
        <c:axId val="50062080"/>
      </c:barChart>
      <c:catAx>
        <c:axId val="500439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50062080"/>
        <c:crosses val="autoZero"/>
        <c:auto val="1"/>
        <c:lblAlgn val="ctr"/>
        <c:lblOffset val="100"/>
        <c:noMultiLvlLbl val="0"/>
      </c:catAx>
      <c:valAx>
        <c:axId val="500620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50043904"/>
        <c:crosses val="autoZero"/>
        <c:crossBetween val="between"/>
        <c:majorUnit val="1.000000000000003E-2"/>
      </c:valAx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42C3E-BF69-4BA2-AA3B-B79815F6C4B1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4E2D1-160F-44BC-94B5-96663E37D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4C2C-1CF0-49E0-94C0-7F79E2503D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B9A2-6113-4E37-B5BD-FFE6C1F886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EF1C-D06C-48D7-89C5-0A44FC54C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199063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989138"/>
            <a:ext cx="8153400" cy="46085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FFC3-9C49-40C5-83DB-BF5CBA8F42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5C03-C723-43CD-B84C-F4402CB885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1AC9-46BC-4FF7-B9A1-E6632A9931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B31C-34FB-4BF6-803B-D34085177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EA89-9EBE-4FAB-864A-4AAAE177D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8020-6294-4D58-AE54-7737EEB420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8EEB-6513-4A33-892E-03B96284B0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B8E3-AA3E-4001-9D85-CEC344052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FE6F-ACA2-4012-B549-9CD13CCD04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E52B4-B762-4C57-8259-D7FCC7721BF1}" type="slidenum">
              <a:rPr lang="ru-RU" altLang="ru-RU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itchFamily="34" charset="0"/>
            </a:endParaRPr>
          </a:p>
        </p:txBody>
      </p:sp>
      <p:pic>
        <p:nvPicPr>
          <p:cNvPr id="2058" name="Рисунок 9" descr="1.tif"/>
          <p:cNvPicPr>
            <a:picLocks noChangeAspect="1"/>
          </p:cNvPicPr>
          <p:nvPr/>
        </p:nvPicPr>
        <p:blipFill>
          <a:blip r:embed="rId14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3000372"/>
            <a:ext cx="9144000" cy="990600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</a:rPr>
              <a:t>Анализ результатов 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r>
              <a:rPr lang="ru-RU" altLang="ru-RU" b="1" dirty="0" smtClean="0">
                <a:solidFill>
                  <a:schemeClr val="tx1"/>
                </a:solidFill>
              </a:rPr>
              <a:t>государственной итоговой аттестации по математике </a:t>
            </a:r>
            <a:r>
              <a:rPr lang="ru-RU" altLang="ru-RU" b="1" dirty="0" smtClean="0">
                <a:solidFill>
                  <a:srgbClr val="002060"/>
                </a:solidFill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endParaRPr lang="ru-RU" alt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929198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Полякова Татьяна Владимировна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с</a:t>
            </a:r>
            <a:r>
              <a:rPr kumimoji="0" lang="ru-RU" altLang="ru-RU" sz="32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тарший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преподаватель Ц</a:t>
            </a:r>
            <a:r>
              <a:rPr kumimoji="0" lang="ru-RU" altLang="ru-RU" sz="3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МО КК ИПК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07707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u="sng" kern="0" dirty="0" smtClean="0">
                <a:latin typeface="+mj-lt"/>
                <a:ea typeface="+mj-ea"/>
                <a:cs typeface="+mj-cs"/>
              </a:rPr>
              <a:t>Необходимо: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2800" b="1" u="sng" kern="0" dirty="0" smtClean="0">
              <a:latin typeface="+mj-lt"/>
              <a:ea typeface="+mj-ea"/>
              <a:cs typeface="+mj-cs"/>
            </a:endParaRP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Учить школьников умению работать с информацией, представленной в различной форме;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Учить школьников приёмам самоконтроля;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Учить  оценивать результаты выполненных действий, прикидывать границы результата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Учить обучающихся записывать математические рассуждения, обращая внимание на точность и полноту проводимых обоснований.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Характеристика участников ЕГЭ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39211"/>
              </p:ext>
            </p:extLst>
          </p:nvPr>
        </p:nvGraphicFramePr>
        <p:xfrm>
          <a:off x="214282" y="2000240"/>
          <a:ext cx="8715436" cy="44561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72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5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6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41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0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Учебный предмет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2019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Математика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(</a:t>
                      </a:r>
                      <a:r>
                        <a:rPr lang="ru-RU" sz="2400" dirty="0"/>
                        <a:t>базовый уровень)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12835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79,72%</a:t>
                      </a: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7568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46,82%</a:t>
                      </a:r>
                      <a:endParaRPr lang="ru-RU" sz="2400" b="0" dirty="0"/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Математика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(профильный уровень)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8882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55,16%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7876</a:t>
                      </a:r>
                      <a:endParaRPr lang="ru-RU" sz="2400" b="0" dirty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48,73%</a:t>
                      </a:r>
                      <a:endParaRPr lang="ru-RU" sz="2400" dirty="0"/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1928802"/>
          <a:ext cx="8786876" cy="4714910"/>
        </p:xfrm>
        <a:graphic>
          <a:graphicData uri="http://schemas.openxmlformats.org/drawingml/2006/table">
            <a:tbl>
              <a:tblPr/>
              <a:tblGrid>
                <a:gridCol w="2196719"/>
                <a:gridCol w="2196719"/>
                <a:gridCol w="2196719"/>
                <a:gridCol w="2196719"/>
              </a:tblGrid>
              <a:tr h="5216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2017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2018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2019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mbria"/>
                          <a:cs typeface="Times New Roman"/>
                        </a:rPr>
                        <a:t>Не преодолели</a:t>
                      </a:r>
                      <a:r>
                        <a:rPr lang="ru-RU" sz="20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+mn-lt"/>
                          <a:ea typeface="Cambria"/>
                          <a:cs typeface="Times New Roman"/>
                        </a:rPr>
                        <a:t>минимального</a:t>
                      </a:r>
                      <a:r>
                        <a:rPr lang="ru-RU" sz="20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+mn-lt"/>
                          <a:ea typeface="Cambria"/>
                          <a:cs typeface="Times New Roman"/>
                        </a:rPr>
                        <a:t>балла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1,70%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1,57%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2,56%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7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mbria"/>
                          <a:cs typeface="Times New Roman"/>
                        </a:rPr>
                        <a:t>Средний тестовый балл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4,08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4,33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4,10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Получили 3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21,39%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15,06%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22,85%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Получили 4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44,61%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32,18%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36,28%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Получили 5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32,30%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mbria"/>
                          <a:cs typeface="Times New Roman"/>
                        </a:rPr>
                        <a:t>51,19%</a:t>
                      </a:r>
                      <a:endParaRPr lang="ru-RU" sz="20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mbria"/>
                          <a:cs typeface="Times New Roman"/>
                        </a:rPr>
                        <a:t>38,31%</a:t>
                      </a:r>
                      <a:endParaRPr lang="ru-RU" sz="20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2080260"/>
          <a:ext cx="8858310" cy="4609653"/>
        </p:xfrm>
        <a:graphic>
          <a:graphicData uri="http://schemas.openxmlformats.org/drawingml/2006/table">
            <a:tbl>
              <a:tblPr/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068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% </a:t>
                      </a: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получивших</a:t>
                      </a: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ниже</a:t>
                      </a: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минимального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% получивших 3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% получивших 4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% получивших 5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Средние</a:t>
                      </a: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общеобразоват</a:t>
                      </a: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. </a:t>
                      </a:r>
                      <a:r>
                        <a:rPr lang="en-US" sz="1800" b="1" dirty="0" smtClean="0">
                          <a:latin typeface="+mn-lt"/>
                          <a:ea typeface="Cambria"/>
                          <a:cs typeface="Times New Roman"/>
                        </a:rPr>
                        <a:t>школы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2,89%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25,37%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37,71%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34,03%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Гимназии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0,24%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12,50%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33,10%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54,17%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Лицеи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0,46%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13,43%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29,86%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56,25%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Cambria"/>
                          <a:cs typeface="Times New Roman"/>
                        </a:rPr>
                        <a:t>Средние </a:t>
                      </a: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общеобразоват.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mbria"/>
                          <a:cs typeface="Times New Roman"/>
                        </a:rPr>
                        <a:t>школы </a:t>
                      </a:r>
                      <a:r>
                        <a:rPr lang="ru-RU" sz="1800" b="1" dirty="0">
                          <a:latin typeface="+mn-lt"/>
                          <a:ea typeface="Cambria"/>
                          <a:cs typeface="Times New Roman"/>
                        </a:rPr>
                        <a:t>с углубленным изучением отдельных предметов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0,41%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16,73%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mbria"/>
                          <a:cs typeface="Times New Roman"/>
                        </a:rPr>
                        <a:t>32,24%</a:t>
                      </a:r>
                      <a:endParaRPr lang="ru-RU" sz="1800" b="1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50,61%</a:t>
                      </a:r>
                      <a:endParaRPr lang="ru-RU" sz="1800" b="1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(2018 г.)</a:t>
            </a:r>
            <a:br>
              <a:rPr lang="ru-RU" altLang="ru-RU" b="1" dirty="0" smtClean="0"/>
            </a:br>
            <a:r>
              <a:rPr lang="ru-RU" altLang="ru-RU" b="1" dirty="0" smtClean="0"/>
              <a:t>(базовый уровень)</a:t>
            </a:r>
            <a:endParaRPr lang="ru-RU" alt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05570843"/>
              </p:ext>
            </p:extLst>
          </p:nvPr>
        </p:nvGraphicFramePr>
        <p:xfrm>
          <a:off x="179512" y="2060848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00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b="1" dirty="0" smtClean="0"/>
              <a:t>(базовый уровень)</a:t>
            </a:r>
            <a:endParaRPr lang="ru-RU" altLang="ru-RU" dirty="0" smtClean="0"/>
          </a:p>
        </p:txBody>
      </p:sp>
      <p:pic>
        <p:nvPicPr>
          <p:cNvPr id="5" name="Picture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14282" y="1928802"/>
            <a:ext cx="8786874" cy="492919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14, выполнили 34,43%)</a:t>
            </a:r>
            <a:endParaRPr lang="ru-RU" altLang="ru-RU" sz="32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1439" y="1857364"/>
            <a:ext cx="8501122" cy="142876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285720" y="3143248"/>
            <a:ext cx="4416724" cy="3389958"/>
          </a:xfrm>
          <a:prstGeom prst="rect">
            <a:avLst/>
          </a:prstGeom>
        </p:spPr>
      </p:pic>
      <p:pic>
        <p:nvPicPr>
          <p:cNvPr id="55298" name="Picture 2" descr="C:\Users\Александр\Desktop\Безымянны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357562"/>
            <a:ext cx="3714776" cy="3283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13, выполнили 46,54%)</a:t>
            </a:r>
            <a:endParaRPr lang="ru-RU" altLang="ru-RU" sz="3200" dirty="0" smtClean="0"/>
          </a:p>
        </p:txBody>
      </p:sp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214282" y="2357430"/>
            <a:ext cx="8715436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372225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16, выполнили 53,81%)</a:t>
            </a:r>
            <a:endParaRPr lang="ru-RU" altLang="ru-RU" sz="32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9144000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64331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u="sng" kern="0" dirty="0" smtClean="0">
                <a:latin typeface="+mj-lt"/>
                <a:ea typeface="+mj-ea"/>
                <a:cs typeface="+mj-cs"/>
              </a:rPr>
              <a:t>Ключевые проблемы: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 Недостаточная алгебраическая подготовка в основной школе;</a:t>
            </a:r>
            <a:endParaRPr kumimoji="0" lang="ru-RU" altLang="ru-RU" sz="3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 Несформированность наглядных геометрических представлений</a:t>
            </a: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Характеристика участников ОГЭ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988840"/>
          <a:ext cx="8715436" cy="46805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72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5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6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41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50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Учебный предмет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2018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 smtClean="0"/>
                        <a:t>2019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чел.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% от общего числа участников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/>
                        <a:t>Математика </a:t>
                      </a:r>
                      <a:endParaRPr lang="ru-RU" sz="2400" dirty="0" smtClean="0"/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27821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99,29%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28523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Calibri" pitchFamily="34" charset="0"/>
                        </a:rPr>
                        <a:t>98,47%</a:t>
                      </a:r>
                      <a:endParaRPr lang="ru-RU" sz="2400" dirty="0"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6583" marR="6658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1433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36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Необходимо обратить внимание на: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Умение принимать решения на основе выполненных расчётов;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 Развитие базовой логической культуры;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Освоение базовых объектов и понятий курса стереометрии, актуализации базовых знаний курса планиметрии;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2800" b="1" kern="0" dirty="0" smtClean="0">
                <a:latin typeface="+mj-lt"/>
                <a:ea typeface="+mj-ea"/>
                <a:cs typeface="+mj-cs"/>
              </a:rPr>
              <a:t> Навыки самоконтроля с помощью оценки значений физических величин на основе жизненного опыта</a:t>
            </a:r>
            <a:endParaRPr kumimoji="0" lang="ru-RU" altLang="ru-RU" sz="28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0006" y="376251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noProof="0" dirty="0" smtClean="0">
                <a:latin typeface="+mj-lt"/>
                <a:ea typeface="+mj-ea"/>
                <a:cs typeface="+mj-cs"/>
              </a:rPr>
              <a:t>В обучении учащихся, имеющих значительные пробелы в знаниях и слабые вычислительные навыки, необходимо предусмотреть компенсирующую программу обучения математике</a:t>
            </a:r>
            <a:endParaRPr kumimoji="0" lang="ru-RU" altLang="ru-RU" sz="2800" b="1" i="0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93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ЕГЭ (базовый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6364" y="400506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При работе с учащимися, имеющими достаточно высокий уровень подготовки по предмету, но не планирующими сдавать экзамен профильного уровня, следует уделить внимание развитию наглядных геометрических представлений, а также решению задач 19-20, способствующих развитию мышления</a:t>
            </a:r>
            <a:endParaRPr kumimoji="0" lang="ru-RU" altLang="ru-RU" sz="2800" b="1" i="0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2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800753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57902"/>
              </p:ext>
            </p:extLst>
          </p:nvPr>
        </p:nvGraphicFramePr>
        <p:xfrm>
          <a:off x="214282" y="2571744"/>
          <a:ext cx="8644001" cy="32225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6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0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0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625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4502" marR="6450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Субъект РФ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2018 </a:t>
                      </a:r>
                      <a:r>
                        <a:rPr lang="ru-RU" sz="2400" dirty="0"/>
                        <a:t>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baseline="0" dirty="0" smtClean="0"/>
                        <a:t>2019 г.</a:t>
                      </a:r>
                      <a:endParaRPr lang="ru-RU" sz="2400" b="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Не преодолели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минимального </a:t>
                      </a:r>
                      <a:r>
                        <a:rPr lang="ru-RU" sz="2400" dirty="0"/>
                        <a:t>балла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8,70%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3,29%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Средний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47,31</a:t>
                      </a:r>
                      <a:endParaRPr lang="ru-RU" sz="2400" dirty="0"/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54,65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Получили от 81 до 100 баллов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1,41%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4,27%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Получили 100 баллов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marL="64502" marR="6450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marL="64502" marR="6450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94362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96430"/>
              </p:ext>
            </p:extLst>
          </p:nvPr>
        </p:nvGraphicFramePr>
        <p:xfrm>
          <a:off x="142844" y="1846284"/>
          <a:ext cx="8786841" cy="49567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96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9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30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6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Выпускники текущего года, обучающиеся по программам СОО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Выпускники текущего года, обучающиеся по программам СПО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Выпускники </a:t>
                      </a:r>
                      <a:r>
                        <a:rPr lang="ru-RU" sz="1600" b="1" dirty="0"/>
                        <a:t>прошлых лет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набравших балл ниже минимального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0,57%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65,71%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35,48%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96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тестовый балл от минимального балла до 60 баллов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53,14%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31,43%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48,13%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61 до 80 баллов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41,67%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2,86%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15,15%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81 до 100 баллов   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4,61%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1,24%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15067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66467"/>
              </p:ext>
            </p:extLst>
          </p:nvPr>
        </p:nvGraphicFramePr>
        <p:xfrm>
          <a:off x="285720" y="2000240"/>
          <a:ext cx="8572560" cy="45005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6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27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 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Лицеи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Г</a:t>
                      </a:r>
                      <a:r>
                        <a:rPr lang="ru-RU" sz="1600" b="1" dirty="0" smtClean="0"/>
                        <a:t>имназии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СОШ с УИОП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СОШ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4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набравших баллов ниже минимального значения 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0,94</a:t>
                      </a:r>
                      <a:r>
                        <a:rPr lang="en-US" sz="1600" b="1" dirty="0" smtClean="0"/>
                        <a:t>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0,19%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0,00%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1,12%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Доля </a:t>
                      </a:r>
                      <a:r>
                        <a:rPr lang="ru-RU" sz="1600" b="1" dirty="0"/>
                        <a:t>участников, получивших тестовый балл от минимального балла до 60 баллов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34,00%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38,74%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40,61%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61,46%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Доля участников, получивших от 61 до 80 баллов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53,46%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52,67%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51,17%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35,55%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Доля </a:t>
                      </a:r>
                      <a:r>
                        <a:rPr lang="ru-RU" sz="1600" b="1" dirty="0"/>
                        <a:t>участников, получивших от 81 до 100 баллов    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11,49%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8,11%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7,98%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1,84%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91" marR="38291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928807"/>
          <a:ext cx="8715437" cy="4929193"/>
        </p:xfrm>
        <a:graphic>
          <a:graphicData uri="http://schemas.openxmlformats.org/drawingml/2006/table">
            <a:tbl>
              <a:tblPr/>
              <a:tblGrid>
                <a:gridCol w="2465220"/>
                <a:gridCol w="2348409"/>
                <a:gridCol w="1253530"/>
                <a:gridCol w="1253530"/>
                <a:gridCol w="1394748"/>
              </a:tblGrid>
              <a:tr h="1125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Наименование ОО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Муниципалитет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Доля участников, получивших от 81 до 100 баллов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Доля участников, получивших от 61 до 80 баллов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Доля участников, не достигших минимального балла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КГАОУ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Школа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космонавтики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К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раевые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учреждения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33,33%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56,52%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МАОУ Гимназия №13 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Академ</a:t>
                      </a:r>
                      <a:r>
                        <a:rPr lang="ru-RU" sz="1200" b="1" baseline="0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г. 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Октябрьский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район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32,58%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47,19%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МБОУ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Лицей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 №174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г. Зеленогорск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31,58%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56,14%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МАОУ 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Л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ицей 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№1 г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.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Канска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г. Канск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25,71%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48,57%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МБОУ СОШ №10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г.Красноярск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Железнодорожный и Центральный районы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21,67%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48,33%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МАОУ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Лицей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 № 6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Перспектива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Кировский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район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19,23%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61,54%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МБОУ CШ №92 г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.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Cambria"/>
                          <a:cs typeface="Times New Roman"/>
                        </a:rPr>
                        <a:t>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Свердловский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район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18,75%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56,25%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МБОУ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Гимназия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 № 3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г.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Cambria"/>
                          <a:cs typeface="Times New Roman"/>
                        </a:rPr>
                        <a:t>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Октябрьский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район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17,86%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46,43%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МБОУ СШ № 145 г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.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Cambria"/>
                          <a:cs typeface="Times New Roman"/>
                        </a:rPr>
                        <a:t>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Советский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район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17,19%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48,44%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МАОУ </a:t>
                      </a:r>
                      <a:r>
                        <a:rPr lang="en-US" sz="1200" b="1" dirty="0" err="1">
                          <a:latin typeface="Times New Roman"/>
                          <a:ea typeface="Cambria"/>
                          <a:cs typeface="Times New Roman"/>
                        </a:rPr>
                        <a:t>Гимназия</a:t>
                      </a: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 № 2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г.</a:t>
                      </a: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/>
                          <a:ea typeface="Cambria"/>
                          <a:cs typeface="Times New Roman"/>
                        </a:rPr>
                        <a:t>Красноярск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Железнодорожный и Центральный районы </a:t>
                      </a:r>
                      <a:endParaRPr lang="ru-RU" sz="1200" b="1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mbria"/>
                          <a:cs typeface="Times New Roman"/>
                        </a:rPr>
                        <a:t>г</a:t>
                      </a:r>
                      <a:r>
                        <a:rPr lang="ru-RU" sz="1200" b="1" dirty="0">
                          <a:latin typeface="Times New Roman"/>
                          <a:ea typeface="Cambria"/>
                          <a:cs typeface="Times New Roman"/>
                        </a:rPr>
                        <a:t>. Красноярска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16,67%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mbria"/>
                          <a:cs typeface="Times New Roman"/>
                        </a:rPr>
                        <a:t>55,56%</a:t>
                      </a:r>
                      <a:endParaRPr lang="ru-RU" sz="1200" b="1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mbria"/>
                          <a:cs typeface="Times New Roman"/>
                        </a:rPr>
                        <a:t>0%</a:t>
                      </a:r>
                      <a:endParaRPr lang="ru-RU" sz="1200" b="1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(2018 г.)</a:t>
            </a:r>
            <a:br>
              <a:rPr lang="ru-RU" altLang="ru-RU" b="1" dirty="0" smtClean="0"/>
            </a:br>
            <a:r>
              <a:rPr lang="ru-RU" altLang="ru-RU" b="1" dirty="0" smtClean="0"/>
              <a:t>(профильный уровень)</a:t>
            </a:r>
            <a:endParaRPr lang="ru-RU" alt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78387821"/>
              </p:ext>
            </p:extLst>
          </p:nvPr>
        </p:nvGraphicFramePr>
        <p:xfrm>
          <a:off x="107504" y="1916832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8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b="1" dirty="0" smtClean="0"/>
              <a:t>(профильный уровень)</a:t>
            </a:r>
            <a:endParaRPr lang="ru-RU" altLang="ru-RU" dirty="0" smtClean="0"/>
          </a:p>
        </p:txBody>
      </p:sp>
      <p:pic>
        <p:nvPicPr>
          <p:cNvPr id="5" name="Picture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000240"/>
            <a:ext cx="9144000" cy="4481919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7, выполнение 52,47%)</a:t>
            </a:r>
            <a:endParaRPr lang="ru-RU" altLang="ru-RU" sz="32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1928802"/>
            <a:ext cx="8143932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 </a:t>
            </a: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500306"/>
          <a:ext cx="8786874" cy="35419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474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8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2019 г.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Кол-во участников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400" baseline="0" dirty="0" smtClean="0"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aseline="0" dirty="0" smtClean="0">
                          <a:latin typeface="+mn-lt"/>
                          <a:ea typeface="+mn-ea"/>
                          <a:cs typeface="+mn-cs"/>
                        </a:rPr>
                        <a:t>к общему числу участников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/>
                        <a:t>Не преодолели </a:t>
                      </a:r>
                      <a:r>
                        <a:rPr lang="ru-RU" sz="2400" dirty="0" smtClean="0"/>
                        <a:t>минимальный</a:t>
                      </a:r>
                      <a:r>
                        <a:rPr lang="ru-RU" sz="2400" baseline="0" dirty="0" smtClean="0"/>
                        <a:t> балл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1273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4,39%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0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/>
                        <a:t>Участников,</a:t>
                      </a:r>
                      <a:r>
                        <a:rPr lang="ru-RU" sz="2400" baseline="0" dirty="0" smtClean="0"/>
                        <a:t> получивших «4»и «5»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ea typeface="+mn-ea"/>
                          <a:cs typeface="+mn-cs"/>
                        </a:rPr>
                        <a:t>19847</a:t>
                      </a:r>
                      <a:endParaRPr lang="ru-RU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68,52</a:t>
                      </a:r>
                      <a:r>
                        <a:rPr lang="ru-RU" sz="2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12, выполнение 63,82%)</a:t>
            </a:r>
            <a:endParaRPr lang="ru-RU" altLang="ru-RU" sz="3200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141" y="2928934"/>
            <a:ext cx="8929718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23060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(2019 г.)</a:t>
            </a:r>
            <a:br>
              <a:rPr lang="ru-RU" altLang="ru-RU" b="1" dirty="0" smtClean="0"/>
            </a:br>
            <a:r>
              <a:rPr lang="ru-RU" altLang="ru-RU" sz="3200" b="1" dirty="0" smtClean="0"/>
              <a:t>(Задание 8, выполнение 57,07%)</a:t>
            </a:r>
            <a:endParaRPr lang="ru-RU" altLang="ru-RU" sz="32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2857496"/>
            <a:ext cx="857256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altLang="ru-RU" b="1" dirty="0" smtClean="0"/>
              <a:t>Результаты ЕГЭ (профильный уровень)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71475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Ключевые проблемы: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 Несформированность базовой логической культуры;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 Недостаточные геометрические знания;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 Неумение проводить анализ условия задачи, искать пути решения, применять известные алгоритмы в изменённой ситуации;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 Несформированность регулятивных умений: находить и исправлять собственные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49488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В процессе прохождения курса математики следует уделять большее внимание развитию общематематических навыков (умению читать условие задачи, выполнять арифметические действия), развитию пространственных представлений учащихся.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/>
              <a:t>При изучении курса алгебры необходимо обращать внимание на формирование культуры вычислений и преобразований. </a:t>
            </a:r>
          </a:p>
          <a:p>
            <a:pPr>
              <a:buNone/>
            </a:pPr>
            <a:r>
              <a:rPr lang="ru-RU" sz="3200" b="1" dirty="0" smtClean="0"/>
              <a:t>	Большинство ошибок в решении задач ЕГЭ связаны с недостаточным освоением курса алгебры основной школы.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49488"/>
            <a:ext cx="8153400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При изучении геометрии следует активнее повышать наглядность преподавания, уделять больше внимания изображению геометрических фигур, формированию конструктивных умений и навыков, применению геометрических знаний для решения практических задач.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При изучении начал математического анализа следует уделять больше внимания пониманию основных идей и базовых понятий анализа (геометрический смысл производной	и первообразной и др.), практикоориентированным приложениям, связанным с исследованием функции.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/>
              <a:t>Необходимо изучение теории вероятности и статистики вести с расчётом на практическое применение. Сюда входят элементы финансовой и статистической грамотности, умение принимать решение на основе расчётов.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3200" b="1" dirty="0" smtClean="0"/>
              <a:t>Для учащихся, не достигших базового </a:t>
            </a:r>
            <a:r>
              <a:rPr lang="ru-RU" sz="3200" b="1" smtClean="0"/>
              <a:t>уровня математической подготовки </a:t>
            </a:r>
            <a:r>
              <a:rPr lang="ru-RU" sz="3200" b="1" dirty="0" smtClean="0"/>
              <a:t>к окончанию основной школы, дальнейшее математическое образование должно проводиться по специальным компенсирующим программам.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Необходимо выработать у учащихся быстрое и правильное выполнение заданий части 1, используя открытый банк заданий.</a:t>
            </a:r>
          </a:p>
          <a:p>
            <a:pPr>
              <a:buNone/>
            </a:pPr>
            <a:r>
              <a:rPr lang="ru-RU" sz="3200" b="1" dirty="0" smtClean="0"/>
              <a:t>	Умения, необходимые для выполнения заданий базового уровня, должны быть под постоянным контролем.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86505" cy="990600"/>
          </a:xfrm>
        </p:spPr>
        <p:txBody>
          <a:bodyPr/>
          <a:lstStyle/>
          <a:p>
            <a:pPr algn="ctr"/>
            <a:r>
              <a:rPr lang="ru-RU" b="1" dirty="0" smtClean="0"/>
              <a:t>Результаты ОГЭ (2019 г.)</a:t>
            </a:r>
            <a:endParaRPr lang="ru-RU" b="1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71814A03-A575-4261-8109-C978C573ED71}"/>
              </a:ext>
            </a:extLst>
          </p:cNvPr>
          <p:cNvGraphicFramePr/>
          <p:nvPr/>
        </p:nvGraphicFramePr>
        <p:xfrm>
          <a:off x="285720" y="1928802"/>
          <a:ext cx="850112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/>
              <a:t>	Задания с кратким ответом (повышенного уровня) части 2 должны находить отражение в содержании математического образования, аналогичные задания должны включаться в систему текущего и рубежного контроля.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	</a:t>
            </a:r>
            <a:r>
              <a:rPr lang="ru-RU" sz="3600" b="1" dirty="0" smtClean="0"/>
              <a:t>В записи решений к заданиям с развёрнутым ответом необходимо обращать особое внимание на доказательность рассуждений.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	</a:t>
            </a:r>
            <a:r>
              <a:rPr lang="ru-RU" sz="3000" b="1" dirty="0" smtClean="0"/>
              <a:t>Для учащихся, фактически не овладевших математическими компетенциями, требуемыми в повседневной жизни необходимо предусмотреть дополнительные занятия для ликвидации проблем в базовых предметных компетенциях (возможно за счёт введения элективного курса в 10-11 классах по подготовки к ЕГЭ по математике). 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5586439" cy="990600"/>
          </a:xfrm>
        </p:spPr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1433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В условиях проведения двухуровневого экзамена по математике для организации учебного процесса необходимо учитывать наличие двух групп учащихся, имеющих различные образовательные запросы.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ru-RU" sz="32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Решение этой задачи позволит повысить эффективность использования учебных часов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200" b="1" kern="0" dirty="0" smtClean="0">
                <a:latin typeface="+mj-lt"/>
                <a:ea typeface="+mj-ea"/>
                <a:cs typeface="+mj-cs"/>
              </a:rPr>
              <a:t>по математике.</a:t>
            </a:r>
            <a:endParaRPr kumimoji="0" lang="ru-RU" altLang="ru-RU" sz="32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b="1" dirty="0" smtClean="0"/>
              <a:t>Необходимо, чтобы рабочие программы по математике образовательных организаций предусматривали данную тенденцию.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53400" cy="35369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 Материалы, содержащие описание учительских практик, педагогического и методического опыта, можно найти: </a:t>
            </a:r>
          </a:p>
          <a:p>
            <a:pPr algn="ctr">
              <a:buNone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на портале «Школьная математика» </a:t>
            </a:r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http</a:t>
            </a:r>
            <a:r>
              <a:rPr lang="ru-RU" sz="2800" b="1" dirty="0" smtClean="0">
                <a:solidFill>
                  <a:srgbClr val="FF0000"/>
                </a:solidFill>
              </a:rPr>
              <a:t>://школьнаяматематика.рф) </a:t>
            </a:r>
            <a:r>
              <a:rPr lang="ru-RU" sz="2800" b="1" dirty="0" smtClean="0"/>
              <a:t>в разделе «Опыт учителей»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на сайте журнала «Математика» на портале Всероссийской ассоциации учителей математики </a:t>
            </a:r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http</a:t>
            </a:r>
            <a:r>
              <a:rPr lang="ru-RU" sz="2800" b="1" dirty="0" smtClean="0">
                <a:solidFill>
                  <a:srgbClr val="FF0000"/>
                </a:solidFill>
              </a:rPr>
              <a:t>://</a:t>
            </a:r>
            <a:r>
              <a:rPr lang="en-US" sz="2800" b="1" dirty="0" err="1" smtClean="0">
                <a:solidFill>
                  <a:srgbClr val="FF0000"/>
                </a:solidFill>
              </a:rPr>
              <a:t>raum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</a:rPr>
              <a:t>math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en-US" sz="2800" b="1" dirty="0" err="1" smtClean="0">
                <a:solidFill>
                  <a:srgbClr val="FF0000"/>
                </a:solidFill>
              </a:rPr>
              <a:t>ru</a:t>
            </a:r>
            <a:r>
              <a:rPr lang="ru-RU" sz="2800" b="1" dirty="0" smtClean="0">
                <a:solidFill>
                  <a:srgbClr val="FF0000"/>
                </a:solidFill>
              </a:rPr>
              <a:t>/</a:t>
            </a:r>
            <a:r>
              <a:rPr lang="en-US" sz="2800" b="1" dirty="0" smtClean="0">
                <a:solidFill>
                  <a:srgbClr val="FF0000"/>
                </a:solidFill>
              </a:rPr>
              <a:t>node</a:t>
            </a:r>
            <a:r>
              <a:rPr lang="ru-RU" sz="2800" b="1" dirty="0" smtClean="0">
                <a:solidFill>
                  <a:srgbClr val="FF0000"/>
                </a:solidFill>
              </a:rPr>
              <a:t>/179)</a:t>
            </a:r>
            <a:r>
              <a:rPr lang="ru-RU" sz="2800" b="1" dirty="0" smtClean="0"/>
              <a:t>.</a:t>
            </a:r>
          </a:p>
          <a:p>
            <a:pPr algn="ctr"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7715304" cy="990600"/>
          </a:xfrm>
        </p:spPr>
        <p:txBody>
          <a:bodyPr/>
          <a:lstStyle/>
          <a:p>
            <a:pPr algn="ctr"/>
            <a:r>
              <a:rPr lang="ru-RU" altLang="ru-RU" sz="5400" b="1" dirty="0" smtClean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44450"/>
            <a:ext cx="6086505" cy="990600"/>
          </a:xfrm>
        </p:spPr>
        <p:txBody>
          <a:bodyPr/>
          <a:lstStyle/>
          <a:p>
            <a:pPr algn="ctr"/>
            <a:r>
              <a:rPr lang="ru-RU" b="1" dirty="0" smtClean="0"/>
              <a:t>Результаты ОГЭ (2019 г.)</a:t>
            </a:r>
            <a:endParaRPr lang="ru-RU" b="1" dirty="0"/>
          </a:p>
        </p:txBody>
      </p:sp>
      <p:pic>
        <p:nvPicPr>
          <p:cNvPr id="1026" name="Picture 2" descr="C:\Users\Александр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29" y="1882051"/>
            <a:ext cx="7786742" cy="4975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ОГЭ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916832"/>
          <a:ext cx="8784976" cy="4320480"/>
        </p:xfrm>
        <a:graphic>
          <a:graphicData uri="http://schemas.openxmlformats.org/drawingml/2006/table">
            <a:tbl>
              <a:tblPr/>
              <a:tblGrid>
                <a:gridCol w="2916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8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4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Аттестационная отметка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Число сдавших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2»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1273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4,39%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7847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27,09%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16429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56,72%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3418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11,80%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4193" marR="64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ОГЭ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95611"/>
              </p:ext>
            </p:extLst>
          </p:nvPr>
        </p:nvGraphicFramePr>
        <p:xfrm>
          <a:off x="0" y="2500306"/>
          <a:ext cx="9144000" cy="3507495"/>
        </p:xfrm>
        <a:graphic>
          <a:graphicData uri="http://schemas.openxmlformats.org/drawingml/2006/table">
            <a:tbl>
              <a:tblPr/>
              <a:tblGrid>
                <a:gridCol w="4357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850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9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Красноярский край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720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набравших баллов ниже минимального значения 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1950/7,52%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1934/6,95%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1273/4,39%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2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15,55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15,98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16,47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70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получивших «4» и «5»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latin typeface="Times New Roman"/>
                          <a:ea typeface="MS Mincho"/>
                          <a:cs typeface="Times New Roman"/>
                        </a:rPr>
                        <a:t>14 526/56,00%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18 161/65,28%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19847/68,52%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06" marR="48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645024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Ключевые проблемы</a:t>
            </a: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 Преобразования алгебраических выражений;</a:t>
            </a:r>
            <a:endParaRPr kumimoji="0" lang="ru-RU" altLang="ru-RU" sz="3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 Нахождение значения буквенных выражений;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Применение свойств геометрических фигур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altLang="ru-RU" sz="3600" b="1" kern="0" dirty="0" smtClean="0">
                <a:latin typeface="+mj-lt"/>
                <a:ea typeface="+mj-ea"/>
                <a:cs typeface="+mj-cs"/>
              </a:rPr>
              <a:t> Решение геометрических задач</a:t>
            </a: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/>
              <a:t>Результаты ОГЭ</a:t>
            </a:r>
            <a:endParaRPr lang="ru-RU" altLang="ru-RU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4077072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821537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u="sng" kern="0" dirty="0" smtClean="0"/>
              <a:t>Необходимо обратить внимание на: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kern="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/>
              <a:t> Рациональное распределение учебного времени с учётом особенностей учащихся при подготовке к ОГЭ;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/>
              <a:t> Выявление пробелов в знаниях и умениях обучающихся;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/>
              <a:t> Оперативное проведение консультационных мероприятий по устранению пробелов в знаниях обучающихся;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/>
              <a:t> Использование различного задачного материала для обеспечения успешной работы обучающихся на повышенном уровне сложности,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altLang="ru-RU" sz="2400" b="1" kern="0" dirty="0" smtClean="0"/>
              <a:t> Обучение поиску решений задач повышенного уровня сложности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ru-RU" altLang="ru-RU" sz="2400" b="1" kern="0" dirty="0" smtClean="0">
              <a:solidFill>
                <a:srgbClr val="00206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ru-RU" altLang="ru-RU" sz="2400" b="1" kern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ая">
  <a:themeElements>
    <a:clrScheme name="Обычная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Обыч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ычная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1182</Words>
  <Application>Microsoft Office PowerPoint</Application>
  <PresentationFormat>Экран (4:3)</PresentationFormat>
  <Paragraphs>367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Обычная</vt:lpstr>
      <vt:lpstr>Анализ результатов  государственной итоговой аттестации по математике  </vt:lpstr>
      <vt:lpstr>Характеристика участников ОГЭ</vt:lpstr>
      <vt:lpstr>Результаты ОГЭ </vt:lpstr>
      <vt:lpstr>Результаты ОГЭ (2019 г.)</vt:lpstr>
      <vt:lpstr>Результаты ОГЭ (2019 г.)</vt:lpstr>
      <vt:lpstr>Результаты ОГЭ</vt:lpstr>
      <vt:lpstr>Результаты ОГЭ</vt:lpstr>
      <vt:lpstr>Результаты ОГЭ</vt:lpstr>
      <vt:lpstr>Результаты ОГЭ</vt:lpstr>
      <vt:lpstr>Результаты ОГЭ</vt:lpstr>
      <vt:lpstr>Характеристика участников ЕГЭ</vt:lpstr>
      <vt:lpstr>Результаты ЕГЭ (базовый уровень)</vt:lpstr>
      <vt:lpstr>Результаты ЕГЭ (базовый уровень)</vt:lpstr>
      <vt:lpstr>Результаты ЕГЭ (2018 г.) (базовый уровень)</vt:lpstr>
      <vt:lpstr>Результаты ЕГЭ (2019 г.) (базовый уровень)</vt:lpstr>
      <vt:lpstr>Результаты ЕГЭ (2019 г.) (Задание 14, выполнили 34,43%)</vt:lpstr>
      <vt:lpstr>Результаты ЕГЭ (2019 г.) (Задание 13, выполнили 46,54%)</vt:lpstr>
      <vt:lpstr>Результаты ЕГЭ (2019 г.) (Задание 16, выполнили 53,81%)</vt:lpstr>
      <vt:lpstr>Результаты ЕГЭ (базовый уровень)</vt:lpstr>
      <vt:lpstr>Результаты ЕГЭ (базовый уровень)</vt:lpstr>
      <vt:lpstr>Результаты ЕГЭ (базовый уровень)</vt:lpstr>
      <vt:lpstr>Результаты ЕГЭ (базовый уровень)</vt:lpstr>
      <vt:lpstr>Результаты ЕГЭ (профильный уровень)</vt:lpstr>
      <vt:lpstr>Результаты ЕГЭ (профильный уровень)</vt:lpstr>
      <vt:lpstr>Результаты ЕГЭ (профильный уровень)</vt:lpstr>
      <vt:lpstr>Результаты ЕГЭ (профильный уровень)</vt:lpstr>
      <vt:lpstr>Результаты ЕГЭ (2018 г.) (профильный уровень)</vt:lpstr>
      <vt:lpstr>Результаты ЕГЭ (2019 г.) (профильный уровень)</vt:lpstr>
      <vt:lpstr>Результаты ЕГЭ (2019 г.) (Задание 7, выполнение 52,47%)</vt:lpstr>
      <vt:lpstr>Результаты ЕГЭ (2019 г.) (Задание 12, выполнение 63,82%)</vt:lpstr>
      <vt:lpstr>Результаты ЕГЭ (2019 г.) (Задание 8, выполнение 57,07%)</vt:lpstr>
      <vt:lpstr>Результаты ЕГЭ (профильный уровень)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 государственной итоговой аттестации по математике  в основной и старшей школе</dc:title>
  <dc:creator>1</dc:creator>
  <cp:lastModifiedBy>Полякова Татьяна Владимировна</cp:lastModifiedBy>
  <cp:revision>86</cp:revision>
  <cp:lastPrinted>2019-08-26T01:03:04Z</cp:lastPrinted>
  <dcterms:created xsi:type="dcterms:W3CDTF">2016-08-22T13:04:38Z</dcterms:created>
  <dcterms:modified xsi:type="dcterms:W3CDTF">2019-08-26T01:17:05Z</dcterms:modified>
</cp:coreProperties>
</file>