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537AC3-24C8-4C1C-A8BE-6F78F7C42AC4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DB8C7B-0C59-40D4-A6A4-B2ADCB706C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729"/>
            <a:ext cx="8458200" cy="2143139"/>
          </a:xfrm>
        </p:spPr>
        <p:txBody>
          <a:bodyPr/>
          <a:lstStyle/>
          <a:p>
            <a:r>
              <a:rPr lang="ru-RU" dirty="0" smtClean="0"/>
              <a:t>		</a:t>
            </a:r>
            <a:r>
              <a:rPr lang="ru-RU" sz="4800" b="1" dirty="0" smtClean="0"/>
              <a:t>МБОУ Рождественская СОШ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Учитель математики: Жилякова Т.В.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Субтест</a:t>
            </a:r>
            <a:r>
              <a:rPr lang="ru-RU" sz="2800" dirty="0" smtClean="0"/>
              <a:t>: «ОПРЕДЕЛЕНИЕ ПОНЯТИЙ» (</a:t>
            </a:r>
            <a:r>
              <a:rPr lang="ru-RU" sz="1800" i="1" dirty="0" smtClean="0"/>
              <a:t>ОТМЕТЬТЕ ЗНАКОМ  «+» ПРАВИЛЬНОЕ СОДЕРЖАНИЕ ПОНЯТИЯ И ЗНАКОМ «-» – НЕПРАВИЛЬНОЕ)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468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08"/>
                <a:gridCol w="6984776"/>
                <a:gridCol w="963216"/>
              </a:tblGrid>
              <a:tr h="93663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МЕДИАНА ТРЕУГОЛЬНИКА – ОТРЕЗОК, СОЕДИНЯЩИЙ ВЕРШИНУ  ТРЕУГОЛЬНИКА С СЕРЕДИНОЙ ПРОТИВОПОЛОЖНОЙ СТОРОНЫ.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1Б.</a:t>
                      </a:r>
                      <a:endParaRPr lang="ru-RU" b="1" i="1" dirty="0"/>
                    </a:p>
                  </a:txBody>
                  <a:tcPr/>
                </a:tc>
              </a:tr>
              <a:tr h="93663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2.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БИССЕКТРИСА –</a:t>
                      </a:r>
                      <a:r>
                        <a:rPr lang="ru-RU" b="1" i="1" baseline="0" dirty="0" smtClean="0"/>
                        <a:t> ЛУЧ, ВЫХОДЯЩИЙ ИЗ ВЕРШИНЫ УГЛА.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1Б.</a:t>
                      </a:r>
                      <a:endParaRPr lang="ru-RU" b="1" i="1" dirty="0"/>
                    </a:p>
                  </a:txBody>
                  <a:tcPr/>
                </a:tc>
              </a:tr>
              <a:tr h="93663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3.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ВЫСОТА ТРЕУГОЛЬНИКА – ПЕРПЕНДИКУЛЯР, ПРОВЕДЁННЫЙ ИЗ ВЕРШИНЫ ТРЕУГОЛЬНИКА К ПРЯМОЙ, СОДЕРЖАЩЕЙ ПРОТИВОПОЛОЖНУЮ СТОРОНУ.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1Б.</a:t>
                      </a:r>
                      <a:endParaRPr lang="ru-RU" b="1" i="1" dirty="0"/>
                    </a:p>
                  </a:txBody>
                  <a:tcPr/>
                </a:tc>
              </a:tr>
              <a:tr h="93663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4.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ТРЕУГОЛЬНИК,</a:t>
                      </a:r>
                      <a:r>
                        <a:rPr lang="ru-RU" b="1" i="1" baseline="0" dirty="0" smtClean="0"/>
                        <a:t> У КОТОРОГО ДВЕ СТОРОНЫ РАВНЫ, А ТРЕТЬЯ НЕРАВНАЯ ИМ, РАВНОБЕДРЕННЫЙ.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1Б.</a:t>
                      </a:r>
                      <a:endParaRPr lang="ru-RU" b="1" i="1" dirty="0"/>
                    </a:p>
                  </a:txBody>
                  <a:tcPr/>
                </a:tc>
              </a:tr>
              <a:tr h="93663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5.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ТРЕУГОЛЬНИК,</a:t>
                      </a:r>
                      <a:r>
                        <a:rPr lang="ru-RU" b="1" i="1" baseline="0" dirty="0" smtClean="0"/>
                        <a:t> У КОТОРОГО РАВНЫ ДВА УГЛА, - РАВНОСТОРОННИЙ.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1Б.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368151"/>
          </a:xfrm>
        </p:spPr>
        <p:txBody>
          <a:bodyPr/>
          <a:lstStyle/>
          <a:p>
            <a:pPr algn="ctr"/>
            <a:r>
              <a:rPr lang="ru-RU" dirty="0" smtClean="0"/>
              <a:t>Треугольник - это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088832" cy="3960440"/>
          </a:xfrm>
        </p:spPr>
        <p:txBody>
          <a:bodyPr>
            <a:normAutofit/>
          </a:bodyPr>
          <a:lstStyle/>
          <a:p>
            <a:endParaRPr lang="ru-RU" sz="3200" b="1" i="1" dirty="0" smtClean="0"/>
          </a:p>
          <a:p>
            <a:endParaRPr lang="ru-RU" sz="3200" b="1" i="1" dirty="0" smtClean="0"/>
          </a:p>
          <a:p>
            <a:r>
              <a:rPr lang="ru-RU" sz="3200" b="1" i="1" dirty="0" smtClean="0"/>
              <a:t>геометрическая фигура, состоящая из трёх точек, не лежащих на одной прямой, и трёх отрезков попарно соединяющих эти точки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183880" cy="4410816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/>
              <a:t>Т</a:t>
            </a:r>
            <a:endParaRPr lang="ru-RU" sz="32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772816"/>
            <a:ext cx="12241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Равнобедренный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600" b="1" dirty="0" smtClean="0"/>
              <a:t>треугольник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1772816"/>
            <a:ext cx="12241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Разносторонний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600" b="1" dirty="0" smtClean="0"/>
              <a:t>треугольник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1772816"/>
            <a:ext cx="12241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Равносторонний</a:t>
            </a:r>
          </a:p>
          <a:p>
            <a:pPr algn="ctr"/>
            <a:r>
              <a:rPr lang="ru-RU" sz="1600" b="1" dirty="0" smtClean="0"/>
              <a:t> треугольник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177281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/>
              <a:t>ПРЯМОУГОЛЬНЫЙ</a:t>
            </a:r>
          </a:p>
          <a:p>
            <a:pPr algn="ctr"/>
            <a:r>
              <a:rPr lang="ru-RU" sz="1600" b="1" dirty="0" smtClean="0"/>
              <a:t>треугольник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177281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ОСТРОУГОЛЬНЫЙ</a:t>
            </a:r>
          </a:p>
          <a:p>
            <a:pPr algn="ctr"/>
            <a:r>
              <a:rPr lang="ru-RU" sz="1600" b="1" dirty="0" smtClean="0"/>
              <a:t>треугольник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1772816"/>
            <a:ext cx="115212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/>
              <a:t>Тупоугольный</a:t>
            </a:r>
            <a:r>
              <a:rPr lang="ru-RU" sz="1400" b="1" dirty="0" smtClean="0"/>
              <a:t> </a:t>
            </a:r>
          </a:p>
          <a:p>
            <a:pPr algn="ctr"/>
            <a:r>
              <a:rPr lang="ru-RU" sz="1600" b="1" dirty="0" smtClean="0"/>
              <a:t>треугольник</a:t>
            </a:r>
            <a:endParaRPr lang="ru-RU" sz="1600" b="1" dirty="0"/>
          </a:p>
        </p:txBody>
      </p:sp>
      <p:cxnSp>
        <p:nvCxnSpPr>
          <p:cNvPr id="19" name="Прямая со стрелкой 18"/>
          <p:cNvCxnSpPr>
            <a:endCxn id="11" idx="0"/>
          </p:cNvCxnSpPr>
          <p:nvPr/>
        </p:nvCxnSpPr>
        <p:spPr>
          <a:xfrm flipH="1">
            <a:off x="2447764" y="980728"/>
            <a:ext cx="7560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3" idx="0"/>
          </p:cNvCxnSpPr>
          <p:nvPr/>
        </p:nvCxnSpPr>
        <p:spPr>
          <a:xfrm>
            <a:off x="4644008" y="980728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4" idx="0"/>
          </p:cNvCxnSpPr>
          <p:nvPr/>
        </p:nvCxnSpPr>
        <p:spPr>
          <a:xfrm>
            <a:off x="4644008" y="980728"/>
            <a:ext cx="19442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5" idx="0"/>
          </p:cNvCxnSpPr>
          <p:nvPr/>
        </p:nvCxnSpPr>
        <p:spPr>
          <a:xfrm>
            <a:off x="4644008" y="980728"/>
            <a:ext cx="31683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07704" y="1052737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FF0000"/>
                </a:solidFill>
              </a:rPr>
              <a:t> ПО СООТНЕШЕНИЮ ДЛИН СТОРОН</a:t>
            </a:r>
            <a:endParaRPr lang="ru-RU" sz="1000" b="1" i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6136" y="1052736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solidFill>
                  <a:srgbClr val="FF0000"/>
                </a:solidFill>
              </a:rPr>
              <a:t>ПО ВЕЛИЧИНЕ НАИБОЛЬШЕГО УГЛА</a:t>
            </a:r>
            <a:endParaRPr lang="ru-RU" sz="1000" b="1" i="1" dirty="0">
              <a:solidFill>
                <a:srgbClr val="FF0000"/>
              </a:solidFill>
            </a:endParaRPr>
          </a:p>
        </p:txBody>
      </p:sp>
      <p:cxnSp>
        <p:nvCxnSpPr>
          <p:cNvPr id="64" name="Прямая со стрелкой 63"/>
          <p:cNvCxnSpPr>
            <a:endCxn id="12" idx="0"/>
          </p:cNvCxnSpPr>
          <p:nvPr/>
        </p:nvCxnSpPr>
        <p:spPr>
          <a:xfrm>
            <a:off x="3203848" y="980728"/>
            <a:ext cx="6120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10" idx="0"/>
          </p:cNvCxnSpPr>
          <p:nvPr/>
        </p:nvCxnSpPr>
        <p:spPr>
          <a:xfrm flipH="1">
            <a:off x="1151620" y="980728"/>
            <a:ext cx="20522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56792"/>
            <a:ext cx="8183880" cy="4536504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это треугольник, у которого две стороны равны, а третья сторона неравная им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66600"/>
          </a:xfrm>
        </p:spPr>
        <p:txBody>
          <a:bodyPr/>
          <a:lstStyle/>
          <a:p>
            <a:r>
              <a:rPr lang="ru-RU" sz="3600" b="1" dirty="0" smtClean="0"/>
              <a:t>Равнобедренный треугольник </a:t>
            </a:r>
            <a:r>
              <a:rPr lang="ru-RU" dirty="0" smtClean="0"/>
              <a:t>–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4766280"/>
          </a:xfrm>
        </p:spPr>
        <p:txBody>
          <a:bodyPr>
            <a:noAutofit/>
          </a:bodyPr>
          <a:lstStyle/>
          <a:p>
            <a:r>
              <a:rPr lang="ru-RU" sz="2000" dirty="0" smtClean="0"/>
              <a:t>1.Что называется </a:t>
            </a:r>
            <a:r>
              <a:rPr lang="ru-RU" sz="2000" i="1" dirty="0" smtClean="0">
                <a:solidFill>
                  <a:srgbClr val="FF0000"/>
                </a:solidFill>
              </a:rPr>
              <a:t>равнобедренным треугольником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2. что считается </a:t>
            </a:r>
            <a:r>
              <a:rPr lang="ru-RU" sz="2000" i="1" dirty="0" smtClean="0">
                <a:solidFill>
                  <a:srgbClr val="FF0000"/>
                </a:solidFill>
              </a:rPr>
              <a:t>боковой стороной равнобедренного треугольника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3. что понимается </a:t>
            </a:r>
            <a:r>
              <a:rPr lang="ru-RU" sz="2000" i="1" dirty="0" smtClean="0"/>
              <a:t>под </a:t>
            </a:r>
            <a:r>
              <a:rPr lang="ru-RU" sz="2000" i="1" dirty="0" smtClean="0">
                <a:solidFill>
                  <a:srgbClr val="FF0000"/>
                </a:solidFill>
              </a:rPr>
              <a:t>основанием равнобедренного треугольника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4. что представляет собой </a:t>
            </a:r>
            <a:r>
              <a:rPr lang="ru-RU" sz="2000" i="1" dirty="0" smtClean="0">
                <a:solidFill>
                  <a:srgbClr val="FF0000"/>
                </a:solidFill>
              </a:rPr>
              <a:t>высота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5. что выражает</a:t>
            </a:r>
            <a:r>
              <a:rPr lang="en-US" sz="2000" dirty="0" smtClean="0"/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формула                         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6. что является </a:t>
            </a:r>
            <a:r>
              <a:rPr lang="ru-RU" sz="2000" i="1" dirty="0" smtClean="0">
                <a:solidFill>
                  <a:srgbClr val="FF0000"/>
                </a:solidFill>
              </a:rPr>
              <a:t>биссектрисой треугольника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7. что такое </a:t>
            </a:r>
            <a:r>
              <a:rPr lang="ru-RU" sz="2000" i="1" dirty="0" smtClean="0">
                <a:solidFill>
                  <a:srgbClr val="FF0000"/>
                </a:solidFill>
              </a:rPr>
              <a:t>медиана треугольника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8. каковы свойства и виды </a:t>
            </a:r>
            <a:r>
              <a:rPr lang="ru-RU" sz="2000" i="1" dirty="0" smtClean="0">
                <a:solidFill>
                  <a:srgbClr val="FF0000"/>
                </a:solidFill>
              </a:rPr>
              <a:t>равнобедренного треугольника</a:t>
            </a:r>
            <a:r>
              <a:rPr lang="ru-RU" sz="2000" i="1" dirty="0" smtClean="0"/>
              <a:t>?</a:t>
            </a:r>
            <a:br>
              <a:rPr lang="ru-RU" sz="2000" i="1" dirty="0" smtClean="0"/>
            </a:br>
            <a:r>
              <a:rPr lang="ru-RU" sz="2000" dirty="0" smtClean="0"/>
              <a:t>9. в чём заключается сущность </a:t>
            </a:r>
            <a:r>
              <a:rPr lang="ru-RU" sz="2000" i="1" dirty="0" smtClean="0">
                <a:solidFill>
                  <a:srgbClr val="FF0000"/>
                </a:solidFill>
              </a:rPr>
              <a:t>построения равнобедренного треугольника</a:t>
            </a:r>
            <a:r>
              <a:rPr lang="ru-RU" sz="2000" i="1" dirty="0" smtClean="0"/>
              <a:t>?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txBody>
          <a:bodyPr/>
          <a:lstStyle/>
          <a:p>
            <a:r>
              <a:rPr lang="ru-RU" b="1" dirty="0" smtClean="0"/>
              <a:t>Карточка №</a:t>
            </a:r>
            <a:r>
              <a:rPr lang="ru-RU" sz="2000" b="1" i="1" dirty="0" smtClean="0"/>
              <a:t>1(ВОПРОС-ПОНЯТИЕ)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23928" y="3645024"/>
          <a:ext cx="1296144" cy="288032"/>
        </p:xfrm>
        <a:graphic>
          <a:graphicData uri="http://schemas.openxmlformats.org/presentationml/2006/ole">
            <p:oleObj spid="_x0000_s1026" name="Формула" r:id="rId3" imgW="7999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</a:t>
            </a:r>
            <a:r>
              <a:rPr lang="ru-RU" sz="2800" dirty="0" smtClean="0"/>
              <a:t>2(</a:t>
            </a:r>
            <a:r>
              <a:rPr lang="ru-RU" sz="2400" i="1" dirty="0" smtClean="0"/>
              <a:t>вопрос-суждение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1.чем объяснить, что </a:t>
            </a:r>
            <a:r>
              <a:rPr lang="ru-RU" sz="2400" i="1" dirty="0" smtClean="0">
                <a:solidFill>
                  <a:srgbClr val="FF0000"/>
                </a:solidFill>
              </a:rPr>
              <a:t>треугольник, у которого углы при основании равны, является равнобедренным?</a:t>
            </a:r>
          </a:p>
          <a:p>
            <a:r>
              <a:rPr lang="ru-RU" sz="2400" dirty="0" smtClean="0"/>
              <a:t>2. как доказать , что </a:t>
            </a:r>
            <a:r>
              <a:rPr lang="ru-RU" sz="2400" i="1" dirty="0" smtClean="0">
                <a:solidFill>
                  <a:srgbClr val="FF0000"/>
                </a:solidFill>
              </a:rPr>
              <a:t>прямоугольный треугольник с углом 45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ْ</a:t>
            </a:r>
          </a:p>
          <a:p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является равнобедренным треугольником?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3. в каком случае 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треугольник является равнобедренным треугольником?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4. когда 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медиана в треугольнике является и высотой, и биссектрисой?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5. каким образом 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отличается равносторонний треугольник от равнобедренного?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6. вследствие чего 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равнобедренный треугольник может быть прямоугольным, тупоугольным, остроугольным?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7. почему </a:t>
            </a:r>
            <a:r>
              <a:rPr lang="ru-RU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треугольник АВС, у которого угол А равен углу В, является равнобедренным?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№5 </a:t>
            </a:r>
            <a:r>
              <a:rPr lang="ru-RU" sz="2000" i="1" dirty="0" smtClean="0"/>
              <a:t>(категории)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1.качество-количество</a:t>
            </a:r>
          </a:p>
          <a:p>
            <a:r>
              <a:rPr lang="ru-RU" b="1" i="1" dirty="0" smtClean="0"/>
              <a:t>2.содержание-форма</a:t>
            </a:r>
          </a:p>
          <a:p>
            <a:r>
              <a:rPr lang="ru-RU" b="1" i="1" dirty="0" smtClean="0"/>
              <a:t>3.первичное-вторичное</a:t>
            </a:r>
          </a:p>
          <a:p>
            <a:r>
              <a:rPr lang="ru-RU" b="1" i="1" dirty="0" smtClean="0"/>
              <a:t>4.Сущность-явление</a:t>
            </a:r>
          </a:p>
          <a:p>
            <a:r>
              <a:rPr lang="ru-RU" b="1" i="1" dirty="0" smtClean="0"/>
              <a:t>5.единство-многообразие</a:t>
            </a:r>
          </a:p>
          <a:p>
            <a:r>
              <a:rPr lang="ru-RU" b="1" i="1" dirty="0" smtClean="0"/>
              <a:t>6.общее-частное</a:t>
            </a:r>
          </a:p>
          <a:p>
            <a:r>
              <a:rPr lang="ru-RU" b="1" i="1" dirty="0" smtClean="0"/>
              <a:t>7.причина-следствие</a:t>
            </a:r>
          </a:p>
          <a:p>
            <a:r>
              <a:rPr lang="ru-RU" b="1" i="1" dirty="0" smtClean="0"/>
              <a:t>8.общее-особенное-единичное</a:t>
            </a:r>
          </a:p>
          <a:p>
            <a:r>
              <a:rPr lang="ru-RU" b="1" i="1" dirty="0" smtClean="0"/>
              <a:t>9.пространство-время</a:t>
            </a:r>
          </a:p>
          <a:p>
            <a:r>
              <a:rPr lang="ru-RU" b="1" i="1" dirty="0" smtClean="0"/>
              <a:t>10.вожможность-действительность</a:t>
            </a:r>
          </a:p>
          <a:p>
            <a:r>
              <a:rPr lang="ru-RU" b="1" i="1" dirty="0" smtClean="0"/>
              <a:t>11.необходимость-случайность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458200" cy="1222375"/>
          </a:xfrm>
        </p:spPr>
        <p:txBody>
          <a:bodyPr/>
          <a:lstStyle/>
          <a:p>
            <a:r>
              <a:rPr lang="ru-RU" dirty="0" smtClean="0"/>
              <a:t>Найдите лишнюю фигуру:</a:t>
            </a:r>
            <a:endParaRPr lang="ru-RU" dirty="0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КАК ДОКАЗАТЬ, ЧТО ФИГУРА №2 ЯВЛЯЕТСЯ РАВНОБЕДРЕННЫМ ТРЕУГОЛЬНИКОМ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043608" y="1556792"/>
            <a:ext cx="914400" cy="141845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23728" y="1556792"/>
            <a:ext cx="1060704" cy="223224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6228184" y="1628800"/>
            <a:ext cx="2448272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4067944" y="1484784"/>
            <a:ext cx="1512168" cy="228255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0" name="Дуга 9"/>
          <p:cNvSpPr/>
          <p:nvPr/>
        </p:nvSpPr>
        <p:spPr>
          <a:xfrm>
            <a:off x="2051720" y="3573016"/>
            <a:ext cx="216024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3059832" y="3645024"/>
            <a:ext cx="144016" cy="28803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539552" y="256490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9752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flipH="1" flipV="1">
            <a:off x="1547664" y="4077071"/>
            <a:ext cx="72008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067944" y="3501008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83968" y="350100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28184" y="234888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72200" y="234888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43608" y="278092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87624" y="278092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83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доказать, что фигура №2 является равнобедренным треугольником?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Если в треугольнике два угла при основании равны, то такой треугольник называется равнобедренным,</a:t>
            </a:r>
          </a:p>
          <a:p>
            <a:r>
              <a:rPr lang="ru-RU" i="1" dirty="0" smtClean="0"/>
              <a:t>Фигура №2 имеет два равных угла при основании.</a:t>
            </a:r>
          </a:p>
          <a:p>
            <a:r>
              <a:rPr lang="ru-RU" i="1" dirty="0" smtClean="0"/>
              <a:t>Следовательно, фигура №2 является равнобедренным треугольником.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365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Формула</vt:lpstr>
      <vt:lpstr>  МБОУ Рождественская СОШ</vt:lpstr>
      <vt:lpstr>Треугольник - это</vt:lpstr>
      <vt:lpstr>                         ТРЕУГОЛЬНИК</vt:lpstr>
      <vt:lpstr>это треугольник, у которого две стороны равны, а третья сторона неравная им</vt:lpstr>
      <vt:lpstr>1.Что называется равнобедренным треугольником? 2. что считается боковой стороной равнобедренного треугольника? 3. что понимается под основанием равнобедренного треугольника? 4. что представляет собой высота? 5. что выражает формула                         ? 6. что является биссектрисой треугольника? 7. что такое медиана треугольника? 8. каковы свойства и виды равнобедренного треугольника? 9. в чём заключается сущность построения равнобедренного треугольника?</vt:lpstr>
      <vt:lpstr>Карточка №2(вопрос-суждение)</vt:lpstr>
      <vt:lpstr>Карточка №5 (категории)</vt:lpstr>
      <vt:lpstr>Найдите лишнюю фигуру:</vt:lpstr>
      <vt:lpstr>Как доказать, что фигура №2 является равнобедренным треугольником?</vt:lpstr>
      <vt:lpstr>Субтест: «ОПРЕДЕЛЕНИЕ ПОНЯТИЙ» (ОТМЕТЬТЕ ЗНАКОМ  «+» ПРАВИЛЬНОЕ СОДЕРЖАНИЕ ПОНЯТИЯ И ЗНАКОМ «-» – НЕПРАВИЛЬНОЕ)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 - это</dc:title>
  <dc:creator>Zavuch</dc:creator>
  <cp:lastModifiedBy>ОРГАНИЗАТОР</cp:lastModifiedBy>
  <cp:revision>22</cp:revision>
  <dcterms:created xsi:type="dcterms:W3CDTF">2017-01-17T04:38:40Z</dcterms:created>
  <dcterms:modified xsi:type="dcterms:W3CDTF">2017-01-23T04:18:26Z</dcterms:modified>
</cp:coreProperties>
</file>